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3" d="100"/>
          <a:sy n="53" d="100"/>
        </p:scale>
        <p:origin x="-100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D1BAC5-7B53-1848-BA4C-7AD638E0BBE4}" type="datetimeFigureOut">
              <a:rPr lang="fr-FR" smtClean="0"/>
              <a:t>19/02/17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26279D-D82D-EC46-BE0F-BB716B14CD81}" type="slidenum">
              <a:rPr lang="fr-FR" smtClean="0"/>
              <a:t>‹#›</a:t>
            </a:fld>
            <a:endParaRPr lang="fr-FR"/>
          </a:p>
        </p:txBody>
      </p:sp>
    </p:spTree>
    <p:extLst>
      <p:ext uri="{BB962C8B-B14F-4D97-AF65-F5344CB8AC3E}">
        <p14:creationId xmlns:p14="http://schemas.microsoft.com/office/powerpoint/2010/main" val="26938118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Qu’est-ce qu’est une idéologie radicale? Quelle est la différence entre une démocratie et une dictature? Peut-on justifier la violence? </a:t>
            </a:r>
            <a:endParaRPr lang="fr-FR" dirty="0"/>
          </a:p>
        </p:txBody>
      </p:sp>
      <p:sp>
        <p:nvSpPr>
          <p:cNvPr id="4" name="Espace réservé du numéro de diapositive 3"/>
          <p:cNvSpPr>
            <a:spLocks noGrp="1"/>
          </p:cNvSpPr>
          <p:nvPr>
            <p:ph type="sldNum" sz="quarter" idx="10"/>
          </p:nvPr>
        </p:nvSpPr>
        <p:spPr/>
        <p:txBody>
          <a:bodyPr/>
          <a:lstStyle/>
          <a:p>
            <a:fld id="{0826279D-D82D-EC46-BE0F-BB716B14CD81}" type="slidenum">
              <a:rPr lang="fr-FR" smtClean="0"/>
              <a:t>6</a:t>
            </a:fld>
            <a:endParaRPr lang="fr-FR"/>
          </a:p>
        </p:txBody>
      </p:sp>
    </p:spTree>
    <p:extLst>
      <p:ext uri="{BB962C8B-B14F-4D97-AF65-F5344CB8AC3E}">
        <p14:creationId xmlns:p14="http://schemas.microsoft.com/office/powerpoint/2010/main" val="3490386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Notre société repose sur des principes démocratiques (égalité des citoyens devant la loi, liberté d’expression, neutralité des institutions…).</a:t>
            </a:r>
          </a:p>
          <a:p>
            <a:r>
              <a:rPr lang="fr-FR" sz="1200" kern="1200" dirty="0" smtClean="0">
                <a:solidFill>
                  <a:schemeClr val="tx1"/>
                </a:solidFill>
                <a:effectLst/>
                <a:latin typeface="+mn-lt"/>
                <a:ea typeface="+mn-ea"/>
                <a:cs typeface="+mn-cs"/>
              </a:rPr>
              <a:t>Certaines personnes adhèrent à ces principes et les mettent en pratiques dans leurs comportements (le citoyen qui dirait : « je ne suis pas d’accord avec toi mais ça m’intéresse d’écouter ton point de vue). On peut les appeler les « modérés ».</a:t>
            </a:r>
          </a:p>
          <a:p>
            <a:r>
              <a:rPr lang="fr-FR" sz="1200" kern="1200" dirty="0" smtClean="0">
                <a:solidFill>
                  <a:schemeClr val="tx1"/>
                </a:solidFill>
                <a:effectLst/>
                <a:latin typeface="+mn-lt"/>
                <a:ea typeface="+mn-ea"/>
                <a:cs typeface="+mn-cs"/>
              </a:rPr>
              <a:t>D’autres personnes refusent les principes de la démocratie : ils considèrent qu’il y a une seule vérité et que ceux qui ne pensent pas comme eux sont des ignorants, des idiots, des fous. On peut les appeler « extrémistes ». Il n’est pas rare d’avoir des pensées extrêmes quand on est ado et, de toute façon, un système démocratique permet une très grande diversité de points de vue. Le problème se pose lorsque des extrémistes cherchent à imposer les idées par la force, l’intimidation, l’endoctrinement (c’est-à-dire une formation qui n’autorise pas l’esprit critique). On parlera alors de radicalisme. Enfin, si on commet des attaques meurtrières pour déstabiliser une société démocratique et pour faire triompher une idéologie extrémiste, on parlera de terrorisme.</a:t>
            </a:r>
          </a:p>
          <a:p>
            <a:endParaRPr lang="fr-FR" dirty="0"/>
          </a:p>
        </p:txBody>
      </p:sp>
      <p:sp>
        <p:nvSpPr>
          <p:cNvPr id="4" name="Espace réservé du numéro de diapositive 3"/>
          <p:cNvSpPr>
            <a:spLocks noGrp="1"/>
          </p:cNvSpPr>
          <p:nvPr>
            <p:ph type="sldNum" sz="quarter" idx="10"/>
          </p:nvPr>
        </p:nvSpPr>
        <p:spPr/>
        <p:txBody>
          <a:bodyPr/>
          <a:lstStyle/>
          <a:p>
            <a:fld id="{0826279D-D82D-EC46-BE0F-BB716B14CD81}" type="slidenum">
              <a:rPr lang="fr-FR" smtClean="0"/>
              <a:t>27</a:t>
            </a:fld>
            <a:endParaRPr lang="fr-FR"/>
          </a:p>
        </p:txBody>
      </p:sp>
    </p:spTree>
    <p:extLst>
      <p:ext uri="{BB962C8B-B14F-4D97-AF65-F5344CB8AC3E}">
        <p14:creationId xmlns:p14="http://schemas.microsoft.com/office/powerpoint/2010/main" val="2312550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2BBFCA4-E60C-474B-9FCA-33BBBE0D864A}" type="datetimeFigureOut">
              <a:rPr lang="fr-FR" smtClean="0"/>
              <a:t>19/02/17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7962D9E-1E6B-6844-8AF7-DA1139DBC5D5}" type="slidenum">
              <a:rPr lang="fr-FR" smtClean="0"/>
              <a:t>‹#›</a:t>
            </a:fld>
            <a:endParaRPr lang="fr-FR"/>
          </a:p>
        </p:txBody>
      </p:sp>
    </p:spTree>
    <p:extLst>
      <p:ext uri="{BB962C8B-B14F-4D97-AF65-F5344CB8AC3E}">
        <p14:creationId xmlns:p14="http://schemas.microsoft.com/office/powerpoint/2010/main" val="1836475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2BBFCA4-E60C-474B-9FCA-33BBBE0D864A}" type="datetimeFigureOut">
              <a:rPr lang="fr-FR" smtClean="0"/>
              <a:t>19/02/17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7962D9E-1E6B-6844-8AF7-DA1139DBC5D5}" type="slidenum">
              <a:rPr lang="fr-FR" smtClean="0"/>
              <a:t>‹#›</a:t>
            </a:fld>
            <a:endParaRPr lang="fr-FR"/>
          </a:p>
        </p:txBody>
      </p:sp>
    </p:spTree>
    <p:extLst>
      <p:ext uri="{BB962C8B-B14F-4D97-AF65-F5344CB8AC3E}">
        <p14:creationId xmlns:p14="http://schemas.microsoft.com/office/powerpoint/2010/main" val="1865453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2BBFCA4-E60C-474B-9FCA-33BBBE0D864A}" type="datetimeFigureOut">
              <a:rPr lang="fr-FR" smtClean="0"/>
              <a:t>19/02/17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7962D9E-1E6B-6844-8AF7-DA1139DBC5D5}" type="slidenum">
              <a:rPr lang="fr-FR" smtClean="0"/>
              <a:t>‹#›</a:t>
            </a:fld>
            <a:endParaRPr lang="fr-FR"/>
          </a:p>
        </p:txBody>
      </p:sp>
    </p:spTree>
    <p:extLst>
      <p:ext uri="{BB962C8B-B14F-4D97-AF65-F5344CB8AC3E}">
        <p14:creationId xmlns:p14="http://schemas.microsoft.com/office/powerpoint/2010/main" val="941698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2BBFCA4-E60C-474B-9FCA-33BBBE0D864A}" type="datetimeFigureOut">
              <a:rPr lang="fr-FR" smtClean="0"/>
              <a:t>19/02/17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7962D9E-1E6B-6844-8AF7-DA1139DBC5D5}" type="slidenum">
              <a:rPr lang="fr-FR" smtClean="0"/>
              <a:t>‹#›</a:t>
            </a:fld>
            <a:endParaRPr lang="fr-FR"/>
          </a:p>
        </p:txBody>
      </p:sp>
    </p:spTree>
    <p:extLst>
      <p:ext uri="{BB962C8B-B14F-4D97-AF65-F5344CB8AC3E}">
        <p14:creationId xmlns:p14="http://schemas.microsoft.com/office/powerpoint/2010/main" val="354220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2BBFCA4-E60C-474B-9FCA-33BBBE0D864A}" type="datetimeFigureOut">
              <a:rPr lang="fr-FR" smtClean="0"/>
              <a:t>19/02/17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7962D9E-1E6B-6844-8AF7-DA1139DBC5D5}" type="slidenum">
              <a:rPr lang="fr-FR" smtClean="0"/>
              <a:t>‹#›</a:t>
            </a:fld>
            <a:endParaRPr lang="fr-FR"/>
          </a:p>
        </p:txBody>
      </p:sp>
    </p:spTree>
    <p:extLst>
      <p:ext uri="{BB962C8B-B14F-4D97-AF65-F5344CB8AC3E}">
        <p14:creationId xmlns:p14="http://schemas.microsoft.com/office/powerpoint/2010/main" val="1359207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2BBFCA4-E60C-474B-9FCA-33BBBE0D864A}" type="datetimeFigureOut">
              <a:rPr lang="fr-FR" smtClean="0"/>
              <a:t>19/02/17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7962D9E-1E6B-6844-8AF7-DA1139DBC5D5}" type="slidenum">
              <a:rPr lang="fr-FR" smtClean="0"/>
              <a:t>‹#›</a:t>
            </a:fld>
            <a:endParaRPr lang="fr-FR"/>
          </a:p>
        </p:txBody>
      </p:sp>
    </p:spTree>
    <p:extLst>
      <p:ext uri="{BB962C8B-B14F-4D97-AF65-F5344CB8AC3E}">
        <p14:creationId xmlns:p14="http://schemas.microsoft.com/office/powerpoint/2010/main" val="1807996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2BBFCA4-E60C-474B-9FCA-33BBBE0D864A}" type="datetimeFigureOut">
              <a:rPr lang="fr-FR" smtClean="0"/>
              <a:t>19/02/17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7962D9E-1E6B-6844-8AF7-DA1139DBC5D5}" type="slidenum">
              <a:rPr lang="fr-FR" smtClean="0"/>
              <a:t>‹#›</a:t>
            </a:fld>
            <a:endParaRPr lang="fr-FR"/>
          </a:p>
        </p:txBody>
      </p:sp>
    </p:spTree>
    <p:extLst>
      <p:ext uri="{BB962C8B-B14F-4D97-AF65-F5344CB8AC3E}">
        <p14:creationId xmlns:p14="http://schemas.microsoft.com/office/powerpoint/2010/main" val="2020824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A2BBFCA4-E60C-474B-9FCA-33BBBE0D864A}" type="datetimeFigureOut">
              <a:rPr lang="fr-FR" smtClean="0"/>
              <a:t>19/02/17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7962D9E-1E6B-6844-8AF7-DA1139DBC5D5}" type="slidenum">
              <a:rPr lang="fr-FR" smtClean="0"/>
              <a:t>‹#›</a:t>
            </a:fld>
            <a:endParaRPr lang="fr-FR"/>
          </a:p>
        </p:txBody>
      </p:sp>
    </p:spTree>
    <p:extLst>
      <p:ext uri="{BB962C8B-B14F-4D97-AF65-F5344CB8AC3E}">
        <p14:creationId xmlns:p14="http://schemas.microsoft.com/office/powerpoint/2010/main" val="1846622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2BBFCA4-E60C-474B-9FCA-33BBBE0D864A}" type="datetimeFigureOut">
              <a:rPr lang="fr-FR" smtClean="0"/>
              <a:t>19/02/17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7962D9E-1E6B-6844-8AF7-DA1139DBC5D5}" type="slidenum">
              <a:rPr lang="fr-FR" smtClean="0"/>
              <a:t>‹#›</a:t>
            </a:fld>
            <a:endParaRPr lang="fr-FR"/>
          </a:p>
        </p:txBody>
      </p:sp>
    </p:spTree>
    <p:extLst>
      <p:ext uri="{BB962C8B-B14F-4D97-AF65-F5344CB8AC3E}">
        <p14:creationId xmlns:p14="http://schemas.microsoft.com/office/powerpoint/2010/main" val="2660514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2BBFCA4-E60C-474B-9FCA-33BBBE0D864A}" type="datetimeFigureOut">
              <a:rPr lang="fr-FR" smtClean="0"/>
              <a:t>19/02/17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7962D9E-1E6B-6844-8AF7-DA1139DBC5D5}" type="slidenum">
              <a:rPr lang="fr-FR" smtClean="0"/>
              <a:t>‹#›</a:t>
            </a:fld>
            <a:endParaRPr lang="fr-FR"/>
          </a:p>
        </p:txBody>
      </p:sp>
    </p:spTree>
    <p:extLst>
      <p:ext uri="{BB962C8B-B14F-4D97-AF65-F5344CB8AC3E}">
        <p14:creationId xmlns:p14="http://schemas.microsoft.com/office/powerpoint/2010/main" val="4114037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2BBFCA4-E60C-474B-9FCA-33BBBE0D864A}" type="datetimeFigureOut">
              <a:rPr lang="fr-FR" smtClean="0"/>
              <a:t>19/02/17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7962D9E-1E6B-6844-8AF7-DA1139DBC5D5}" type="slidenum">
              <a:rPr lang="fr-FR" smtClean="0"/>
              <a:t>‹#›</a:t>
            </a:fld>
            <a:endParaRPr lang="fr-FR"/>
          </a:p>
        </p:txBody>
      </p:sp>
    </p:spTree>
    <p:extLst>
      <p:ext uri="{BB962C8B-B14F-4D97-AF65-F5344CB8AC3E}">
        <p14:creationId xmlns:p14="http://schemas.microsoft.com/office/powerpoint/2010/main" val="411621069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BBFCA4-E60C-474B-9FCA-33BBBE0D864A}" type="datetimeFigureOut">
              <a:rPr lang="fr-FR" smtClean="0"/>
              <a:t>19/02/17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962D9E-1E6B-6844-8AF7-DA1139DBC5D5}" type="slidenum">
              <a:rPr lang="fr-FR" smtClean="0"/>
              <a:t>‹#›</a:t>
            </a:fld>
            <a:endParaRPr lang="fr-FR"/>
          </a:p>
        </p:txBody>
      </p:sp>
    </p:spTree>
    <p:extLst>
      <p:ext uri="{BB962C8B-B14F-4D97-AF65-F5344CB8AC3E}">
        <p14:creationId xmlns:p14="http://schemas.microsoft.com/office/powerpoint/2010/main" val="1152285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latin typeface="Times New Roman"/>
                <a:cs typeface="Times New Roman"/>
              </a:rPr>
              <a:t>Pratique du dialogue interculturel</a:t>
            </a:r>
            <a:endParaRPr lang="fr-FR" dirty="0">
              <a:latin typeface="Times New Roman"/>
              <a:cs typeface="Times New Roman"/>
            </a:endParaRPr>
          </a:p>
        </p:txBody>
      </p:sp>
      <p:sp>
        <p:nvSpPr>
          <p:cNvPr id="3" name="Sous-titre 2"/>
          <p:cNvSpPr>
            <a:spLocks noGrp="1"/>
          </p:cNvSpPr>
          <p:nvPr>
            <p:ph type="subTitle" idx="1"/>
          </p:nvPr>
        </p:nvSpPr>
        <p:spPr/>
        <p:txBody>
          <a:bodyPr/>
          <a:lstStyle/>
          <a:p>
            <a:r>
              <a:rPr lang="fr-FR" dirty="0" smtClean="0">
                <a:latin typeface="Times New Roman"/>
                <a:cs typeface="Times New Roman"/>
              </a:rPr>
              <a:t>Année 2016-2017</a:t>
            </a:r>
          </a:p>
          <a:p>
            <a:r>
              <a:rPr lang="fr-FR" dirty="0" smtClean="0">
                <a:latin typeface="Times New Roman"/>
                <a:cs typeface="Times New Roman"/>
              </a:rPr>
              <a:t>Pr. Victor Ferry</a:t>
            </a:r>
            <a:endParaRPr lang="fr-FR" dirty="0">
              <a:latin typeface="Times New Roman"/>
              <a:cs typeface="Times New Roman"/>
            </a:endParaRPr>
          </a:p>
        </p:txBody>
      </p:sp>
      <p:pic>
        <p:nvPicPr>
          <p:cNvPr id="4" name="Image 3"/>
          <p:cNvPicPr>
            <a:picLocks noChangeAspect="1"/>
          </p:cNvPicPr>
          <p:nvPr/>
        </p:nvPicPr>
        <p:blipFill>
          <a:blip r:embed="rId2"/>
          <a:stretch>
            <a:fillRect/>
          </a:stretch>
        </p:blipFill>
        <p:spPr>
          <a:xfrm>
            <a:off x="3485227" y="424507"/>
            <a:ext cx="1435100" cy="647700"/>
          </a:xfrm>
          <a:prstGeom prst="rect">
            <a:avLst/>
          </a:prstGeom>
        </p:spPr>
      </p:pic>
    </p:spTree>
    <p:extLst>
      <p:ext uri="{BB962C8B-B14F-4D97-AF65-F5344CB8AC3E}">
        <p14:creationId xmlns:p14="http://schemas.microsoft.com/office/powerpoint/2010/main" val="296587978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000" dirty="0" smtClean="0">
              <a:latin typeface="Times New Roman"/>
              <a:cs typeface="Times New Roman"/>
            </a:endParaRPr>
          </a:p>
          <a:p>
            <a:pPr marL="0" indent="0">
              <a:buNone/>
            </a:pPr>
            <a:endParaRPr lang="fr-FR" sz="4000" dirty="0" smtClean="0">
              <a:latin typeface="Times New Roman"/>
              <a:cs typeface="Times New Roman"/>
            </a:endParaRPr>
          </a:p>
          <a:p>
            <a:pPr marL="0" indent="0">
              <a:buNone/>
            </a:pPr>
            <a:r>
              <a:rPr lang="fr-FR" sz="4000" dirty="0" smtClean="0">
                <a:latin typeface="Times New Roman"/>
                <a:cs typeface="Times New Roman"/>
              </a:rPr>
              <a:t>1) En quoi l’idéologie détermine notre vision de la réalité? </a:t>
            </a:r>
            <a:endParaRPr lang="fr-FR" sz="4000" dirty="0">
              <a:latin typeface="Times New Roman"/>
              <a:cs typeface="Times New Roman"/>
            </a:endParaRPr>
          </a:p>
        </p:txBody>
      </p:sp>
    </p:spTree>
    <p:extLst>
      <p:ext uri="{BB962C8B-B14F-4D97-AF65-F5344CB8AC3E}">
        <p14:creationId xmlns:p14="http://schemas.microsoft.com/office/powerpoint/2010/main" val="1612820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endParaRPr lang="fr-FR" sz="4000" dirty="0" smtClean="0">
              <a:latin typeface="Times New Roman"/>
              <a:cs typeface="Times New Roman"/>
            </a:endParaRPr>
          </a:p>
          <a:p>
            <a:endParaRPr lang="fr-FR" sz="4000" dirty="0">
              <a:latin typeface="Times New Roman"/>
              <a:cs typeface="Times New Roman"/>
            </a:endParaRPr>
          </a:p>
          <a:p>
            <a:pPr algn="just"/>
            <a:r>
              <a:rPr lang="fr-FR" sz="4000" dirty="0" smtClean="0">
                <a:latin typeface="Times New Roman"/>
                <a:cs typeface="Times New Roman"/>
              </a:rPr>
              <a:t>Une idéologie est un outil pour interpréter la réalité</a:t>
            </a:r>
            <a:endParaRPr lang="fr-FR" sz="4000" dirty="0">
              <a:latin typeface="Times New Roman"/>
              <a:cs typeface="Times New Roman"/>
            </a:endParaRPr>
          </a:p>
        </p:txBody>
      </p:sp>
    </p:spTree>
    <p:extLst>
      <p:ext uri="{BB962C8B-B14F-4D97-AF65-F5344CB8AC3E}">
        <p14:creationId xmlns:p14="http://schemas.microsoft.com/office/powerpoint/2010/main" val="2090475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66660"/>
            <a:ext cx="8229600" cy="5359504"/>
          </a:xfrm>
        </p:spPr>
        <p:txBody>
          <a:bodyPr>
            <a:normAutofit fontScale="92500" lnSpcReduction="10000"/>
          </a:bodyPr>
          <a:lstStyle/>
          <a:p>
            <a:pPr marL="0" indent="0" algn="just">
              <a:buNone/>
            </a:pPr>
            <a:r>
              <a:rPr lang="fr-FR" dirty="0" smtClean="0">
                <a:latin typeface="Times New Roman"/>
                <a:cs typeface="Times New Roman"/>
              </a:rPr>
              <a:t>Imaginons l’événement suivant: </a:t>
            </a:r>
          </a:p>
          <a:p>
            <a:pPr marL="0" indent="0" algn="just">
              <a:buNone/>
            </a:pPr>
            <a:endParaRPr lang="fr-FR" dirty="0">
              <a:latin typeface="Times New Roman"/>
              <a:cs typeface="Times New Roman"/>
            </a:endParaRPr>
          </a:p>
          <a:p>
            <a:pPr marL="0" indent="0" algn="just">
              <a:buNone/>
            </a:pPr>
            <a:r>
              <a:rPr lang="fr-FR" i="1" dirty="0" smtClean="0">
                <a:latin typeface="Times New Roman"/>
                <a:cs typeface="Times New Roman"/>
              </a:rPr>
              <a:t>Des employés du service de transport public font la grève </a:t>
            </a:r>
          </a:p>
          <a:p>
            <a:pPr marL="0" indent="0" algn="just">
              <a:buNone/>
            </a:pPr>
            <a:endParaRPr lang="fr-FR" dirty="0">
              <a:latin typeface="Times New Roman"/>
              <a:cs typeface="Times New Roman"/>
            </a:endParaRPr>
          </a:p>
          <a:p>
            <a:pPr marL="0" indent="0" algn="just">
              <a:buNone/>
            </a:pPr>
            <a:r>
              <a:rPr lang="fr-FR" dirty="0" smtClean="0">
                <a:latin typeface="Times New Roman"/>
                <a:cs typeface="Times New Roman"/>
              </a:rPr>
              <a:t>  =&gt; Une idéologie va permettre d’interpréter cet événement</a:t>
            </a:r>
          </a:p>
          <a:p>
            <a:pPr marL="0" indent="0" algn="just">
              <a:buNone/>
            </a:pPr>
            <a:endParaRPr lang="fr-FR" dirty="0">
              <a:latin typeface="Times New Roman"/>
              <a:cs typeface="Times New Roman"/>
            </a:endParaRPr>
          </a:p>
          <a:p>
            <a:pPr marL="0" indent="0" algn="just">
              <a:buNone/>
            </a:pPr>
            <a:r>
              <a:rPr lang="fr-FR" dirty="0" smtClean="0">
                <a:latin typeface="Times New Roman"/>
                <a:cs typeface="Times New Roman"/>
              </a:rPr>
              <a:t>Comment cet événement sera interprété par une personne « de gauche »? Par une personne « de droite? ». </a:t>
            </a:r>
            <a:endParaRPr lang="fr-FR" dirty="0">
              <a:latin typeface="Times New Roman"/>
              <a:cs typeface="Times New Roman"/>
            </a:endParaRPr>
          </a:p>
        </p:txBody>
      </p:sp>
    </p:spTree>
    <p:extLst>
      <p:ext uri="{BB962C8B-B14F-4D97-AF65-F5344CB8AC3E}">
        <p14:creationId xmlns:p14="http://schemas.microsoft.com/office/powerpoint/2010/main" val="2117233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14576"/>
            <a:ext cx="8229600" cy="5311588"/>
          </a:xfrm>
        </p:spPr>
        <p:txBody>
          <a:bodyPr>
            <a:normAutofit/>
          </a:bodyPr>
          <a:lstStyle/>
          <a:p>
            <a:pPr marL="0" indent="0" algn="just">
              <a:buNone/>
            </a:pPr>
            <a:r>
              <a:rPr lang="fr-FR" sz="3600" b="1" dirty="0" smtClean="0">
                <a:latin typeface="Times New Roman"/>
                <a:cs typeface="Times New Roman"/>
              </a:rPr>
              <a:t>Idéologie de gauche: </a:t>
            </a:r>
          </a:p>
          <a:p>
            <a:pPr marL="0" indent="0" algn="just">
              <a:buNone/>
            </a:pPr>
            <a:r>
              <a:rPr lang="fr-FR" sz="3600" dirty="0" smtClean="0">
                <a:latin typeface="Times New Roman"/>
                <a:cs typeface="Times New Roman"/>
              </a:rPr>
              <a:t>« Ils manifestent parce que les patrons exigent un travail toujours plus difficile et une rémunération toujours plus faible »</a:t>
            </a:r>
          </a:p>
          <a:p>
            <a:pPr marL="0" indent="0" algn="just">
              <a:buNone/>
            </a:pPr>
            <a:endParaRPr lang="fr-FR" sz="3600" dirty="0">
              <a:latin typeface="Times New Roman"/>
              <a:cs typeface="Times New Roman"/>
            </a:endParaRPr>
          </a:p>
          <a:p>
            <a:pPr marL="0" indent="0" algn="just">
              <a:buNone/>
            </a:pPr>
            <a:r>
              <a:rPr lang="fr-FR" sz="3600" b="1" dirty="0" smtClean="0">
                <a:latin typeface="Times New Roman"/>
                <a:cs typeface="Times New Roman"/>
              </a:rPr>
              <a:t>Idéologie de droite: </a:t>
            </a:r>
          </a:p>
          <a:p>
            <a:pPr marL="0" indent="0" algn="just">
              <a:buNone/>
            </a:pPr>
            <a:r>
              <a:rPr lang="fr-FR" sz="3600" dirty="0" smtClean="0">
                <a:latin typeface="Times New Roman"/>
                <a:cs typeface="Times New Roman"/>
              </a:rPr>
              <a:t>« La sécurité de l’emploi a habitué ces gens à travailler peu et à se plaindre beaucoup »</a:t>
            </a:r>
            <a:endParaRPr lang="fr-FR" sz="3600" dirty="0">
              <a:latin typeface="Times New Roman"/>
              <a:cs typeface="Times New Roman"/>
            </a:endParaRPr>
          </a:p>
        </p:txBody>
      </p:sp>
    </p:spTree>
    <p:extLst>
      <p:ext uri="{BB962C8B-B14F-4D97-AF65-F5344CB8AC3E}">
        <p14:creationId xmlns:p14="http://schemas.microsoft.com/office/powerpoint/2010/main" val="4252290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98952"/>
            <a:ext cx="8229600" cy="5527211"/>
          </a:xfrm>
        </p:spPr>
        <p:txBody>
          <a:bodyPr>
            <a:normAutofit/>
          </a:bodyPr>
          <a:lstStyle/>
          <a:p>
            <a:pPr marL="0" indent="0" algn="just">
              <a:buNone/>
            </a:pPr>
            <a:endParaRPr lang="fr-FR" sz="4000" dirty="0" smtClean="0">
              <a:latin typeface="Times New Roman"/>
              <a:cs typeface="Times New Roman"/>
            </a:endParaRPr>
          </a:p>
          <a:p>
            <a:pPr marL="0" indent="0" algn="just">
              <a:buNone/>
            </a:pPr>
            <a:endParaRPr lang="fr-FR" sz="4000" dirty="0">
              <a:latin typeface="Times New Roman"/>
              <a:cs typeface="Times New Roman"/>
            </a:endParaRPr>
          </a:p>
          <a:p>
            <a:pPr marL="0" indent="0" algn="just">
              <a:buNone/>
            </a:pPr>
            <a:endParaRPr lang="fr-FR" sz="4000" dirty="0" smtClean="0">
              <a:latin typeface="Times New Roman"/>
              <a:cs typeface="Times New Roman"/>
            </a:endParaRPr>
          </a:p>
          <a:p>
            <a:pPr marL="0" indent="0" algn="just">
              <a:buNone/>
            </a:pPr>
            <a:r>
              <a:rPr lang="fr-FR" sz="4000" dirty="0" smtClean="0">
                <a:latin typeface="Times New Roman"/>
                <a:cs typeface="Times New Roman"/>
              </a:rPr>
              <a:t>En quoi les idéologies sont déconnectées de la réalité? </a:t>
            </a:r>
            <a:endParaRPr lang="fr-FR" sz="4000" dirty="0">
              <a:latin typeface="Times New Roman"/>
              <a:cs typeface="Times New Roman"/>
            </a:endParaRPr>
          </a:p>
        </p:txBody>
      </p:sp>
    </p:spTree>
    <p:extLst>
      <p:ext uri="{BB962C8B-B14F-4D97-AF65-F5344CB8AC3E}">
        <p14:creationId xmlns:p14="http://schemas.microsoft.com/office/powerpoint/2010/main" val="635560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5253" y="670826"/>
            <a:ext cx="8231547" cy="5455338"/>
          </a:xfrm>
        </p:spPr>
        <p:txBody>
          <a:bodyPr>
            <a:normAutofit fontScale="85000" lnSpcReduction="10000"/>
          </a:bodyPr>
          <a:lstStyle/>
          <a:p>
            <a:pPr marL="0" indent="0" algn="ctr">
              <a:buNone/>
            </a:pPr>
            <a:r>
              <a:rPr lang="fr-FR" sz="4000" b="1" dirty="0" smtClean="0">
                <a:latin typeface="Times New Roman"/>
                <a:cs typeface="Times New Roman"/>
              </a:rPr>
              <a:t>Exemple: l’idéologie marxiste</a:t>
            </a:r>
          </a:p>
          <a:p>
            <a:pPr marL="0" indent="0" algn="ctr">
              <a:buNone/>
            </a:pPr>
            <a:endParaRPr lang="fr-FR" sz="4000" dirty="0">
              <a:latin typeface="Times New Roman"/>
              <a:cs typeface="Times New Roman"/>
            </a:endParaRPr>
          </a:p>
          <a:p>
            <a:pPr marL="0" indent="0" algn="just">
              <a:buNone/>
            </a:pPr>
            <a:r>
              <a:rPr lang="fr-FR" sz="4000" dirty="0" smtClean="0">
                <a:latin typeface="Times New Roman"/>
                <a:cs typeface="Times New Roman"/>
              </a:rPr>
              <a:t>Vision du monde = lutte des classes</a:t>
            </a:r>
          </a:p>
          <a:p>
            <a:pPr marL="0" indent="0" algn="just">
              <a:buNone/>
            </a:pPr>
            <a:endParaRPr lang="fr-FR" sz="4000" dirty="0">
              <a:latin typeface="Times New Roman"/>
              <a:cs typeface="Times New Roman"/>
            </a:endParaRPr>
          </a:p>
          <a:p>
            <a:pPr algn="just"/>
            <a:r>
              <a:rPr lang="fr-FR" sz="4000" dirty="0" smtClean="0">
                <a:latin typeface="Times New Roman"/>
                <a:cs typeface="Times New Roman"/>
              </a:rPr>
              <a:t>Il </a:t>
            </a:r>
            <a:r>
              <a:rPr lang="fr-FR" sz="4000" dirty="0">
                <a:latin typeface="Times New Roman"/>
                <a:cs typeface="Times New Roman"/>
              </a:rPr>
              <a:t>y a, d’un côté, une classe dirigeante qui cherche à maintenir ses privilèges. Il y a, de l’autre côté, une classe laborieuse, les ouvriers, qui sont </a:t>
            </a:r>
            <a:r>
              <a:rPr lang="fr-FR" sz="4000" dirty="0" smtClean="0">
                <a:latin typeface="Times New Roman"/>
                <a:cs typeface="Times New Roman"/>
              </a:rPr>
              <a:t>exploités.</a:t>
            </a:r>
            <a:r>
              <a:rPr lang="fr-FR" sz="4000" dirty="0" smtClean="0">
                <a:effectLst/>
                <a:latin typeface="Times New Roman"/>
                <a:cs typeface="Times New Roman"/>
              </a:rPr>
              <a:t> </a:t>
            </a:r>
          </a:p>
          <a:p>
            <a:pPr algn="just"/>
            <a:r>
              <a:rPr lang="fr-FR" sz="4000" dirty="0" smtClean="0">
                <a:effectLst/>
                <a:latin typeface="Times New Roman"/>
                <a:cs typeface="Times New Roman"/>
              </a:rPr>
              <a:t>La seule issue est d’instaurer l’égalité totale par la révolution. </a:t>
            </a:r>
            <a:endParaRPr lang="fr-FR" sz="4000" dirty="0">
              <a:latin typeface="Times New Roman"/>
              <a:cs typeface="Times New Roman"/>
            </a:endParaRPr>
          </a:p>
        </p:txBody>
      </p:sp>
    </p:spTree>
    <p:extLst>
      <p:ext uri="{BB962C8B-B14F-4D97-AF65-F5344CB8AC3E}">
        <p14:creationId xmlns:p14="http://schemas.microsoft.com/office/powerpoint/2010/main" val="3342556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55204"/>
            <a:ext cx="8229600" cy="5670960"/>
          </a:xfrm>
        </p:spPr>
        <p:txBody>
          <a:bodyPr/>
          <a:lstStyle/>
          <a:p>
            <a:pPr marL="0" indent="0" algn="just">
              <a:buNone/>
            </a:pPr>
            <a:r>
              <a:rPr lang="fr-FR" dirty="0">
                <a:latin typeface="Times New Roman"/>
                <a:cs typeface="Times New Roman"/>
              </a:rPr>
              <a:t>Imaginons </a:t>
            </a:r>
            <a:r>
              <a:rPr lang="fr-FR" dirty="0" smtClean="0">
                <a:latin typeface="Times New Roman"/>
                <a:cs typeface="Times New Roman"/>
              </a:rPr>
              <a:t>l’événement suivant: </a:t>
            </a:r>
          </a:p>
          <a:p>
            <a:pPr marL="0" indent="0" algn="just">
              <a:buNone/>
            </a:pPr>
            <a:endParaRPr lang="fr-FR" i="1" dirty="0">
              <a:latin typeface="Times New Roman"/>
              <a:cs typeface="Times New Roman"/>
            </a:endParaRPr>
          </a:p>
          <a:p>
            <a:pPr marL="0" indent="0" algn="just">
              <a:buNone/>
            </a:pPr>
            <a:r>
              <a:rPr lang="fr-FR" i="1" dirty="0">
                <a:latin typeface="Times New Roman"/>
                <a:cs typeface="Times New Roman"/>
              </a:rPr>
              <a:t>U</a:t>
            </a:r>
            <a:r>
              <a:rPr lang="fr-FR" i="1" dirty="0" smtClean="0">
                <a:latin typeface="Times New Roman"/>
                <a:cs typeface="Times New Roman"/>
              </a:rPr>
              <a:t>n </a:t>
            </a:r>
            <a:r>
              <a:rPr lang="fr-FR" i="1" dirty="0">
                <a:latin typeface="Times New Roman"/>
                <a:cs typeface="Times New Roman"/>
              </a:rPr>
              <a:t>conflit entre salariés et la direction d’une entreprise pour la hausse des salaires. </a:t>
            </a:r>
          </a:p>
          <a:p>
            <a:pPr marL="0" indent="0" algn="just">
              <a:buNone/>
            </a:pPr>
            <a:endParaRPr lang="fr-FR" dirty="0" smtClean="0">
              <a:latin typeface="Times New Roman"/>
              <a:cs typeface="Times New Roman"/>
            </a:endParaRPr>
          </a:p>
          <a:p>
            <a:pPr marL="0" indent="0" algn="just">
              <a:buNone/>
            </a:pPr>
            <a:r>
              <a:rPr lang="fr-FR" dirty="0" smtClean="0">
                <a:latin typeface="Times New Roman"/>
                <a:cs typeface="Times New Roman"/>
              </a:rPr>
              <a:t>Quelle que soit l’issue du conflit, elle sera interprétée comme une confirmation de l’idéologie. </a:t>
            </a:r>
            <a:endParaRPr lang="fr-FR" dirty="0">
              <a:latin typeface="Times New Roman"/>
              <a:cs typeface="Times New Roman"/>
            </a:endParaRPr>
          </a:p>
        </p:txBody>
      </p:sp>
    </p:spTree>
    <p:extLst>
      <p:ext uri="{BB962C8B-B14F-4D97-AF65-F5344CB8AC3E}">
        <p14:creationId xmlns:p14="http://schemas.microsoft.com/office/powerpoint/2010/main" val="2945413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5414"/>
            <a:ext cx="8229600" cy="5790750"/>
          </a:xfrm>
        </p:spPr>
        <p:txBody>
          <a:bodyPr/>
          <a:lstStyle/>
          <a:p>
            <a:pPr algn="just"/>
            <a:endParaRPr lang="fr-FR" b="1" dirty="0" smtClean="0">
              <a:latin typeface="Times New Roman"/>
              <a:cs typeface="Times New Roman"/>
            </a:endParaRPr>
          </a:p>
          <a:p>
            <a:pPr algn="just"/>
            <a:endParaRPr lang="fr-FR" b="1" dirty="0">
              <a:latin typeface="Times New Roman"/>
              <a:cs typeface="Times New Roman"/>
            </a:endParaRPr>
          </a:p>
          <a:p>
            <a:pPr algn="just"/>
            <a:r>
              <a:rPr lang="fr-FR" b="1" dirty="0" smtClean="0">
                <a:latin typeface="Times New Roman"/>
                <a:cs typeface="Times New Roman"/>
              </a:rPr>
              <a:t>La direction cède: </a:t>
            </a:r>
            <a:r>
              <a:rPr lang="fr-FR" dirty="0">
                <a:latin typeface="Times New Roman"/>
                <a:cs typeface="Times New Roman"/>
              </a:rPr>
              <a:t>ils cherchent à maintenir le système, en apaisant la colère. </a:t>
            </a:r>
            <a:endParaRPr lang="fr-FR" dirty="0" smtClean="0">
              <a:latin typeface="Times New Roman"/>
              <a:cs typeface="Times New Roman"/>
            </a:endParaRPr>
          </a:p>
          <a:p>
            <a:pPr algn="just"/>
            <a:endParaRPr lang="fr-FR" b="1" dirty="0">
              <a:latin typeface="Times New Roman"/>
              <a:cs typeface="Times New Roman"/>
            </a:endParaRPr>
          </a:p>
          <a:p>
            <a:pPr algn="just"/>
            <a:r>
              <a:rPr lang="fr-FR" b="1" dirty="0" smtClean="0">
                <a:latin typeface="Times New Roman"/>
                <a:cs typeface="Times New Roman"/>
              </a:rPr>
              <a:t>La direction ne cède pas: </a:t>
            </a:r>
            <a:r>
              <a:rPr lang="fr-FR" dirty="0" smtClean="0">
                <a:latin typeface="Times New Roman"/>
                <a:cs typeface="Times New Roman"/>
              </a:rPr>
              <a:t>ils </a:t>
            </a:r>
            <a:r>
              <a:rPr lang="fr-FR" dirty="0">
                <a:latin typeface="Times New Roman"/>
                <a:cs typeface="Times New Roman"/>
              </a:rPr>
              <a:t>cherchent à maintenir le système, en maintenant les travailleurs dans la misère. </a:t>
            </a:r>
          </a:p>
          <a:p>
            <a:pPr marL="0" indent="0" algn="just">
              <a:buNone/>
            </a:pPr>
            <a:endParaRPr lang="fr-FR" b="1" dirty="0">
              <a:latin typeface="Times New Roman"/>
              <a:cs typeface="Times New Roman"/>
            </a:endParaRPr>
          </a:p>
        </p:txBody>
      </p:sp>
    </p:spTree>
    <p:extLst>
      <p:ext uri="{BB962C8B-B14F-4D97-AF65-F5344CB8AC3E}">
        <p14:creationId xmlns:p14="http://schemas.microsoft.com/office/powerpoint/2010/main" val="3568040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4784"/>
            <a:ext cx="8229600" cy="5431379"/>
          </a:xfrm>
        </p:spPr>
        <p:txBody>
          <a:bodyPr/>
          <a:lstStyle/>
          <a:p>
            <a:pPr marL="0" indent="0" algn="ctr">
              <a:buNone/>
            </a:pPr>
            <a:r>
              <a:rPr lang="fr-FR" b="1" dirty="0" smtClean="0">
                <a:latin typeface="Times New Roman"/>
                <a:cs typeface="Times New Roman"/>
              </a:rPr>
              <a:t>La force d’une idéologie</a:t>
            </a:r>
          </a:p>
          <a:p>
            <a:pPr marL="0" indent="0" algn="ctr">
              <a:buNone/>
            </a:pPr>
            <a:endParaRPr lang="fr-FR" dirty="0">
              <a:latin typeface="Times New Roman"/>
              <a:cs typeface="Times New Roman"/>
            </a:endParaRPr>
          </a:p>
          <a:p>
            <a:pPr marL="0" indent="0" algn="just">
              <a:buNone/>
            </a:pPr>
            <a:r>
              <a:rPr lang="fr-FR" dirty="0">
                <a:latin typeface="Times New Roman"/>
                <a:cs typeface="Times New Roman"/>
              </a:rPr>
              <a:t>L</a:t>
            </a:r>
            <a:r>
              <a:rPr lang="fr-FR" dirty="0" smtClean="0">
                <a:latin typeface="Times New Roman"/>
                <a:cs typeface="Times New Roman"/>
              </a:rPr>
              <a:t>a </a:t>
            </a:r>
            <a:r>
              <a:rPr lang="fr-FR" dirty="0">
                <a:latin typeface="Times New Roman"/>
                <a:cs typeface="Times New Roman"/>
              </a:rPr>
              <a:t>force d’une </a:t>
            </a:r>
            <a:r>
              <a:rPr lang="fr-FR" dirty="0" smtClean="0">
                <a:latin typeface="Times New Roman"/>
                <a:cs typeface="Times New Roman"/>
              </a:rPr>
              <a:t>idéologie:</a:t>
            </a:r>
          </a:p>
          <a:p>
            <a:pPr marL="0" indent="0" algn="just">
              <a:buNone/>
            </a:pPr>
            <a:endParaRPr lang="fr-FR" dirty="0">
              <a:latin typeface="Times New Roman"/>
              <a:cs typeface="Times New Roman"/>
            </a:endParaRPr>
          </a:p>
          <a:p>
            <a:pPr algn="just"/>
            <a:r>
              <a:rPr lang="fr-FR" dirty="0" smtClean="0">
                <a:latin typeface="Times New Roman"/>
                <a:cs typeface="Times New Roman"/>
              </a:rPr>
              <a:t>Ê</a:t>
            </a:r>
            <a:r>
              <a:rPr lang="fr-FR" dirty="0" smtClean="0">
                <a:latin typeface="Times New Roman"/>
                <a:cs typeface="Times New Roman"/>
              </a:rPr>
              <a:t>tre </a:t>
            </a:r>
            <a:r>
              <a:rPr lang="fr-FR" dirty="0">
                <a:latin typeface="Times New Roman"/>
                <a:cs typeface="Times New Roman"/>
              </a:rPr>
              <a:t>suffisamment systématique pour offrir une explication à tout événement </a:t>
            </a:r>
            <a:endParaRPr lang="fr-FR" dirty="0" smtClean="0">
              <a:latin typeface="Times New Roman"/>
              <a:cs typeface="Times New Roman"/>
            </a:endParaRPr>
          </a:p>
          <a:p>
            <a:pPr algn="just"/>
            <a:r>
              <a:rPr lang="fr-FR" dirty="0" smtClean="0">
                <a:latin typeface="Times New Roman"/>
                <a:cs typeface="Times New Roman"/>
              </a:rPr>
              <a:t>Être</a:t>
            </a:r>
            <a:r>
              <a:rPr lang="fr-FR" dirty="0" smtClean="0">
                <a:latin typeface="Times New Roman"/>
                <a:cs typeface="Times New Roman"/>
              </a:rPr>
              <a:t> </a:t>
            </a:r>
            <a:r>
              <a:rPr lang="fr-FR" dirty="0">
                <a:latin typeface="Times New Roman"/>
                <a:cs typeface="Times New Roman"/>
              </a:rPr>
              <a:t>insuffisamment rigoureuse pour échapper à la confrontation au </a:t>
            </a:r>
            <a:r>
              <a:rPr lang="fr-FR" dirty="0" smtClean="0">
                <a:latin typeface="Times New Roman"/>
                <a:cs typeface="Times New Roman"/>
              </a:rPr>
              <a:t>réel</a:t>
            </a:r>
            <a:r>
              <a:rPr lang="fr-FR" dirty="0" smtClean="0">
                <a:effectLst/>
                <a:latin typeface="Times New Roman"/>
                <a:cs typeface="Times New Roman"/>
              </a:rPr>
              <a:t> </a:t>
            </a:r>
            <a:endParaRPr lang="fr-FR" dirty="0">
              <a:latin typeface="Times New Roman"/>
              <a:cs typeface="Times New Roman"/>
            </a:endParaRPr>
          </a:p>
        </p:txBody>
      </p:sp>
    </p:spTree>
    <p:extLst>
      <p:ext uri="{BB962C8B-B14F-4D97-AF65-F5344CB8AC3E}">
        <p14:creationId xmlns:p14="http://schemas.microsoft.com/office/powerpoint/2010/main" val="3850629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000" dirty="0" smtClean="0">
              <a:latin typeface="Times New Roman"/>
              <a:cs typeface="Times New Roman"/>
            </a:endParaRPr>
          </a:p>
          <a:p>
            <a:pPr marL="0" indent="0">
              <a:buNone/>
            </a:pPr>
            <a:endParaRPr lang="fr-FR" sz="4000" dirty="0" smtClean="0">
              <a:latin typeface="Times New Roman"/>
              <a:cs typeface="Times New Roman"/>
            </a:endParaRPr>
          </a:p>
          <a:p>
            <a:pPr marL="0" indent="0">
              <a:buNone/>
            </a:pPr>
            <a:r>
              <a:rPr lang="fr-FR" sz="4000" b="1" dirty="0" smtClean="0">
                <a:latin typeface="Times New Roman"/>
                <a:cs typeface="Times New Roman"/>
              </a:rPr>
              <a:t>2) Quelle est la différence entre l’idéologie et la culture? </a:t>
            </a:r>
            <a:endParaRPr lang="fr-FR" sz="4000" b="1" dirty="0">
              <a:latin typeface="Times New Roman"/>
              <a:cs typeface="Times New Roman"/>
            </a:endParaRPr>
          </a:p>
        </p:txBody>
      </p:sp>
    </p:spTree>
    <p:extLst>
      <p:ext uri="{BB962C8B-B14F-4D97-AF65-F5344CB8AC3E}">
        <p14:creationId xmlns:p14="http://schemas.microsoft.com/office/powerpoint/2010/main" val="972797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ctr">
              <a:buNone/>
            </a:pPr>
            <a:r>
              <a:rPr lang="fr-FR" sz="5400" b="1" dirty="0" smtClean="0">
                <a:latin typeface="Times New Roman"/>
                <a:cs typeface="Times New Roman"/>
              </a:rPr>
              <a:t>L’idéologie</a:t>
            </a:r>
            <a:endParaRPr lang="fr-FR" sz="5400" b="1" dirty="0">
              <a:latin typeface="Times New Roman"/>
              <a:cs typeface="Times New Roman"/>
            </a:endParaRPr>
          </a:p>
        </p:txBody>
      </p:sp>
      <p:pic>
        <p:nvPicPr>
          <p:cNvPr id="4" name="Image 3" descr="b_1_q_0_p_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9716" y="2589307"/>
            <a:ext cx="1954113" cy="3536856"/>
          </a:xfrm>
          <a:prstGeom prst="rect">
            <a:avLst/>
          </a:prstGeom>
        </p:spPr>
      </p:pic>
    </p:spTree>
    <p:extLst>
      <p:ext uri="{BB962C8B-B14F-4D97-AF65-F5344CB8AC3E}">
        <p14:creationId xmlns:p14="http://schemas.microsoft.com/office/powerpoint/2010/main" val="12922179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199" y="551036"/>
            <a:ext cx="8480139" cy="5893687"/>
          </a:xfrm>
        </p:spPr>
        <p:txBody>
          <a:bodyPr/>
          <a:lstStyle/>
          <a:p>
            <a:pPr marL="0" indent="0" algn="just">
              <a:buNone/>
            </a:pPr>
            <a:r>
              <a:rPr lang="fr-FR" dirty="0" smtClean="0">
                <a:latin typeface="Times New Roman"/>
                <a:cs typeface="Times New Roman"/>
              </a:rPr>
              <a:t>L’idéologie et la culture ont des points communs: </a:t>
            </a:r>
          </a:p>
          <a:p>
            <a:pPr marL="0" indent="0" algn="just">
              <a:buNone/>
            </a:pPr>
            <a:endParaRPr lang="fr-FR" dirty="0" smtClean="0">
              <a:latin typeface="Times New Roman"/>
              <a:cs typeface="Times New Roman"/>
            </a:endParaRPr>
          </a:p>
          <a:p>
            <a:pPr marL="0" indent="0" algn="just">
              <a:buNone/>
            </a:pPr>
            <a:endParaRPr lang="fr-FR" dirty="0" smtClean="0">
              <a:latin typeface="Times New Roman"/>
              <a:cs typeface="Times New Roman"/>
            </a:endParaRPr>
          </a:p>
          <a:p>
            <a:pPr algn="just"/>
            <a:r>
              <a:rPr lang="fr-FR" dirty="0" smtClean="0">
                <a:latin typeface="Times New Roman"/>
                <a:cs typeface="Times New Roman"/>
              </a:rPr>
              <a:t>Il </a:t>
            </a:r>
            <a:r>
              <a:rPr lang="fr-FR" dirty="0">
                <a:latin typeface="Times New Roman"/>
                <a:cs typeface="Times New Roman"/>
              </a:rPr>
              <a:t>s’agit de systèmes de croyances </a:t>
            </a:r>
            <a:r>
              <a:rPr lang="fr-FR" dirty="0" smtClean="0">
                <a:latin typeface="Times New Roman"/>
                <a:cs typeface="Times New Roman"/>
              </a:rPr>
              <a:t>collectives</a:t>
            </a:r>
          </a:p>
          <a:p>
            <a:pPr algn="just"/>
            <a:r>
              <a:rPr lang="fr-FR" dirty="0" smtClean="0">
                <a:latin typeface="Times New Roman"/>
                <a:cs typeface="Times New Roman"/>
              </a:rPr>
              <a:t>L’idéologie et la culture sont transmises par le milieu familial ou social</a:t>
            </a:r>
          </a:p>
          <a:p>
            <a:pPr algn="just"/>
            <a:r>
              <a:rPr lang="fr-FR" dirty="0" smtClean="0">
                <a:latin typeface="Times New Roman"/>
                <a:cs typeface="Times New Roman"/>
              </a:rPr>
              <a:t>Elles </a:t>
            </a:r>
            <a:r>
              <a:rPr lang="fr-FR" dirty="0">
                <a:latin typeface="Times New Roman"/>
                <a:cs typeface="Times New Roman"/>
              </a:rPr>
              <a:t> </a:t>
            </a:r>
            <a:r>
              <a:rPr lang="fr-FR" dirty="0" smtClean="0">
                <a:latin typeface="Times New Roman"/>
                <a:cs typeface="Times New Roman"/>
              </a:rPr>
              <a:t>peuvent </a:t>
            </a:r>
            <a:r>
              <a:rPr lang="fr-FR" dirty="0">
                <a:latin typeface="Times New Roman"/>
                <a:cs typeface="Times New Roman"/>
              </a:rPr>
              <a:t>façonner notre vision de la réalité et guider nos comportements.</a:t>
            </a:r>
          </a:p>
          <a:p>
            <a:pPr marL="0" indent="0" algn="just">
              <a:buNone/>
            </a:pPr>
            <a:endParaRPr lang="fr-FR" dirty="0">
              <a:latin typeface="Times New Roman"/>
              <a:cs typeface="Times New Roman"/>
            </a:endParaRPr>
          </a:p>
          <a:p>
            <a:pPr marL="0" indent="0" algn="just">
              <a:buNone/>
            </a:pPr>
            <a:endParaRPr lang="fr-FR" dirty="0">
              <a:latin typeface="Times New Roman"/>
              <a:cs typeface="Times New Roman"/>
            </a:endParaRPr>
          </a:p>
        </p:txBody>
      </p:sp>
    </p:spTree>
    <p:extLst>
      <p:ext uri="{BB962C8B-B14F-4D97-AF65-F5344CB8AC3E}">
        <p14:creationId xmlns:p14="http://schemas.microsoft.com/office/powerpoint/2010/main" val="30259922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83330"/>
            <a:ext cx="8229600" cy="5742834"/>
          </a:xfrm>
        </p:spPr>
        <p:txBody>
          <a:bodyPr/>
          <a:lstStyle/>
          <a:p>
            <a:pPr marL="0" indent="0" algn="ctr">
              <a:buNone/>
            </a:pPr>
            <a:r>
              <a:rPr lang="fr-FR" b="1" dirty="0" smtClean="0">
                <a:latin typeface="Times New Roman"/>
                <a:cs typeface="Times New Roman"/>
              </a:rPr>
              <a:t>La spécificité de l’idéologie: le politique</a:t>
            </a:r>
          </a:p>
          <a:p>
            <a:pPr marL="0" indent="0" algn="just">
              <a:buNone/>
            </a:pPr>
            <a:endParaRPr lang="fr-FR" b="1" dirty="0">
              <a:latin typeface="Times New Roman"/>
              <a:cs typeface="Times New Roman"/>
            </a:endParaRPr>
          </a:p>
          <a:p>
            <a:pPr algn="just"/>
            <a:endParaRPr lang="fr-FR" b="1" dirty="0" smtClean="0">
              <a:latin typeface="Times New Roman"/>
              <a:cs typeface="Times New Roman"/>
            </a:endParaRPr>
          </a:p>
          <a:p>
            <a:pPr algn="just"/>
            <a:r>
              <a:rPr lang="fr-FR" b="1" dirty="0" smtClean="0">
                <a:latin typeface="Times New Roman"/>
                <a:cs typeface="Times New Roman"/>
              </a:rPr>
              <a:t>L’objet de l’idéologie: </a:t>
            </a:r>
            <a:r>
              <a:rPr lang="fr-FR" dirty="0" smtClean="0">
                <a:latin typeface="Times New Roman"/>
                <a:cs typeface="Times New Roman"/>
              </a:rPr>
              <a:t>la structure de la société, les forcent qui agissent, les conflits et les moyens de les résoudre</a:t>
            </a:r>
          </a:p>
        </p:txBody>
      </p:sp>
    </p:spTree>
    <p:extLst>
      <p:ext uri="{BB962C8B-B14F-4D97-AF65-F5344CB8AC3E}">
        <p14:creationId xmlns:p14="http://schemas.microsoft.com/office/powerpoint/2010/main" val="9460338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46938" y="718742"/>
            <a:ext cx="8039861" cy="5407421"/>
          </a:xfrm>
        </p:spPr>
        <p:txBody>
          <a:bodyPr/>
          <a:lstStyle/>
          <a:p>
            <a:pPr marL="0" indent="0" algn="ctr">
              <a:buNone/>
            </a:pPr>
            <a:r>
              <a:rPr lang="fr-FR" b="1" dirty="0" smtClean="0">
                <a:latin typeface="Times New Roman"/>
                <a:cs typeface="Times New Roman"/>
              </a:rPr>
              <a:t>Cas 1: le libéralisme</a:t>
            </a:r>
          </a:p>
          <a:p>
            <a:pPr marL="0" indent="0">
              <a:buNone/>
            </a:pPr>
            <a:endParaRPr lang="fr-FR" dirty="0">
              <a:latin typeface="Times New Roman"/>
              <a:cs typeface="Times New Roman"/>
            </a:endParaRPr>
          </a:p>
          <a:p>
            <a:pPr algn="just"/>
            <a:r>
              <a:rPr lang="fr-FR" dirty="0" smtClean="0">
                <a:latin typeface="Times New Roman"/>
                <a:cs typeface="Times New Roman"/>
              </a:rPr>
              <a:t>La force qui gouverne le monde est le désire que chaque individu a de réussir sa vie </a:t>
            </a:r>
          </a:p>
          <a:p>
            <a:pPr algn="just"/>
            <a:r>
              <a:rPr lang="fr-FR" dirty="0" smtClean="0">
                <a:latin typeface="Times New Roman"/>
                <a:cs typeface="Times New Roman"/>
              </a:rPr>
              <a:t>Les problèmes naissent des interventions de l’état qui entravent la liberté individuelle</a:t>
            </a:r>
          </a:p>
          <a:p>
            <a:pPr marL="0" indent="0" algn="just">
              <a:buNone/>
            </a:pPr>
            <a:endParaRPr lang="fr-FR" dirty="0">
              <a:latin typeface="Times New Roman"/>
              <a:cs typeface="Times New Roman"/>
            </a:endParaRPr>
          </a:p>
          <a:p>
            <a:pPr marL="0" indent="0" algn="just">
              <a:buNone/>
            </a:pPr>
            <a:r>
              <a:rPr lang="fr-FR" dirty="0" smtClean="0">
                <a:latin typeface="Times New Roman"/>
                <a:cs typeface="Times New Roman"/>
              </a:rPr>
              <a:t>Exemple: s’il y a du ch</a:t>
            </a:r>
            <a:r>
              <a:rPr lang="fr-FR" dirty="0" smtClean="0">
                <a:latin typeface="Times New Roman"/>
                <a:cs typeface="Times New Roman"/>
              </a:rPr>
              <a:t>ômage, c’est parce que les entreprises payent trop d’impôts</a:t>
            </a:r>
            <a:endParaRPr lang="fr-FR" dirty="0">
              <a:latin typeface="Times New Roman"/>
              <a:cs typeface="Times New Roman"/>
            </a:endParaRPr>
          </a:p>
        </p:txBody>
      </p:sp>
    </p:spTree>
    <p:extLst>
      <p:ext uri="{BB962C8B-B14F-4D97-AF65-F5344CB8AC3E}">
        <p14:creationId xmlns:p14="http://schemas.microsoft.com/office/powerpoint/2010/main" val="16549850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14664" y="551036"/>
            <a:ext cx="7872135" cy="5575128"/>
          </a:xfrm>
        </p:spPr>
        <p:txBody>
          <a:bodyPr>
            <a:normAutofit lnSpcReduction="10000"/>
          </a:bodyPr>
          <a:lstStyle/>
          <a:p>
            <a:pPr marL="0" indent="0" algn="ctr">
              <a:buNone/>
            </a:pPr>
            <a:r>
              <a:rPr lang="fr-FR" b="1" dirty="0" smtClean="0">
                <a:latin typeface="Times New Roman"/>
                <a:cs typeface="Times New Roman"/>
              </a:rPr>
              <a:t>Cas 2: le communisme</a:t>
            </a:r>
          </a:p>
          <a:p>
            <a:pPr marL="0" indent="0" algn="ctr">
              <a:buNone/>
            </a:pPr>
            <a:endParaRPr lang="fr-FR" b="1" dirty="0" smtClean="0">
              <a:latin typeface="Times New Roman"/>
              <a:cs typeface="Times New Roman"/>
            </a:endParaRPr>
          </a:p>
          <a:p>
            <a:pPr algn="just"/>
            <a:r>
              <a:rPr lang="fr-FR" dirty="0" smtClean="0">
                <a:latin typeface="Times New Roman"/>
                <a:cs typeface="Times New Roman"/>
              </a:rPr>
              <a:t>La force qui gouverne le monde est le déterminisme social</a:t>
            </a:r>
            <a:endParaRPr lang="fr-FR" b="1" dirty="0" smtClean="0">
              <a:latin typeface="Times New Roman"/>
              <a:cs typeface="Times New Roman"/>
            </a:endParaRPr>
          </a:p>
          <a:p>
            <a:pPr algn="just"/>
            <a:r>
              <a:rPr lang="fr-FR" dirty="0" smtClean="0">
                <a:latin typeface="Times New Roman"/>
                <a:cs typeface="Times New Roman"/>
              </a:rPr>
              <a:t>Les problèmes naissent de l’absence d’égalité entre les hommes (certains naissent riches, d’autres naissent pauvres)</a:t>
            </a:r>
          </a:p>
          <a:p>
            <a:pPr marL="0" indent="0" algn="just">
              <a:buNone/>
            </a:pPr>
            <a:endParaRPr lang="fr-FR" dirty="0" smtClean="0">
              <a:latin typeface="Times New Roman"/>
              <a:cs typeface="Times New Roman"/>
            </a:endParaRPr>
          </a:p>
          <a:p>
            <a:pPr marL="0" indent="0" algn="just">
              <a:buNone/>
            </a:pPr>
            <a:r>
              <a:rPr lang="fr-FR" dirty="0" smtClean="0">
                <a:latin typeface="Times New Roman"/>
                <a:cs typeface="Times New Roman"/>
              </a:rPr>
              <a:t>Exemple: s’il y a du ch</a:t>
            </a:r>
            <a:r>
              <a:rPr lang="fr-FR" dirty="0" smtClean="0">
                <a:latin typeface="Times New Roman"/>
                <a:cs typeface="Times New Roman"/>
              </a:rPr>
              <a:t>ômage, c’est parce qu’une minorité d’individus concentre trop de richesses</a:t>
            </a:r>
            <a:endParaRPr lang="fr-FR" dirty="0">
              <a:latin typeface="Times New Roman"/>
              <a:cs typeface="Times New Roman"/>
            </a:endParaRPr>
          </a:p>
          <a:p>
            <a:pPr marL="0" indent="0" algn="just">
              <a:buNone/>
            </a:pPr>
            <a:endParaRPr lang="fr-FR" dirty="0">
              <a:latin typeface="Times New Roman"/>
              <a:cs typeface="Times New Roman"/>
            </a:endParaRPr>
          </a:p>
        </p:txBody>
      </p:sp>
    </p:spTree>
    <p:extLst>
      <p:ext uri="{BB962C8B-B14F-4D97-AF65-F5344CB8AC3E}">
        <p14:creationId xmlns:p14="http://schemas.microsoft.com/office/powerpoint/2010/main" val="14469792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r>
              <a:rPr lang="fr-FR" b="1" dirty="0" smtClean="0">
                <a:latin typeface="Times New Roman"/>
                <a:cs typeface="Times New Roman"/>
              </a:rPr>
              <a:t>La fonction de l’idéologie: </a:t>
            </a:r>
            <a:r>
              <a:rPr lang="fr-FR" dirty="0" smtClean="0">
                <a:latin typeface="Times New Roman"/>
                <a:cs typeface="Times New Roman"/>
              </a:rPr>
              <a:t>rassembler le plus d’individus possible pour changer le monde</a:t>
            </a:r>
            <a:endParaRPr lang="fr-FR" b="1" dirty="0" smtClean="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40792616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83329"/>
            <a:ext cx="8432218" cy="6061393"/>
          </a:xfrm>
        </p:spPr>
        <p:txBody>
          <a:bodyPr>
            <a:normAutofit/>
          </a:bodyPr>
          <a:lstStyle/>
          <a:p>
            <a:pPr algn="just"/>
            <a:r>
              <a:rPr lang="fr-FR" dirty="0" smtClean="0">
                <a:latin typeface="Times New Roman"/>
                <a:cs typeface="Times New Roman"/>
              </a:rPr>
              <a:t>Moins on est satisfait de la vie qu’on mène, plus  on est susceptible d’adhérer à une idéologie radicale. </a:t>
            </a:r>
          </a:p>
          <a:p>
            <a:pPr algn="just"/>
            <a:r>
              <a:rPr lang="fr-FR" dirty="0" smtClean="0">
                <a:latin typeface="Times New Roman"/>
                <a:cs typeface="Times New Roman"/>
              </a:rPr>
              <a:t>Une idéologie explique les causes de notre insatisfaction et nous fait entrevoir un monde meilleur</a:t>
            </a:r>
          </a:p>
          <a:p>
            <a:pPr algn="just"/>
            <a:r>
              <a:rPr lang="fr-FR" dirty="0">
                <a:latin typeface="Times New Roman"/>
                <a:cs typeface="Times New Roman"/>
              </a:rPr>
              <a:t>U</a:t>
            </a:r>
            <a:r>
              <a:rPr lang="fr-FR" dirty="0" smtClean="0">
                <a:latin typeface="Times New Roman"/>
                <a:cs typeface="Times New Roman"/>
              </a:rPr>
              <a:t>ne idéologie n’a pas à permette une lecture vraie, une lecture fidèle de la réalité. L’important est qu’elle permette au gens qui y adhère de donner du sens et de retrouver l’espoir</a:t>
            </a:r>
          </a:p>
          <a:p>
            <a:pPr algn="just"/>
            <a:endParaRPr lang="fr-FR" dirty="0">
              <a:latin typeface="Times New Roman"/>
              <a:cs typeface="Times New Roman"/>
            </a:endParaRPr>
          </a:p>
          <a:p>
            <a:pPr marL="0" indent="0" algn="just">
              <a:buNone/>
            </a:pPr>
            <a:endParaRPr lang="fr-FR" dirty="0">
              <a:latin typeface="Times New Roman"/>
              <a:cs typeface="Times New Roman"/>
            </a:endParaRPr>
          </a:p>
        </p:txBody>
      </p:sp>
    </p:spTree>
    <p:extLst>
      <p:ext uri="{BB962C8B-B14F-4D97-AF65-F5344CB8AC3E}">
        <p14:creationId xmlns:p14="http://schemas.microsoft.com/office/powerpoint/2010/main" val="12222712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000" dirty="0" smtClean="0">
              <a:latin typeface="Times New Roman"/>
              <a:cs typeface="Times New Roman"/>
            </a:endParaRPr>
          </a:p>
          <a:p>
            <a:pPr marL="0" indent="0">
              <a:buNone/>
            </a:pPr>
            <a:endParaRPr lang="fr-FR" sz="4000" dirty="0" smtClean="0">
              <a:latin typeface="Times New Roman"/>
              <a:cs typeface="Times New Roman"/>
            </a:endParaRPr>
          </a:p>
          <a:p>
            <a:pPr marL="0" indent="0">
              <a:buNone/>
            </a:pPr>
            <a:r>
              <a:rPr lang="fr-FR" sz="4000" dirty="0" smtClean="0">
                <a:latin typeface="Times New Roman"/>
                <a:cs typeface="Times New Roman"/>
              </a:rPr>
              <a:t>3) Qu’est-ce qu’une idéologie radicale?</a:t>
            </a:r>
            <a:endParaRPr lang="fr-FR" sz="4000" dirty="0">
              <a:latin typeface="Times New Roman"/>
              <a:cs typeface="Times New Roman"/>
            </a:endParaRPr>
          </a:p>
        </p:txBody>
      </p:sp>
    </p:spTree>
    <p:extLst>
      <p:ext uri="{BB962C8B-B14F-4D97-AF65-F5344CB8AC3E}">
        <p14:creationId xmlns:p14="http://schemas.microsoft.com/office/powerpoint/2010/main" val="318182738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Capture d’écran 2017-02-19 à 12.08.41.png"/>
          <p:cNvPicPr>
            <a:picLocks noGrp="1" noChangeAspect="1"/>
          </p:cNvPicPr>
          <p:nvPr>
            <p:ph idx="1"/>
          </p:nvPr>
        </p:nvPicPr>
        <p:blipFill rotWithShape="1">
          <a:blip r:embed="rId3">
            <a:extLst>
              <a:ext uri="{28A0092B-C50C-407E-A947-70E740481C1C}">
                <a14:useLocalDpi xmlns:a14="http://schemas.microsoft.com/office/drawing/2010/main" val="0"/>
              </a:ext>
            </a:extLst>
          </a:blip>
          <a:srcRect t="-1848" b="-1491"/>
          <a:stretch/>
        </p:blipFill>
        <p:spPr>
          <a:xfrm>
            <a:off x="1271864" y="274638"/>
            <a:ext cx="6946655" cy="6037355"/>
          </a:xfrm>
        </p:spPr>
      </p:pic>
    </p:spTree>
    <p:extLst>
      <p:ext uri="{BB962C8B-B14F-4D97-AF65-F5344CB8AC3E}">
        <p14:creationId xmlns:p14="http://schemas.microsoft.com/office/powerpoint/2010/main" val="1719633560"/>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51036"/>
            <a:ext cx="7881122" cy="5103071"/>
          </a:xfrm>
        </p:spPr>
        <p:txBody>
          <a:bodyPr>
            <a:noAutofit/>
          </a:bodyPr>
          <a:lstStyle/>
          <a:p>
            <a:pPr algn="just"/>
            <a:r>
              <a:rPr lang="fr-FR" sz="3600" dirty="0" smtClean="0">
                <a:latin typeface="Times New Roman"/>
                <a:cs typeface="Times New Roman"/>
              </a:rPr>
              <a:t>La </a:t>
            </a:r>
            <a:r>
              <a:rPr lang="fr-FR" sz="3600" dirty="0">
                <a:latin typeface="Times New Roman"/>
                <a:cs typeface="Times New Roman"/>
              </a:rPr>
              <a:t>société démocratique permet de maintenir une </a:t>
            </a:r>
            <a:r>
              <a:rPr lang="fr-FR" sz="3600" dirty="0" smtClean="0">
                <a:latin typeface="Times New Roman"/>
                <a:cs typeface="Times New Roman"/>
              </a:rPr>
              <a:t>tension</a:t>
            </a:r>
            <a:r>
              <a:rPr lang="fr-FR" sz="3600" dirty="0">
                <a:latin typeface="Times New Roman"/>
                <a:cs typeface="Times New Roman"/>
              </a:rPr>
              <a:t> </a:t>
            </a:r>
            <a:r>
              <a:rPr lang="fr-FR" sz="3600" dirty="0" smtClean="0">
                <a:latin typeface="Times New Roman"/>
                <a:cs typeface="Times New Roman"/>
              </a:rPr>
              <a:t>entre </a:t>
            </a:r>
            <a:r>
              <a:rPr lang="fr-FR" sz="3600" dirty="0">
                <a:latin typeface="Times New Roman"/>
                <a:cs typeface="Times New Roman"/>
              </a:rPr>
              <a:t>des idéologies dominantes et des idéologies minoritaires. </a:t>
            </a:r>
            <a:endParaRPr lang="fr-FR" sz="3600" dirty="0" smtClean="0">
              <a:latin typeface="Times New Roman"/>
              <a:cs typeface="Times New Roman"/>
            </a:endParaRPr>
          </a:p>
          <a:p>
            <a:pPr algn="just"/>
            <a:r>
              <a:rPr lang="fr-FR" sz="3600" dirty="0" smtClean="0">
                <a:latin typeface="Times New Roman"/>
                <a:cs typeface="Times New Roman"/>
              </a:rPr>
              <a:t>Une </a:t>
            </a:r>
            <a:r>
              <a:rPr lang="fr-FR" sz="3600" dirty="0">
                <a:latin typeface="Times New Roman"/>
                <a:cs typeface="Times New Roman"/>
              </a:rPr>
              <a:t>révolution est une situation où une idéologie minoritaire parvient à renverser le pouvoir en place.. </a:t>
            </a:r>
          </a:p>
        </p:txBody>
      </p:sp>
    </p:spTree>
    <p:extLst>
      <p:ext uri="{BB962C8B-B14F-4D97-AF65-F5344CB8AC3E}">
        <p14:creationId xmlns:p14="http://schemas.microsoft.com/office/powerpoint/2010/main" val="18185975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9410" y="407288"/>
            <a:ext cx="8327389" cy="5718876"/>
          </a:xfrm>
        </p:spPr>
        <p:txBody>
          <a:bodyPr/>
          <a:lstStyle/>
          <a:p>
            <a:pPr algn="just"/>
            <a:endParaRPr lang="fr-FR" dirty="0" smtClean="0">
              <a:latin typeface="Times New Roman"/>
              <a:cs typeface="Times New Roman"/>
            </a:endParaRPr>
          </a:p>
          <a:p>
            <a:pPr algn="just"/>
            <a:r>
              <a:rPr lang="fr-FR" dirty="0" smtClean="0">
                <a:latin typeface="Times New Roman"/>
                <a:cs typeface="Times New Roman"/>
              </a:rPr>
              <a:t>D</a:t>
            </a:r>
            <a:r>
              <a:rPr lang="fr-FR" dirty="0" smtClean="0">
                <a:latin typeface="Times New Roman"/>
                <a:cs typeface="Times New Roman"/>
              </a:rPr>
              <a:t>ans les premiers temps d’une révolution, les perdants d’hier vont se venger de l’ancienne classe dirigeante. </a:t>
            </a:r>
            <a:endParaRPr lang="fr-FR" dirty="0">
              <a:latin typeface="Times New Roman"/>
              <a:cs typeface="Times New Roman"/>
            </a:endParaRPr>
          </a:p>
          <a:p>
            <a:pPr algn="just"/>
            <a:r>
              <a:rPr lang="fr-FR" dirty="0" smtClean="0">
                <a:latin typeface="Times New Roman"/>
                <a:cs typeface="Times New Roman"/>
              </a:rPr>
              <a:t>Si cette période de répression se prolonge, la révolution est suivie de l’instauration d’une dictature. </a:t>
            </a:r>
          </a:p>
          <a:p>
            <a:pPr algn="just"/>
            <a:r>
              <a:rPr lang="fr-FR" dirty="0">
                <a:latin typeface="Times New Roman"/>
                <a:cs typeface="Times New Roman"/>
              </a:rPr>
              <a:t>La dictature </a:t>
            </a:r>
            <a:r>
              <a:rPr lang="fr-FR" dirty="0" smtClean="0">
                <a:latin typeface="Times New Roman"/>
                <a:cs typeface="Times New Roman"/>
              </a:rPr>
              <a:t>est </a:t>
            </a:r>
            <a:r>
              <a:rPr lang="fr-FR" dirty="0">
                <a:latin typeface="Times New Roman"/>
                <a:cs typeface="Times New Roman"/>
              </a:rPr>
              <a:t>le règne d’une idéologie radicale. La démocratie est le règne d’une culture du compromis. </a:t>
            </a:r>
          </a:p>
        </p:txBody>
      </p:sp>
    </p:spTree>
    <p:extLst>
      <p:ext uri="{BB962C8B-B14F-4D97-AF65-F5344CB8AC3E}">
        <p14:creationId xmlns:p14="http://schemas.microsoft.com/office/powerpoint/2010/main" val="2901580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400" dirty="0" smtClean="0">
              <a:latin typeface="Times New Roman"/>
              <a:cs typeface="Times New Roman"/>
            </a:endParaRPr>
          </a:p>
          <a:p>
            <a:pPr marL="0" indent="0">
              <a:buNone/>
            </a:pPr>
            <a:endParaRPr lang="fr-FR" sz="4400" dirty="0">
              <a:latin typeface="Times New Roman"/>
              <a:cs typeface="Times New Roman"/>
            </a:endParaRPr>
          </a:p>
          <a:p>
            <a:pPr marL="0" indent="0">
              <a:buNone/>
            </a:pPr>
            <a:r>
              <a:rPr lang="fr-FR" sz="4400" dirty="0" smtClean="0">
                <a:latin typeface="Times New Roman"/>
                <a:cs typeface="Times New Roman"/>
              </a:rPr>
              <a:t>Pourquoi s’intéresser à l’idéologie?</a:t>
            </a:r>
            <a:endParaRPr lang="fr-FR" sz="4400" dirty="0">
              <a:latin typeface="Times New Roman"/>
              <a:cs typeface="Times New Roman"/>
            </a:endParaRPr>
          </a:p>
        </p:txBody>
      </p:sp>
    </p:spTree>
    <p:extLst>
      <p:ext uri="{BB962C8B-B14F-4D97-AF65-F5344CB8AC3E}">
        <p14:creationId xmlns:p14="http://schemas.microsoft.com/office/powerpoint/2010/main" val="10574476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9117"/>
            <a:ext cx="8229600" cy="1143000"/>
          </a:xfrm>
        </p:spPr>
        <p:txBody>
          <a:bodyPr>
            <a:normAutofit/>
          </a:bodyPr>
          <a:lstStyle/>
          <a:p>
            <a:r>
              <a:rPr lang="fr-FR" sz="2800" dirty="0" smtClean="0">
                <a:latin typeface="Times New Roman"/>
                <a:cs typeface="Times New Roman"/>
              </a:rPr>
              <a:t>Un exemple moderne d’idéologie radicale</a:t>
            </a:r>
            <a:endParaRPr lang="fr-FR" sz="2800" dirty="0">
              <a:latin typeface="Times New Roman"/>
              <a:cs typeface="Times New Roman"/>
            </a:endParaRPr>
          </a:p>
        </p:txBody>
      </p:sp>
      <p:sp>
        <p:nvSpPr>
          <p:cNvPr id="3" name="Espace réservé du contenu 2"/>
          <p:cNvSpPr>
            <a:spLocks noGrp="1"/>
          </p:cNvSpPr>
          <p:nvPr>
            <p:ph idx="1"/>
          </p:nvPr>
        </p:nvSpPr>
        <p:spPr>
          <a:xfrm>
            <a:off x="263568" y="923884"/>
            <a:ext cx="8880432" cy="5688546"/>
          </a:xfrm>
        </p:spPr>
        <p:txBody>
          <a:bodyPr>
            <a:noAutofit/>
          </a:bodyPr>
          <a:lstStyle/>
          <a:p>
            <a:pPr marL="0" indent="0" algn="just">
              <a:buNone/>
            </a:pPr>
            <a:r>
              <a:rPr lang="fr-FR" sz="2400" dirty="0">
                <a:latin typeface="Times New Roman"/>
                <a:cs typeface="Times New Roman"/>
              </a:rPr>
              <a:t>La révolution est la guerre de la liberté contre ses ennemis ; la constitution est le régime de la liberté victorieuse et paisible. Le Gouvernement révolutionnaire a besoin d’une activité extraordinaire, précisément parce qu’il est en guerre. </a:t>
            </a:r>
            <a:r>
              <a:rPr lang="fr-FR" sz="2400" dirty="0">
                <a:latin typeface="Times New Roman"/>
                <a:cs typeface="Times New Roman"/>
                <a:sym typeface="Symbol"/>
              </a:rPr>
              <a:t></a:t>
            </a:r>
            <a:r>
              <a:rPr lang="fr-FR" sz="2400" dirty="0">
                <a:latin typeface="Times New Roman"/>
                <a:cs typeface="Times New Roman"/>
              </a:rPr>
              <a:t>…</a:t>
            </a:r>
            <a:r>
              <a:rPr lang="fr-FR" sz="2400" dirty="0">
                <a:latin typeface="Times New Roman"/>
                <a:cs typeface="Times New Roman"/>
                <a:sym typeface="Symbol"/>
              </a:rPr>
              <a:t></a:t>
            </a:r>
            <a:r>
              <a:rPr lang="fr-FR" sz="2400" dirty="0">
                <a:latin typeface="Times New Roman"/>
                <a:cs typeface="Times New Roman"/>
              </a:rPr>
              <a:t> Sous le régime constitutionnel, il suffit presque de protéger les individus contre l’abus de la puissance publique ; sous le régime révolutionnaire, la puissance publique elle-même est obligée de se défendre contre toutes les factions qui l’attaquent. Le gouvernement révolutionnaire doit aux bons citoyens toute la protection nationale ; il ne doit aux ennemis du peuple que la mort. Ces notions suffisent pour expliquer l’origine et la nature des lois que nous appelons révolutionnaires. Ceux qui les nomment arbitraires ou tyranniques sont des sophistes stupides ou pervers qui cherchent à confondre les contraires. (Maximilien de Robespierre, </a:t>
            </a:r>
            <a:r>
              <a:rPr lang="en-GB" sz="2400" dirty="0">
                <a:latin typeface="Times New Roman"/>
                <a:cs typeface="Times New Roman"/>
              </a:rPr>
              <a:t>le 25 </a:t>
            </a:r>
            <a:r>
              <a:rPr lang="en-GB" sz="2400" dirty="0" err="1">
                <a:latin typeface="Times New Roman"/>
                <a:cs typeface="Times New Roman"/>
              </a:rPr>
              <a:t>décembre</a:t>
            </a:r>
            <a:r>
              <a:rPr lang="en-GB" sz="2400" dirty="0">
                <a:latin typeface="Times New Roman"/>
                <a:cs typeface="Times New Roman"/>
              </a:rPr>
              <a:t> 1793).</a:t>
            </a:r>
            <a:endParaRPr lang="fr-FR" sz="2400" dirty="0">
              <a:latin typeface="Times New Roman"/>
              <a:cs typeface="Times New Roman"/>
            </a:endParaRPr>
          </a:p>
          <a:p>
            <a:pPr marL="0" indent="0" algn="just">
              <a:buNone/>
            </a:pPr>
            <a:endParaRPr lang="fr-FR" sz="2400" dirty="0">
              <a:latin typeface="Times New Roman"/>
              <a:cs typeface="Times New Roman"/>
            </a:endParaRPr>
          </a:p>
        </p:txBody>
      </p:sp>
    </p:spTree>
    <p:extLst>
      <p:ext uri="{BB962C8B-B14F-4D97-AF65-F5344CB8AC3E}">
        <p14:creationId xmlns:p14="http://schemas.microsoft.com/office/powerpoint/2010/main" val="11824527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dirty="0" smtClean="0">
                <a:latin typeface="Times New Roman"/>
                <a:cs typeface="Times New Roman"/>
              </a:rPr>
              <a:t>Un exemple contemporain d’idéologie radicale</a:t>
            </a:r>
            <a:endParaRPr lang="fr-FR" sz="3200" dirty="0">
              <a:latin typeface="Times New Roman"/>
              <a:cs typeface="Times New Roman"/>
            </a:endParaRPr>
          </a:p>
        </p:txBody>
      </p:sp>
      <p:sp>
        <p:nvSpPr>
          <p:cNvPr id="3" name="Espace réservé du contenu 2"/>
          <p:cNvSpPr>
            <a:spLocks noGrp="1"/>
          </p:cNvSpPr>
          <p:nvPr>
            <p:ph idx="1"/>
          </p:nvPr>
        </p:nvSpPr>
        <p:spPr/>
        <p:txBody>
          <a:bodyPr>
            <a:normAutofit fontScale="92500"/>
          </a:bodyPr>
          <a:lstStyle/>
          <a:p>
            <a:pPr marL="0" indent="0" algn="just">
              <a:buNone/>
            </a:pPr>
            <a:r>
              <a:rPr lang="fr-FR" dirty="0" smtClean="0">
                <a:latin typeface="Times New Roman"/>
                <a:cs typeface="Times New Roman"/>
              </a:rPr>
              <a:t>Le </a:t>
            </a:r>
            <a:r>
              <a:rPr lang="fr-FR" i="1" dirty="0" smtClean="0">
                <a:latin typeface="Times New Roman"/>
                <a:cs typeface="Times New Roman"/>
              </a:rPr>
              <a:t>management de la sauvagerie </a:t>
            </a:r>
            <a:r>
              <a:rPr lang="fr-FR" dirty="0" smtClean="0">
                <a:latin typeface="Times New Roman"/>
                <a:cs typeface="Times New Roman"/>
              </a:rPr>
              <a:t>d’</a:t>
            </a:r>
            <a:r>
              <a:rPr lang="hr-HR" dirty="0" smtClean="0">
                <a:latin typeface="Times New Roman"/>
                <a:cs typeface="Times New Roman"/>
              </a:rPr>
              <a:t> Abu Bakr Naji </a:t>
            </a:r>
          </a:p>
          <a:p>
            <a:pPr marL="0" indent="0" algn="just">
              <a:buNone/>
            </a:pPr>
            <a:endParaRPr lang="hr-HR" dirty="0">
              <a:latin typeface="Times New Roman"/>
              <a:cs typeface="Times New Roman"/>
            </a:endParaRPr>
          </a:p>
          <a:p>
            <a:pPr algn="just"/>
            <a:r>
              <a:rPr lang="fr-FR" dirty="0" smtClean="0">
                <a:latin typeface="Times New Roman"/>
                <a:cs typeface="Times New Roman"/>
              </a:rPr>
              <a:t>Instaurer un climat de violence et de ressentiment religieux afin de créer un climat propice au recrutement de djihadistes et la « fabrication » de martyrs</a:t>
            </a:r>
            <a:endParaRPr lang="fr-FR" dirty="0">
              <a:latin typeface="Times New Roman"/>
              <a:cs typeface="Times New Roman"/>
            </a:endParaRPr>
          </a:p>
          <a:p>
            <a:pPr algn="just"/>
            <a:r>
              <a:rPr lang="fr-FR" dirty="0">
                <a:latin typeface="Times New Roman"/>
                <a:cs typeface="Times New Roman"/>
              </a:rPr>
              <a:t>O</a:t>
            </a:r>
            <a:r>
              <a:rPr lang="fr-FR" dirty="0" smtClean="0">
                <a:latin typeface="Times New Roman"/>
                <a:cs typeface="Times New Roman"/>
              </a:rPr>
              <a:t>btenir le soutien populaire permettant la mise en place de mesures de sécurité mais aussi sociales et in fine l'instauration de la charia</a:t>
            </a:r>
            <a:endParaRPr lang="fr-FR" dirty="0">
              <a:latin typeface="Times New Roman"/>
              <a:cs typeface="Times New Roman"/>
            </a:endParaRPr>
          </a:p>
        </p:txBody>
      </p:sp>
    </p:spTree>
    <p:extLst>
      <p:ext uri="{BB962C8B-B14F-4D97-AF65-F5344CB8AC3E}">
        <p14:creationId xmlns:p14="http://schemas.microsoft.com/office/powerpoint/2010/main" val="34777433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just">
              <a:buNone/>
            </a:pPr>
            <a:endParaRPr lang="fr-FR" sz="4400" dirty="0">
              <a:latin typeface="Times New Roman"/>
              <a:cs typeface="Times New Roman"/>
            </a:endParaRPr>
          </a:p>
          <a:p>
            <a:pPr marL="0" indent="0" algn="just">
              <a:buNone/>
            </a:pPr>
            <a:r>
              <a:rPr lang="fr-FR" sz="4400" dirty="0" smtClean="0">
                <a:latin typeface="Times New Roman"/>
                <a:cs typeface="Times New Roman"/>
              </a:rPr>
              <a:t>3) Analyse d’une idéologie contemporaine: les théories du complot</a:t>
            </a:r>
            <a:endParaRPr lang="fr-FR" sz="4400" dirty="0">
              <a:latin typeface="Times New Roman"/>
              <a:cs typeface="Times New Roman"/>
            </a:endParaRPr>
          </a:p>
        </p:txBody>
      </p:sp>
    </p:spTree>
    <p:extLst>
      <p:ext uri="{BB962C8B-B14F-4D97-AF65-F5344CB8AC3E}">
        <p14:creationId xmlns:p14="http://schemas.microsoft.com/office/powerpoint/2010/main" val="19950119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66660"/>
            <a:ext cx="8229600" cy="5359504"/>
          </a:xfrm>
        </p:spPr>
        <p:txBody>
          <a:bodyPr>
            <a:normAutofit/>
          </a:bodyPr>
          <a:lstStyle/>
          <a:p>
            <a:pPr marL="0" indent="0" algn="just">
              <a:buNone/>
            </a:pPr>
            <a:r>
              <a:rPr lang="fr-FR" dirty="0">
                <a:latin typeface="Times New Roman"/>
                <a:cs typeface="Times New Roman"/>
              </a:rPr>
              <a:t>Dès qu’un nouveau fait dramatique survient dans l’actualité, il est systématiquement suivi d’une théorie du complot : </a:t>
            </a:r>
            <a:endParaRPr lang="fr-FR" dirty="0" smtClean="0">
              <a:latin typeface="Times New Roman"/>
              <a:cs typeface="Times New Roman"/>
            </a:endParaRPr>
          </a:p>
          <a:p>
            <a:pPr marL="0" indent="0" algn="just">
              <a:buNone/>
            </a:pPr>
            <a:endParaRPr lang="fr-FR" dirty="0">
              <a:latin typeface="Times New Roman"/>
              <a:cs typeface="Times New Roman"/>
            </a:endParaRPr>
          </a:p>
          <a:p>
            <a:pPr marL="0" indent="0" algn="just">
              <a:buNone/>
            </a:pPr>
            <a:r>
              <a:rPr lang="fr-FR" dirty="0" smtClean="0">
                <a:latin typeface="Times New Roman"/>
                <a:cs typeface="Times New Roman"/>
              </a:rPr>
              <a:t>les </a:t>
            </a:r>
            <a:r>
              <a:rPr lang="fr-FR" b="1" dirty="0">
                <a:latin typeface="Times New Roman"/>
                <a:cs typeface="Times New Roman"/>
              </a:rPr>
              <a:t>coupables ne sont pas ceux qu’on croit, les explications officielles masquent la vérité</a:t>
            </a:r>
            <a:r>
              <a:rPr lang="fr-FR" dirty="0">
                <a:latin typeface="Times New Roman"/>
                <a:cs typeface="Times New Roman"/>
              </a:rPr>
              <a:t>. </a:t>
            </a:r>
          </a:p>
          <a:p>
            <a:pPr marL="0" indent="0">
              <a:buNone/>
            </a:pPr>
            <a:r>
              <a:rPr lang="fr-FR" dirty="0"/>
              <a:t> </a:t>
            </a:r>
          </a:p>
          <a:p>
            <a:pPr marL="0" indent="0">
              <a:buNone/>
            </a:pPr>
            <a:endParaRPr lang="fr-FR" dirty="0"/>
          </a:p>
        </p:txBody>
      </p:sp>
    </p:spTree>
    <p:extLst>
      <p:ext uri="{BB962C8B-B14F-4D97-AF65-F5344CB8AC3E}">
        <p14:creationId xmlns:p14="http://schemas.microsoft.com/office/powerpoint/2010/main" val="11012103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ctr">
              <a:buNone/>
            </a:pPr>
            <a:endParaRPr lang="fr-FR" sz="4000" dirty="0" smtClean="0">
              <a:latin typeface="Times New Roman"/>
              <a:cs typeface="Times New Roman"/>
            </a:endParaRPr>
          </a:p>
          <a:p>
            <a:pPr marL="0" indent="0" algn="ctr">
              <a:buNone/>
            </a:pPr>
            <a:r>
              <a:rPr lang="fr-FR" sz="4000" dirty="0" smtClean="0">
                <a:latin typeface="Times New Roman"/>
                <a:cs typeface="Times New Roman"/>
              </a:rPr>
              <a:t>Événement violent + attitude suspicieuse à l’égard des élites</a:t>
            </a:r>
            <a:endParaRPr lang="fr-FR" sz="4000" dirty="0">
              <a:latin typeface="Times New Roman"/>
              <a:cs typeface="Times New Roman"/>
            </a:endParaRPr>
          </a:p>
          <a:p>
            <a:pPr marL="0" indent="0" algn="ctr">
              <a:buNone/>
            </a:pPr>
            <a:r>
              <a:rPr lang="fr-FR" sz="4000" dirty="0" smtClean="0">
                <a:latin typeface="Times New Roman"/>
                <a:cs typeface="Times New Roman"/>
              </a:rPr>
              <a:t>= </a:t>
            </a:r>
          </a:p>
          <a:p>
            <a:pPr marL="0" indent="0" algn="ctr">
              <a:buNone/>
            </a:pPr>
            <a:r>
              <a:rPr lang="fr-FR" sz="4000" dirty="0">
                <a:latin typeface="Times New Roman"/>
                <a:cs typeface="Times New Roman"/>
              </a:rPr>
              <a:t>T</a:t>
            </a:r>
            <a:r>
              <a:rPr lang="fr-FR" sz="4000" dirty="0" smtClean="0">
                <a:latin typeface="Times New Roman"/>
                <a:cs typeface="Times New Roman"/>
              </a:rPr>
              <a:t>héorie du complot</a:t>
            </a:r>
          </a:p>
          <a:p>
            <a:pPr marL="0" indent="0">
              <a:buNone/>
            </a:pPr>
            <a:endParaRPr lang="fr-FR" sz="4000" dirty="0">
              <a:latin typeface="Times New Roman"/>
              <a:cs typeface="Times New Roman"/>
            </a:endParaRPr>
          </a:p>
        </p:txBody>
      </p:sp>
    </p:spTree>
    <p:extLst>
      <p:ext uri="{BB962C8B-B14F-4D97-AF65-F5344CB8AC3E}">
        <p14:creationId xmlns:p14="http://schemas.microsoft.com/office/powerpoint/2010/main" val="31055787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latin typeface="Times New Roman"/>
              <a:cs typeface="Times New Roman"/>
            </a:endParaRPr>
          </a:p>
          <a:p>
            <a:pPr marL="0" indent="0">
              <a:buNone/>
            </a:pPr>
            <a:endParaRPr lang="fr-FR" b="1" dirty="0">
              <a:latin typeface="Times New Roman"/>
              <a:cs typeface="Times New Roman"/>
            </a:endParaRPr>
          </a:p>
          <a:p>
            <a:pPr marL="0" indent="0">
              <a:buNone/>
            </a:pPr>
            <a:r>
              <a:rPr lang="fr-FR" b="1" dirty="0" smtClean="0">
                <a:latin typeface="Times New Roman"/>
                <a:cs typeface="Times New Roman"/>
              </a:rPr>
              <a:t>Un exemple antique de théorie du complot: la révolution française</a:t>
            </a:r>
            <a:endParaRPr lang="fr-FR" b="1" dirty="0">
              <a:latin typeface="Times New Roman"/>
              <a:cs typeface="Times New Roman"/>
            </a:endParaRPr>
          </a:p>
        </p:txBody>
      </p:sp>
    </p:spTree>
    <p:extLst>
      <p:ext uri="{BB962C8B-B14F-4D97-AF65-F5344CB8AC3E}">
        <p14:creationId xmlns:p14="http://schemas.microsoft.com/office/powerpoint/2010/main" val="4689534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latin typeface="Times New Roman"/>
              <a:cs typeface="Times New Roman"/>
            </a:endParaRPr>
          </a:p>
          <a:p>
            <a:pPr marL="0" indent="0">
              <a:buNone/>
            </a:pPr>
            <a:endParaRPr lang="fr-FR" dirty="0">
              <a:latin typeface="Times New Roman"/>
              <a:cs typeface="Times New Roman"/>
            </a:endParaRPr>
          </a:p>
          <a:p>
            <a:pPr marL="0" indent="0">
              <a:buNone/>
            </a:pPr>
            <a:r>
              <a:rPr lang="fr-FR" b="1" dirty="0">
                <a:latin typeface="Times New Roman"/>
                <a:cs typeface="Times New Roman"/>
              </a:rPr>
              <a:t>L</a:t>
            </a:r>
            <a:r>
              <a:rPr lang="fr-FR" b="1" dirty="0" smtClean="0">
                <a:latin typeface="Times New Roman"/>
                <a:cs typeface="Times New Roman"/>
              </a:rPr>
              <a:t>a matrice idéologie des théories du complot contemporaine: le nouvel ordre mondial</a:t>
            </a:r>
            <a:endParaRPr lang="fr-FR" b="1" dirty="0">
              <a:latin typeface="Times New Roman"/>
              <a:cs typeface="Times New Roman"/>
            </a:endParaRPr>
          </a:p>
        </p:txBody>
      </p:sp>
    </p:spTree>
    <p:extLst>
      <p:ext uri="{BB962C8B-B14F-4D97-AF65-F5344CB8AC3E}">
        <p14:creationId xmlns:p14="http://schemas.microsoft.com/office/powerpoint/2010/main" val="28569851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latin typeface="Times New Roman"/>
              <a:cs typeface="Times New Roman"/>
            </a:endParaRPr>
          </a:p>
          <a:p>
            <a:pPr marL="0" indent="0">
              <a:buNone/>
            </a:pPr>
            <a:endParaRPr lang="fr-FR" dirty="0">
              <a:latin typeface="Times New Roman"/>
              <a:cs typeface="Times New Roman"/>
            </a:endParaRPr>
          </a:p>
          <a:p>
            <a:pPr marL="0" indent="0">
              <a:buNone/>
            </a:pPr>
            <a:r>
              <a:rPr lang="fr-FR" dirty="0" smtClean="0">
                <a:latin typeface="Times New Roman"/>
                <a:cs typeface="Times New Roman"/>
              </a:rPr>
              <a:t>Un exemple contemporain de théorie du complot: les attentats chez </a:t>
            </a:r>
            <a:r>
              <a:rPr lang="fr-FR" i="1" dirty="0" smtClean="0">
                <a:latin typeface="Times New Roman"/>
                <a:cs typeface="Times New Roman"/>
              </a:rPr>
              <a:t>Charlie Hebdo</a:t>
            </a:r>
            <a:endParaRPr lang="fr-FR" i="1" dirty="0">
              <a:latin typeface="Times New Roman"/>
              <a:cs typeface="Times New Roman"/>
            </a:endParaRPr>
          </a:p>
        </p:txBody>
      </p:sp>
    </p:spTree>
    <p:extLst>
      <p:ext uri="{BB962C8B-B14F-4D97-AF65-F5344CB8AC3E}">
        <p14:creationId xmlns:p14="http://schemas.microsoft.com/office/powerpoint/2010/main" val="14214527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smtClean="0"/>
          </a:p>
          <a:p>
            <a:pPr marL="0" indent="0">
              <a:buNone/>
            </a:pPr>
            <a:endParaRPr lang="fr-FR" sz="4800" b="1" dirty="0">
              <a:latin typeface="Times New Roman"/>
              <a:cs typeface="Times New Roman"/>
            </a:endParaRPr>
          </a:p>
          <a:p>
            <a:pPr marL="0" indent="0">
              <a:buNone/>
            </a:pPr>
            <a:r>
              <a:rPr lang="fr-FR" sz="4800" b="1" dirty="0" smtClean="0">
                <a:latin typeface="Times New Roman"/>
                <a:cs typeface="Times New Roman"/>
              </a:rPr>
              <a:t>Exercice de désaccord</a:t>
            </a:r>
            <a:endParaRPr lang="fr-FR" sz="4800" b="1" dirty="0">
              <a:latin typeface="Times New Roman"/>
              <a:cs typeface="Times New Roman"/>
            </a:endParaRPr>
          </a:p>
        </p:txBody>
      </p:sp>
    </p:spTree>
    <p:extLst>
      <p:ext uri="{BB962C8B-B14F-4D97-AF65-F5344CB8AC3E}">
        <p14:creationId xmlns:p14="http://schemas.microsoft.com/office/powerpoint/2010/main" val="7070125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199" y="383872"/>
            <a:ext cx="8461615" cy="6171462"/>
          </a:xfrm>
        </p:spPr>
        <p:txBody>
          <a:bodyPr>
            <a:normAutofit lnSpcReduction="10000"/>
          </a:bodyPr>
          <a:lstStyle/>
          <a:p>
            <a:pPr marL="0" indent="0" algn="just">
              <a:buNone/>
            </a:pPr>
            <a:r>
              <a:rPr lang="fr-FR" sz="4000" dirty="0" smtClean="0">
                <a:latin typeface="Times New Roman"/>
                <a:cs typeface="Times New Roman"/>
              </a:rPr>
              <a:t>Lors du cours de biologie consacré à l’évolution, un élève dit au professeur qu’il refuse de continuer à suivre son cours. Il explique: « La théorie de l’évolution est une forme de mécréance. On ne peut pas dire que l’homme descend du singe et d’Adam et Êve à la fois. C’est contre ma religion. ». Peut-on autoriser l’élève à ne pas assister au cours? </a:t>
            </a:r>
            <a:endParaRPr lang="fr-FR" sz="4000" dirty="0"/>
          </a:p>
          <a:p>
            <a:pPr marL="0" indent="0">
              <a:buNone/>
            </a:pPr>
            <a:endParaRPr lang="fr-FR" dirty="0"/>
          </a:p>
        </p:txBody>
      </p:sp>
    </p:spTree>
    <p:extLst>
      <p:ext uri="{BB962C8B-B14F-4D97-AF65-F5344CB8AC3E}">
        <p14:creationId xmlns:p14="http://schemas.microsoft.com/office/powerpoint/2010/main" val="1451880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11902"/>
            <a:ext cx="8229600" cy="4525963"/>
          </a:xfrm>
        </p:spPr>
        <p:txBody>
          <a:bodyPr>
            <a:noAutofit/>
          </a:bodyPr>
          <a:lstStyle/>
          <a:p>
            <a:pPr marL="0" indent="0" algn="just">
              <a:buNone/>
            </a:pPr>
            <a:endParaRPr lang="fr-FR" sz="3600" dirty="0" smtClean="0">
              <a:latin typeface="Times New Roman"/>
              <a:cs typeface="Times New Roman"/>
            </a:endParaRPr>
          </a:p>
          <a:p>
            <a:pPr algn="just"/>
            <a:r>
              <a:rPr lang="fr-FR" sz="3600" dirty="0" smtClean="0">
                <a:latin typeface="Times New Roman"/>
                <a:cs typeface="Times New Roman"/>
              </a:rPr>
              <a:t>Les </a:t>
            </a:r>
            <a:r>
              <a:rPr lang="fr-FR" sz="3600" dirty="0">
                <a:latin typeface="Times New Roman"/>
                <a:cs typeface="Times New Roman"/>
              </a:rPr>
              <a:t>idéologies sont une des causes majeures de la difficulté du dialogue entre les gens. </a:t>
            </a:r>
            <a:endParaRPr lang="fr-FR" sz="3600" dirty="0" smtClean="0">
              <a:latin typeface="Times New Roman"/>
              <a:cs typeface="Times New Roman"/>
            </a:endParaRPr>
          </a:p>
          <a:p>
            <a:pPr algn="just"/>
            <a:endParaRPr lang="fr-FR" sz="3600" dirty="0">
              <a:latin typeface="Times New Roman"/>
              <a:cs typeface="Times New Roman"/>
            </a:endParaRPr>
          </a:p>
          <a:p>
            <a:pPr marL="0" indent="0" algn="just">
              <a:buNone/>
            </a:pPr>
            <a:r>
              <a:rPr lang="fr-FR" sz="3600" dirty="0" smtClean="0">
                <a:latin typeface="Times New Roman"/>
                <a:cs typeface="Times New Roman"/>
              </a:rPr>
              <a:t>= &gt;Une idéologie peut nous enfermer dans une vision particulière de la réalité et nous </a:t>
            </a:r>
            <a:r>
              <a:rPr lang="fr-FR" sz="3600" dirty="0">
                <a:latin typeface="Times New Roman"/>
                <a:cs typeface="Times New Roman"/>
              </a:rPr>
              <a:t>couper de ceux qui partagent une </a:t>
            </a:r>
            <a:r>
              <a:rPr lang="fr-FR" sz="3600" dirty="0" smtClean="0">
                <a:latin typeface="Times New Roman"/>
                <a:cs typeface="Times New Roman"/>
              </a:rPr>
              <a:t>autre </a:t>
            </a:r>
            <a:r>
              <a:rPr lang="fr-FR" sz="3600" dirty="0">
                <a:latin typeface="Times New Roman"/>
                <a:cs typeface="Times New Roman"/>
              </a:rPr>
              <a:t>idéologie. </a:t>
            </a:r>
          </a:p>
        </p:txBody>
      </p:sp>
    </p:spTree>
    <p:extLst>
      <p:ext uri="{BB962C8B-B14F-4D97-AF65-F5344CB8AC3E}">
        <p14:creationId xmlns:p14="http://schemas.microsoft.com/office/powerpoint/2010/main" val="8824836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just"/>
            <a:r>
              <a:rPr lang="fr-FR" sz="4400" dirty="0" smtClean="0">
                <a:latin typeface="Times New Roman"/>
                <a:cs typeface="Times New Roman"/>
              </a:rPr>
              <a:t>La mission de l’école est-elle de respecter les conviction des familles qui leur confient leurs enfants? </a:t>
            </a:r>
          </a:p>
          <a:p>
            <a:pPr algn="just"/>
            <a:r>
              <a:rPr lang="fr-FR" sz="4400" dirty="0" smtClean="0">
                <a:latin typeface="Times New Roman"/>
                <a:cs typeface="Times New Roman"/>
              </a:rPr>
              <a:t>La mission de l’école est-elle de lutter contre les dogmes? </a:t>
            </a:r>
            <a:endParaRPr lang="fr-FR" sz="4400" dirty="0">
              <a:latin typeface="Times New Roman"/>
              <a:cs typeface="Times New Roman"/>
            </a:endParaRPr>
          </a:p>
        </p:txBody>
      </p:sp>
    </p:spTree>
    <p:extLst>
      <p:ext uri="{BB962C8B-B14F-4D97-AF65-F5344CB8AC3E}">
        <p14:creationId xmlns:p14="http://schemas.microsoft.com/office/powerpoint/2010/main" val="3791946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51206"/>
            <a:ext cx="8229600" cy="5474958"/>
          </a:xfrm>
        </p:spPr>
        <p:txBody>
          <a:bodyPr>
            <a:normAutofit/>
          </a:bodyPr>
          <a:lstStyle/>
          <a:p>
            <a:pPr marL="0" indent="0">
              <a:buNone/>
            </a:pPr>
            <a:r>
              <a:rPr lang="fr-FR" sz="4400" dirty="0" smtClean="0">
                <a:latin typeface="Times New Roman"/>
                <a:cs typeface="Times New Roman"/>
              </a:rPr>
              <a:t>Objectifs: </a:t>
            </a:r>
          </a:p>
          <a:p>
            <a:r>
              <a:rPr lang="fr-FR" sz="4400" dirty="0" smtClean="0">
                <a:latin typeface="Times New Roman"/>
                <a:cs typeface="Times New Roman"/>
              </a:rPr>
              <a:t>Comprendre ce qu’est une idéologie </a:t>
            </a:r>
          </a:p>
          <a:p>
            <a:r>
              <a:rPr lang="fr-FR" sz="4400" dirty="0" smtClean="0">
                <a:latin typeface="Times New Roman"/>
                <a:cs typeface="Times New Roman"/>
              </a:rPr>
              <a:t>Comprendre comment l’idéologie peut orienter notre vision de la réalité</a:t>
            </a:r>
            <a:endParaRPr lang="fr-FR" sz="4400" dirty="0">
              <a:latin typeface="Times New Roman"/>
              <a:cs typeface="Times New Roman"/>
            </a:endParaRPr>
          </a:p>
        </p:txBody>
      </p:sp>
    </p:spTree>
    <p:extLst>
      <p:ext uri="{BB962C8B-B14F-4D97-AF65-F5344CB8AC3E}">
        <p14:creationId xmlns:p14="http://schemas.microsoft.com/office/powerpoint/2010/main" val="2935532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27078"/>
            <a:ext cx="8229600" cy="5599085"/>
          </a:xfrm>
        </p:spPr>
        <p:txBody>
          <a:bodyPr>
            <a:normAutofit lnSpcReduction="10000"/>
          </a:bodyPr>
          <a:lstStyle/>
          <a:p>
            <a:pPr marL="0" indent="0">
              <a:buNone/>
            </a:pPr>
            <a:r>
              <a:rPr lang="fr-FR" sz="4800" dirty="0" smtClean="0">
                <a:latin typeface="Times New Roman"/>
                <a:cs typeface="Times New Roman"/>
              </a:rPr>
              <a:t>Plan: </a:t>
            </a:r>
          </a:p>
          <a:p>
            <a:pPr marL="914400" indent="-914400" algn="just">
              <a:buAutoNum type="arabicParenR"/>
            </a:pPr>
            <a:r>
              <a:rPr lang="fr-FR" sz="4800" dirty="0" smtClean="0">
                <a:latin typeface="Times New Roman"/>
                <a:cs typeface="Times New Roman"/>
              </a:rPr>
              <a:t>Définir ce qu’est une idéologie</a:t>
            </a:r>
          </a:p>
          <a:p>
            <a:pPr marL="914400" indent="-914400" algn="just">
              <a:buAutoNum type="arabicParenR"/>
            </a:pPr>
            <a:r>
              <a:rPr lang="fr-FR" sz="4800" dirty="0" smtClean="0">
                <a:latin typeface="Times New Roman"/>
                <a:cs typeface="Times New Roman"/>
              </a:rPr>
              <a:t>Analyser une idéologie contemporaine: les théories du complot</a:t>
            </a:r>
          </a:p>
          <a:p>
            <a:pPr marL="914400" indent="-914400" algn="just">
              <a:buAutoNum type="arabicParenR"/>
            </a:pPr>
            <a:r>
              <a:rPr lang="fr-FR" sz="4800" dirty="0" smtClean="0">
                <a:latin typeface="Times New Roman"/>
                <a:cs typeface="Times New Roman"/>
              </a:rPr>
              <a:t>Exercice de désaccord</a:t>
            </a:r>
          </a:p>
          <a:p>
            <a:pPr marL="0" indent="0">
              <a:buNone/>
            </a:pPr>
            <a:endParaRPr lang="fr-FR" sz="4800" dirty="0">
              <a:latin typeface="Times New Roman"/>
              <a:cs typeface="Times New Roman"/>
            </a:endParaRPr>
          </a:p>
          <a:p>
            <a:pPr marL="0" indent="0">
              <a:buNone/>
            </a:pPr>
            <a:endParaRPr lang="fr-FR" sz="4800" dirty="0">
              <a:latin typeface="Times New Roman"/>
              <a:cs typeface="Times New Roman"/>
            </a:endParaRPr>
          </a:p>
        </p:txBody>
      </p:sp>
    </p:spTree>
    <p:extLst>
      <p:ext uri="{BB962C8B-B14F-4D97-AF65-F5344CB8AC3E}">
        <p14:creationId xmlns:p14="http://schemas.microsoft.com/office/powerpoint/2010/main" val="2265214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800" dirty="0" smtClean="0">
              <a:latin typeface="Times New Roman"/>
              <a:cs typeface="Times New Roman"/>
            </a:endParaRPr>
          </a:p>
          <a:p>
            <a:pPr marL="0" indent="0">
              <a:buNone/>
            </a:pPr>
            <a:endParaRPr lang="fr-FR" sz="4800" dirty="0">
              <a:latin typeface="Times New Roman"/>
              <a:cs typeface="Times New Roman"/>
            </a:endParaRPr>
          </a:p>
          <a:p>
            <a:pPr marL="0" indent="0">
              <a:buNone/>
            </a:pPr>
            <a:r>
              <a:rPr lang="fr-FR" sz="4800" dirty="0" smtClean="0">
                <a:latin typeface="Times New Roman"/>
                <a:cs typeface="Times New Roman"/>
              </a:rPr>
              <a:t>Qu’est-ce qu’une idéologie? </a:t>
            </a:r>
            <a:endParaRPr lang="fr-FR" sz="4800" dirty="0">
              <a:latin typeface="Times New Roman"/>
              <a:cs typeface="Times New Roman"/>
            </a:endParaRPr>
          </a:p>
        </p:txBody>
      </p:sp>
    </p:spTree>
    <p:extLst>
      <p:ext uri="{BB962C8B-B14F-4D97-AF65-F5344CB8AC3E}">
        <p14:creationId xmlns:p14="http://schemas.microsoft.com/office/powerpoint/2010/main" val="2233498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62492"/>
            <a:ext cx="8229600" cy="5263672"/>
          </a:xfrm>
        </p:spPr>
        <p:txBody>
          <a:bodyPr>
            <a:normAutofit lnSpcReduction="10000"/>
          </a:bodyPr>
          <a:lstStyle/>
          <a:p>
            <a:pPr marL="0" indent="0" algn="just">
              <a:buNone/>
            </a:pPr>
            <a:r>
              <a:rPr lang="fr-FR" dirty="0" smtClean="0">
                <a:latin typeface="Times New Roman"/>
                <a:cs typeface="Times New Roman"/>
              </a:rPr>
              <a:t>« </a:t>
            </a:r>
            <a:r>
              <a:rPr lang="fr-FR" dirty="0">
                <a:latin typeface="Times New Roman"/>
                <a:cs typeface="Times New Roman"/>
              </a:rPr>
              <a:t>Une idéologie est un système prédéfini d’idées à partir desquelles la réalité est analysée. L’idéologie s’oppose ainsi à la connaissance directe et intuitive de la réalité sensible. Une idéologie est typiquement imposée d’autorité, par un endoctrinement (enseignement) ou de façon imperceptible dans la vie courante (famille, media). Une idéologie dominante est diffuse et omniprésente, mais généralement invisible pour celui qui la partage du fait même qu’elle fonde la façon de voir le monde</a:t>
            </a:r>
            <a:r>
              <a:rPr lang="fr-FR" dirty="0" smtClean="0">
                <a:latin typeface="Times New Roman"/>
                <a:cs typeface="Times New Roman"/>
              </a:rPr>
              <a:t>. »</a:t>
            </a:r>
            <a:endParaRPr lang="fr-FR" dirty="0">
              <a:latin typeface="Times New Roman"/>
              <a:cs typeface="Times New Roman"/>
            </a:endParaRPr>
          </a:p>
          <a:p>
            <a:pPr marL="0" indent="0" algn="just">
              <a:buNone/>
            </a:pPr>
            <a:endParaRPr lang="fr-FR" dirty="0">
              <a:latin typeface="Times New Roman"/>
              <a:cs typeface="Times New Roman"/>
            </a:endParaRPr>
          </a:p>
        </p:txBody>
      </p:sp>
    </p:spTree>
    <p:extLst>
      <p:ext uri="{BB962C8B-B14F-4D97-AF65-F5344CB8AC3E}">
        <p14:creationId xmlns:p14="http://schemas.microsoft.com/office/powerpoint/2010/main" val="36831662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lgn="just">
              <a:buNone/>
            </a:pPr>
            <a:r>
              <a:rPr lang="fr-FR" dirty="0" smtClean="0">
                <a:latin typeface="Times New Roman"/>
                <a:cs typeface="Times New Roman"/>
              </a:rPr>
              <a:t>3 idées à développer: </a:t>
            </a:r>
          </a:p>
          <a:p>
            <a:pPr marL="0" indent="0" algn="just">
              <a:buNone/>
            </a:pPr>
            <a:endParaRPr lang="fr-FR" dirty="0">
              <a:latin typeface="Times New Roman"/>
              <a:cs typeface="Times New Roman"/>
            </a:endParaRPr>
          </a:p>
          <a:p>
            <a:pPr marL="514350" indent="-514350" algn="just">
              <a:buAutoNum type="arabicParenR"/>
            </a:pPr>
            <a:r>
              <a:rPr lang="fr-FR" dirty="0" smtClean="0">
                <a:latin typeface="Times New Roman"/>
                <a:cs typeface="Times New Roman"/>
              </a:rPr>
              <a:t>En quoi l’idéologie s’oppose à la connaissance directe de la réalité? </a:t>
            </a:r>
          </a:p>
          <a:p>
            <a:pPr marL="514350" indent="-514350" algn="just">
              <a:buAutoNum type="arabicParenR"/>
            </a:pPr>
            <a:r>
              <a:rPr lang="fr-FR" dirty="0" smtClean="0">
                <a:latin typeface="Times New Roman"/>
                <a:cs typeface="Times New Roman"/>
              </a:rPr>
              <a:t>Quelle est la différence entre l’idéologie et la culture? </a:t>
            </a:r>
          </a:p>
          <a:p>
            <a:pPr marL="514350" indent="-514350" algn="just">
              <a:buAutoNum type="arabicParenR"/>
            </a:pPr>
            <a:r>
              <a:rPr lang="fr-FR" dirty="0" smtClean="0">
                <a:latin typeface="Times New Roman"/>
                <a:cs typeface="Times New Roman"/>
              </a:rPr>
              <a:t>Qu’est-ce qu’une idéologie radicale?</a:t>
            </a:r>
            <a:endParaRPr lang="fr-FR" dirty="0">
              <a:latin typeface="Times New Roman"/>
              <a:cs typeface="Times New Roman"/>
            </a:endParaRPr>
          </a:p>
        </p:txBody>
      </p:sp>
    </p:spTree>
    <p:extLst>
      <p:ext uri="{BB962C8B-B14F-4D97-AF65-F5344CB8AC3E}">
        <p14:creationId xmlns:p14="http://schemas.microsoft.com/office/powerpoint/2010/main" val="3578834413"/>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138</TotalTime>
  <Words>1107</Words>
  <Application>Microsoft Macintosh PowerPoint</Application>
  <PresentationFormat>Présentation à l'écran (4:3)</PresentationFormat>
  <Paragraphs>150</Paragraphs>
  <Slides>40</Slides>
  <Notes>2</Notes>
  <HiddenSlides>0</HiddenSlides>
  <MMClips>0</MMClips>
  <ScaleCrop>false</ScaleCrop>
  <HeadingPairs>
    <vt:vector size="4" baseType="variant">
      <vt:variant>
        <vt:lpstr>Thème</vt:lpstr>
      </vt:variant>
      <vt:variant>
        <vt:i4>1</vt:i4>
      </vt:variant>
      <vt:variant>
        <vt:lpstr>Titres des diapositives</vt:lpstr>
      </vt:variant>
      <vt:variant>
        <vt:i4>40</vt:i4>
      </vt:variant>
    </vt:vector>
  </HeadingPairs>
  <TitlesOfParts>
    <vt:vector size="41" baseType="lpstr">
      <vt:lpstr>Thème Office</vt:lpstr>
      <vt:lpstr>Pratique du dialogue interculturel</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Un exemple moderne d’idéologie radicale</vt:lpstr>
      <vt:lpstr>Un exemple contemporain d’idéologie radicale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ULB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Victor Ferry</dc:creator>
  <cp:lastModifiedBy>Victor Ferry</cp:lastModifiedBy>
  <cp:revision>24</cp:revision>
  <dcterms:created xsi:type="dcterms:W3CDTF">2017-02-19T09:11:02Z</dcterms:created>
  <dcterms:modified xsi:type="dcterms:W3CDTF">2017-02-19T11:29:44Z</dcterms:modified>
</cp:coreProperties>
</file>