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4"/>
  </p:notesMasterIdLst>
  <p:sldIdLst>
    <p:sldId id="257" r:id="rId2"/>
    <p:sldId id="258" r:id="rId3"/>
    <p:sldId id="260" r:id="rId4"/>
    <p:sldId id="310" r:id="rId5"/>
    <p:sldId id="309" r:id="rId6"/>
    <p:sldId id="308" r:id="rId7"/>
    <p:sldId id="307" r:id="rId8"/>
    <p:sldId id="306" r:id="rId9"/>
    <p:sldId id="278" r:id="rId10"/>
    <p:sldId id="304" r:id="rId11"/>
    <p:sldId id="311" r:id="rId12"/>
    <p:sldId id="277" r:id="rId13"/>
    <p:sldId id="305" r:id="rId14"/>
    <p:sldId id="312" r:id="rId15"/>
    <p:sldId id="262" r:id="rId16"/>
    <p:sldId id="263" r:id="rId17"/>
    <p:sldId id="295" r:id="rId18"/>
    <p:sldId id="296" r:id="rId19"/>
    <p:sldId id="297" r:id="rId20"/>
    <p:sldId id="298" r:id="rId21"/>
    <p:sldId id="299" r:id="rId22"/>
    <p:sldId id="300" r:id="rId23"/>
    <p:sldId id="301" r:id="rId24"/>
    <p:sldId id="270" r:id="rId25"/>
    <p:sldId id="271" r:id="rId26"/>
    <p:sldId id="272" r:id="rId27"/>
    <p:sldId id="269" r:id="rId28"/>
    <p:sldId id="264" r:id="rId29"/>
    <p:sldId id="265" r:id="rId30"/>
    <p:sldId id="266" r:id="rId31"/>
    <p:sldId id="290" r:id="rId32"/>
    <p:sldId id="291" r:id="rId33"/>
    <p:sldId id="283" r:id="rId34"/>
    <p:sldId id="286" r:id="rId35"/>
    <p:sldId id="267" r:id="rId36"/>
    <p:sldId id="268" r:id="rId37"/>
    <p:sldId id="273" r:id="rId38"/>
    <p:sldId id="287" r:id="rId39"/>
    <p:sldId id="288" r:id="rId40"/>
    <p:sldId id="289" r:id="rId41"/>
    <p:sldId id="303" r:id="rId42"/>
    <p:sldId id="313" r:id="rId43"/>
    <p:sldId id="279" r:id="rId44"/>
    <p:sldId id="302" r:id="rId45"/>
    <p:sldId id="314" r:id="rId46"/>
    <p:sldId id="280" r:id="rId47"/>
    <p:sldId id="281" r:id="rId48"/>
    <p:sldId id="282" r:id="rId49"/>
    <p:sldId id="292" r:id="rId50"/>
    <p:sldId id="293" r:id="rId51"/>
    <p:sldId id="294" r:id="rId52"/>
    <p:sldId id="315" r:id="rId53"/>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43" d="100"/>
          <a:sy n="43" d="100"/>
        </p:scale>
        <p:origin x="-136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notesMaster" Target="notesMasters/notesMaster1.xml"/><Relationship Id="rId55" Type="http://schemas.openxmlformats.org/officeDocument/2006/relationships/printerSettings" Target="printerSettings/printerSettings1.bin"/><Relationship Id="rId56" Type="http://schemas.openxmlformats.org/officeDocument/2006/relationships/presProps" Target="presProps.xml"/><Relationship Id="rId57" Type="http://schemas.openxmlformats.org/officeDocument/2006/relationships/viewProps" Target="viewProps.xml"/><Relationship Id="rId58" Type="http://schemas.openxmlformats.org/officeDocument/2006/relationships/theme" Target="theme/theme1.xml"/><Relationship Id="rId59"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6C7552-E2C7-BF42-9CA5-5A5488804571}" type="datetimeFigureOut">
              <a:rPr lang="fr-FR" smtClean="0"/>
              <a:t>24/12/16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6C65B5-69A4-4C42-A7EB-67C96278C638}" type="slidenum">
              <a:rPr lang="fr-FR" smtClean="0"/>
              <a:t>‹#›</a:t>
            </a:fld>
            <a:endParaRPr lang="fr-FR"/>
          </a:p>
        </p:txBody>
      </p:sp>
    </p:spTree>
    <p:extLst>
      <p:ext uri="{BB962C8B-B14F-4D97-AF65-F5344CB8AC3E}">
        <p14:creationId xmlns:p14="http://schemas.microsoft.com/office/powerpoint/2010/main" val="407231326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1400736" y="914977"/>
            <a:ext cx="4055129" cy="3134591"/>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2058" tIns="41029" rIns="82058" bIns="41029" anchor="ctr"/>
          <a:lstStyle/>
          <a:p>
            <a:endParaRPr lang="fr-FR"/>
          </a:p>
        </p:txBody>
      </p:sp>
      <p:sp>
        <p:nvSpPr>
          <p:cNvPr id="4098" name="Text Box 2"/>
          <p:cNvSpPr txBox="1">
            <a:spLocks noGrp="1" noChangeArrowheads="1"/>
          </p:cNvSpPr>
          <p:nvPr>
            <p:ph type="body"/>
          </p:nvPr>
        </p:nvSpPr>
        <p:spPr bwMode="auto">
          <a:xfrm>
            <a:off x="1046350" y="4352637"/>
            <a:ext cx="4770904" cy="347806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lvl1pPr marL="85725" indent="-85725">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9pPr>
          </a:lstStyle>
          <a:p>
            <a:pPr eaLnBrk="1">
              <a:lnSpc>
                <a:spcPct val="93000"/>
              </a:lnSpc>
              <a:spcBef>
                <a:spcPct val="0"/>
              </a:spcBef>
              <a:buSzPct val="45000"/>
              <a:buFont typeface="Wingdings" charset="0"/>
              <a:buNone/>
            </a:pPr>
            <a:r>
              <a:rPr lang="en-GB">
                <a:latin typeface="Arial" charset="0"/>
                <a:cs typeface="msgothic" charset="0"/>
              </a:rPr>
              <a:t>Judgment bias in response to ambiguous stimuli. (</a:t>
            </a:r>
            <a:r>
              <a:rPr lang="en-GB" sz="1300" b="1">
                <a:latin typeface="Arial" charset="0"/>
                <a:cs typeface="msgothic" charset="0"/>
              </a:rPr>
              <a:t>A</a:t>
            </a:r>
            <a:r>
              <a:rPr lang="en-GB">
                <a:latin typeface="Arial" charset="0"/>
                <a:cs typeface="msgothic" charset="0"/>
              </a:rPr>
              <a:t>) Set up for experiment 1.1. (</a:t>
            </a:r>
            <a:r>
              <a:rPr lang="en-GB" sz="1300" b="1">
                <a:latin typeface="Arial" charset="0"/>
                <a:cs typeface="msgothic" charset="0"/>
              </a:rPr>
              <a:t>B</a:t>
            </a:r>
            <a:r>
              <a:rPr lang="en-GB">
                <a:latin typeface="Arial" charset="0"/>
                <a:cs typeface="msgothic" charset="0"/>
              </a:rPr>
              <a:t> and</a:t>
            </a:r>
            <a:r>
              <a:rPr lang="en-GB" sz="1300" b="1">
                <a:latin typeface="Arial" charset="0"/>
                <a:cs typeface="msgothic" charset="0"/>
              </a:rPr>
              <a:t> C</a:t>
            </a:r>
            <a:r>
              <a:rPr lang="en-GB">
                <a:latin typeface="Arial" charset="0"/>
                <a:cs typeface="msgothic" charset="0"/>
              </a:rPr>
              <a:t>) Each row shows a </a:t>
            </a:r>
            <a:r>
              <a:rPr lang="en-GB" altLang="en-GB">
                <a:latin typeface="Arial" charset="0"/>
                <a:cs typeface="msgothic" charset="0"/>
              </a:rPr>
              <a:t>“</a:t>
            </a:r>
            <a:r>
              <a:rPr lang="en-GB">
                <a:latin typeface="Arial" charset="0"/>
                <a:cs typeface="msgothic" charset="0"/>
              </a:rPr>
              <a:t>bee</a:t>
            </a:r>
            <a:r>
              <a:rPr lang="en-GB" altLang="en-GB">
                <a:latin typeface="Arial" charset="0"/>
                <a:cs typeface="msgothic" charset="0"/>
              </a:rPr>
              <a:t>’</a:t>
            </a:r>
            <a:r>
              <a:rPr lang="en-GB">
                <a:latin typeface="Arial" charset="0"/>
                <a:cs typeface="msgothic" charset="0"/>
              </a:rPr>
              <a:t>s-eye view</a:t>
            </a:r>
            <a:r>
              <a:rPr lang="en-GB" altLang="en-GB">
                <a:latin typeface="Arial" charset="0"/>
                <a:cs typeface="msgothic" charset="0"/>
              </a:rPr>
              <a:t>”</a:t>
            </a:r>
            <a:r>
              <a:rPr lang="en-GB">
                <a:latin typeface="Arial" charset="0"/>
                <a:cs typeface="msgothic" charset="0"/>
              </a:rPr>
              <a:t> of placards within the arena. Training stimuli for one of four counterbalanced orientations are shown in (B) (N, negative stimulus position, P, positive stimulus position; fig. S2). Bees (</a:t>
            </a:r>
            <a:r>
              <a:rPr lang="en-GB" i="1">
                <a:latin typeface="Arial" charset="0"/>
                <a:cs typeface="msgothic" charset="0"/>
              </a:rPr>
              <a:t>n</a:t>
            </a:r>
            <a:r>
              <a:rPr lang="en-GB">
                <a:latin typeface="Arial" charset="0"/>
                <a:cs typeface="msgothic" charset="0"/>
              </a:rPr>
              <a:t> = 24) were trained find sucrose solution in a cylinder under one placard and to avoid another. Only one cylinder was accessible in any one trial; odd trials were rewarded and even trials unrewarded. The testing procedure is shown in (C) (NP, near the positive stimulus position; M, middle position; NN, near the negative stimulus position). Half of the bees received pretest sucrose (arrowheads). After two </a:t>
            </a:r>
            <a:r>
              <a:rPr lang="en-GB" altLang="en-GB">
                <a:latin typeface="Arial" charset="0"/>
                <a:cs typeface="msgothic" charset="0"/>
              </a:rPr>
              <a:t>“</a:t>
            </a:r>
            <a:r>
              <a:rPr lang="en-GB">
                <a:latin typeface="Arial" charset="0"/>
                <a:cs typeface="msgothic" charset="0"/>
              </a:rPr>
              <a:t>reminder</a:t>
            </a:r>
            <a:r>
              <a:rPr lang="en-GB" altLang="en-GB">
                <a:latin typeface="Arial" charset="0"/>
                <a:cs typeface="msgothic" charset="0"/>
              </a:rPr>
              <a:t>”</a:t>
            </a:r>
            <a:r>
              <a:rPr lang="en-GB">
                <a:latin typeface="Arial" charset="0"/>
                <a:cs typeface="msgothic" charset="0"/>
              </a:rPr>
              <a:t> trials, bees were tested with three ambiguous stimuli that alternated between the trained stimuli. The order was counterbalanced (fig. S3). (</a:t>
            </a:r>
            <a:r>
              <a:rPr lang="en-GB" sz="1300" b="1">
                <a:latin typeface="Arial" charset="0"/>
                <a:cs typeface="msgothic" charset="0"/>
              </a:rPr>
              <a:t>D</a:t>
            </a:r>
            <a:r>
              <a:rPr lang="en-GB">
                <a:latin typeface="Arial" charset="0"/>
                <a:cs typeface="msgothic" charset="0"/>
              </a:rPr>
              <a:t>) Results of experiment 1.1. The sucrose-receiving group took less time to enter the middle position (M) than the control group. Numbers shown are </a:t>
            </a:r>
            <a:r>
              <a:rPr lang="en-GB" i="1">
                <a:latin typeface="Arial" charset="0"/>
                <a:cs typeface="msgothic" charset="0"/>
              </a:rPr>
              <a:t>P</a:t>
            </a:r>
            <a:r>
              <a:rPr lang="en-GB">
                <a:latin typeface="Arial" charset="0"/>
                <a:cs typeface="msgothic" charset="0"/>
              </a:rPr>
              <a:t> values (the asterisk indicates significance). (</a:t>
            </a:r>
            <a:r>
              <a:rPr lang="en-GB" sz="1300" b="1">
                <a:latin typeface="Arial" charset="0"/>
                <a:cs typeface="msgothic" charset="0"/>
              </a:rPr>
              <a:t>E</a:t>
            </a:r>
            <a:r>
              <a:rPr lang="en-GB">
                <a:latin typeface="Arial" charset="0"/>
                <a:cs typeface="msgothic" charset="0"/>
              </a:rPr>
              <a:t>) Training procedure for experiment 1.2 [the view is as in (B) and (C)]. Bees (</a:t>
            </a:r>
            <a:r>
              <a:rPr lang="en-GB" i="1">
                <a:latin typeface="Arial" charset="0"/>
                <a:cs typeface="msgothic" charset="0"/>
              </a:rPr>
              <a:t>n</a:t>
            </a:r>
            <a:r>
              <a:rPr lang="en-GB">
                <a:latin typeface="Arial" charset="0"/>
                <a:cs typeface="msgothic" charset="0"/>
              </a:rPr>
              <a:t> = 24) were trained to find a reward under a blue placard and subsequently tested with two novel stimuli. (</a:t>
            </a:r>
            <a:r>
              <a:rPr lang="en-GB" sz="1300" b="1">
                <a:latin typeface="Arial" charset="0"/>
                <a:cs typeface="msgothic" charset="0"/>
              </a:rPr>
              <a:t>F</a:t>
            </a:r>
            <a:r>
              <a:rPr lang="en-GB">
                <a:latin typeface="Arial" charset="0"/>
                <a:cs typeface="msgothic" charset="0"/>
              </a:rPr>
              <a:t> and </a:t>
            </a:r>
            <a:r>
              <a:rPr lang="en-GB" sz="1300" b="1">
                <a:latin typeface="Arial" charset="0"/>
                <a:cs typeface="msgothic" charset="0"/>
              </a:rPr>
              <a:t>G</a:t>
            </a:r>
            <a:r>
              <a:rPr lang="en-GB">
                <a:latin typeface="Arial" charset="0"/>
                <a:cs typeface="msgothic" charset="0"/>
              </a:rPr>
              <a:t>) Results of experiment 1.2. Latency time to the feeder (F) and the number of choices (G) did not differ between groups. Here and elsewhere, bars indicate means, open circles represent individual bees, and error bars denote standard error. Generalized linear modeling analyses are reported in tables S1 to S4.</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1400736" y="914977"/>
            <a:ext cx="4055129" cy="3134591"/>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2058" tIns="41029" rIns="82058" bIns="41029" anchor="ctr"/>
          <a:lstStyle/>
          <a:p>
            <a:endParaRPr lang="fr-FR"/>
          </a:p>
        </p:txBody>
      </p:sp>
      <p:sp>
        <p:nvSpPr>
          <p:cNvPr id="4098" name="Text Box 2"/>
          <p:cNvSpPr txBox="1">
            <a:spLocks noGrp="1" noChangeArrowheads="1"/>
          </p:cNvSpPr>
          <p:nvPr>
            <p:ph type="body"/>
          </p:nvPr>
        </p:nvSpPr>
        <p:spPr bwMode="auto">
          <a:xfrm>
            <a:off x="1046350" y="4352637"/>
            <a:ext cx="4770904" cy="347806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lvl1pPr marL="85725" indent="-85725">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5pPr>
            <a:lvl6pPr marL="2514600" indent="-228600" eaLnBrk="0" fontAlgn="base" hangingPunct="0">
              <a:spcBef>
                <a:spcPct val="3000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6pPr>
            <a:lvl7pPr marL="2971800" indent="-228600" eaLnBrk="0" fontAlgn="base" hangingPunct="0">
              <a:spcBef>
                <a:spcPct val="3000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7pPr>
            <a:lvl8pPr marL="3429000" indent="-228600" eaLnBrk="0" fontAlgn="base" hangingPunct="0">
              <a:spcBef>
                <a:spcPct val="3000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8pPr>
            <a:lvl9pPr marL="3886200" indent="-228600" eaLnBrk="0" fontAlgn="base" hangingPunct="0">
              <a:spcBef>
                <a:spcPct val="3000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Lst>
              <a:defRPr sz="1200">
                <a:solidFill>
                  <a:srgbClr val="000000"/>
                </a:solidFill>
                <a:latin typeface="Times New Roman" charset="0"/>
                <a:ea typeface="ＭＳ Ｐゴシック" charset="0"/>
              </a:defRPr>
            </a:lvl9pPr>
          </a:lstStyle>
          <a:p>
            <a:pPr eaLnBrk="1">
              <a:lnSpc>
                <a:spcPct val="93000"/>
              </a:lnSpc>
              <a:spcBef>
                <a:spcPct val="0"/>
              </a:spcBef>
              <a:buSzPct val="45000"/>
              <a:buFont typeface="Wingdings" charset="0"/>
              <a:buNone/>
            </a:pPr>
            <a:r>
              <a:rPr lang="en-GB">
                <a:latin typeface="Arial" charset="0"/>
                <a:cs typeface="msgothic" charset="0"/>
              </a:rPr>
              <a:t>Attenuation of response to aversive stimuli. (</a:t>
            </a:r>
            <a:r>
              <a:rPr lang="en-GB" sz="1300" b="1">
                <a:latin typeface="Arial" charset="0"/>
                <a:cs typeface="msgothic" charset="0"/>
              </a:rPr>
              <a:t>A</a:t>
            </a:r>
            <a:r>
              <a:rPr lang="en-GB">
                <a:latin typeface="Arial" charset="0"/>
                <a:cs typeface="msgothic" charset="0"/>
              </a:rPr>
              <a:t>) Training and test procedure for experiment 3. Bees (</a:t>
            </a:r>
            <a:r>
              <a:rPr lang="en-GB" i="1">
                <a:latin typeface="Arial" charset="0"/>
                <a:cs typeface="msgothic" charset="0"/>
              </a:rPr>
              <a:t>n</a:t>
            </a:r>
            <a:r>
              <a:rPr lang="en-GB">
                <a:latin typeface="Arial" charset="0"/>
                <a:cs typeface="msgothic" charset="0"/>
              </a:rPr>
              <a:t> = 35) were trained to feed at a 30% sucrose solution feeder. Subsequently, bees received or did not receive 5 μl of 60% sucrose solution before a simulated predator attack. (</a:t>
            </a:r>
            <a:r>
              <a:rPr lang="en-GB" sz="1300" b="1">
                <a:latin typeface="Arial" charset="0"/>
                <a:cs typeface="msgothic" charset="0"/>
              </a:rPr>
              <a:t>B</a:t>
            </a:r>
            <a:r>
              <a:rPr lang="en-GB">
                <a:latin typeface="Arial" charset="0"/>
                <a:cs typeface="msgothic" charset="0"/>
              </a:rPr>
              <a:t>) Results of experiment 3. Sucrose-receiving bees took less time to resume foraging behavior than the control group (</a:t>
            </a:r>
            <a:r>
              <a:rPr lang="en-GB" i="1">
                <a:latin typeface="Arial" charset="0"/>
                <a:cs typeface="msgothic" charset="0"/>
              </a:rPr>
              <a:t>t</a:t>
            </a:r>
            <a:r>
              <a:rPr lang="en-GB" baseline="-33000">
                <a:latin typeface="Arial" charset="0"/>
                <a:cs typeface="msgothic" charset="0"/>
              </a:rPr>
              <a:t>33</a:t>
            </a:r>
            <a:r>
              <a:rPr lang="en-GB">
                <a:latin typeface="Arial" charset="0"/>
                <a:cs typeface="msgothic" charset="0"/>
              </a:rPr>
              <a:t> = –3.70</a:t>
            </a:r>
            <a:r>
              <a:rPr lang="en-GB" i="1">
                <a:latin typeface="Arial" charset="0"/>
                <a:cs typeface="msgothic" charset="0"/>
              </a:rPr>
              <a:t>,*P</a:t>
            </a:r>
            <a:r>
              <a:rPr lang="en-GB">
                <a:latin typeface="Arial" charset="0"/>
                <a:cs typeface="msgothic" charset="0"/>
              </a:rPr>
              <a:t> = 7.87 × 10</a:t>
            </a:r>
            <a:r>
              <a:rPr lang="en-GB" baseline="33000">
                <a:latin typeface="Arial" charset="0"/>
                <a:cs typeface="msgothic" charset="0"/>
              </a:rPr>
              <a:t>−4</a:t>
            </a:r>
            <a:r>
              <a:rPr lang="en-GB">
                <a:latin typeface="Arial" charset="0"/>
                <a:cs typeface="msgothic" charset="0"/>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dirty="0" smtClean="0">
                <a:latin typeface="Times New Roman"/>
                <a:cs typeface="Times New Roman"/>
              </a:rPr>
              <a:t>D’après la légende, l’inventeur présumé des échecs indiens serait un brahmane nommé </a:t>
            </a:r>
            <a:r>
              <a:rPr lang="fr-FR" dirty="0" err="1" smtClean="0">
                <a:latin typeface="Times New Roman"/>
                <a:cs typeface="Times New Roman"/>
              </a:rPr>
              <a:t>Sissa</a:t>
            </a:r>
            <a:r>
              <a:rPr lang="fr-FR" dirty="0" smtClean="0">
                <a:latin typeface="Times New Roman"/>
                <a:cs typeface="Times New Roman"/>
              </a:rPr>
              <a:t>. Il aurait inventé le </a:t>
            </a:r>
            <a:r>
              <a:rPr lang="fr-FR" i="1" dirty="0" err="1" smtClean="0">
                <a:latin typeface="Times New Roman"/>
                <a:cs typeface="Times New Roman"/>
              </a:rPr>
              <a:t>chaturanga</a:t>
            </a:r>
            <a:r>
              <a:rPr lang="fr-FR" dirty="0" smtClean="0">
                <a:latin typeface="Times New Roman"/>
                <a:cs typeface="Times New Roman"/>
              </a:rPr>
              <a:t> pour distraire son prince de l'ennui, tout en lui démontrant la faiblesse du roi sans entourage. Souhaitant le remercier, le monarque propose au sage de choisir lui-même sa récompense. </a:t>
            </a:r>
            <a:r>
              <a:rPr lang="fr-FR" dirty="0" err="1" smtClean="0">
                <a:latin typeface="Times New Roman"/>
                <a:cs typeface="Times New Roman"/>
              </a:rPr>
              <a:t>Sissa</a:t>
            </a:r>
            <a:r>
              <a:rPr lang="fr-FR" dirty="0" smtClean="0">
                <a:latin typeface="Times New Roman"/>
                <a:cs typeface="Times New Roman"/>
              </a:rPr>
              <a:t> demande juste un peu de blé. Il invite le souverain à placer un grain de blé sur la première case d'un échiquier, puis deux sur la deuxième case, quatre grains sur la troisième, huit sur la quatrième, et ainsi de suite jusqu’à la soixante-quatrième case en doublant à chaque fois le nombre de grains. </a:t>
            </a:r>
            <a:r>
              <a:rPr lang="fr-FR" sz="1200" dirty="0" smtClean="0">
                <a:latin typeface="Times New Roman"/>
                <a:cs typeface="Times New Roman"/>
              </a:rPr>
              <a:t>Le roi accepta avec plaisir, s’étonnant que </a:t>
            </a:r>
            <a:r>
              <a:rPr lang="fr-FR" sz="1200" dirty="0" err="1" smtClean="0">
                <a:latin typeface="Times New Roman"/>
                <a:cs typeface="Times New Roman"/>
              </a:rPr>
              <a:t>Sissa</a:t>
            </a:r>
            <a:r>
              <a:rPr lang="fr-FR" sz="1200" dirty="0" smtClean="0">
                <a:latin typeface="Times New Roman"/>
                <a:cs typeface="Times New Roman"/>
              </a:rPr>
              <a:t> demande une récompense aussi modeste.</a:t>
            </a:r>
          </a:p>
          <a:p>
            <a:endParaRPr lang="fr-FR" dirty="0"/>
          </a:p>
        </p:txBody>
      </p:sp>
      <p:sp>
        <p:nvSpPr>
          <p:cNvPr id="4" name="Espace réservé du numéro de diapositive 3"/>
          <p:cNvSpPr>
            <a:spLocks noGrp="1"/>
          </p:cNvSpPr>
          <p:nvPr>
            <p:ph type="sldNum" sz="quarter" idx="10"/>
          </p:nvPr>
        </p:nvSpPr>
        <p:spPr/>
        <p:txBody>
          <a:bodyPr/>
          <a:lstStyle/>
          <a:p>
            <a:fld id="{BB6C65B5-69A4-4C42-A7EB-67C96278C638}" type="slidenum">
              <a:rPr lang="fr-FR" smtClean="0"/>
              <a:t>33</a:t>
            </a:fld>
            <a:endParaRPr lang="fr-FR"/>
          </a:p>
        </p:txBody>
      </p:sp>
    </p:spTree>
    <p:extLst>
      <p:ext uri="{BB962C8B-B14F-4D97-AF65-F5344CB8AC3E}">
        <p14:creationId xmlns:p14="http://schemas.microsoft.com/office/powerpoint/2010/main" val="740678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4CA30BC-3B0A-B843-B9D8-015E321E26A1}" type="datetimeFigureOut">
              <a:rPr lang="fr-FR" smtClean="0"/>
              <a:t>24/12/16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B85B9C-141F-6143-845A-B9BF0E773098}" type="slidenum">
              <a:rPr lang="fr-FR" smtClean="0"/>
              <a:t>‹#›</a:t>
            </a:fld>
            <a:endParaRPr lang="fr-FR"/>
          </a:p>
        </p:txBody>
      </p:sp>
    </p:spTree>
    <p:extLst>
      <p:ext uri="{BB962C8B-B14F-4D97-AF65-F5344CB8AC3E}">
        <p14:creationId xmlns:p14="http://schemas.microsoft.com/office/powerpoint/2010/main" val="124319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4CA30BC-3B0A-B843-B9D8-015E321E26A1}" type="datetimeFigureOut">
              <a:rPr lang="fr-FR" smtClean="0"/>
              <a:t>24/12/16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B85B9C-141F-6143-845A-B9BF0E773098}" type="slidenum">
              <a:rPr lang="fr-FR" smtClean="0"/>
              <a:t>‹#›</a:t>
            </a:fld>
            <a:endParaRPr lang="fr-FR"/>
          </a:p>
        </p:txBody>
      </p:sp>
    </p:spTree>
    <p:extLst>
      <p:ext uri="{BB962C8B-B14F-4D97-AF65-F5344CB8AC3E}">
        <p14:creationId xmlns:p14="http://schemas.microsoft.com/office/powerpoint/2010/main" val="96378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4CA30BC-3B0A-B843-B9D8-015E321E26A1}" type="datetimeFigureOut">
              <a:rPr lang="fr-FR" smtClean="0"/>
              <a:t>24/12/16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B85B9C-141F-6143-845A-B9BF0E773098}" type="slidenum">
              <a:rPr lang="fr-FR" smtClean="0"/>
              <a:t>‹#›</a:t>
            </a:fld>
            <a:endParaRPr lang="fr-FR"/>
          </a:p>
        </p:txBody>
      </p:sp>
    </p:spTree>
    <p:extLst>
      <p:ext uri="{BB962C8B-B14F-4D97-AF65-F5344CB8AC3E}">
        <p14:creationId xmlns:p14="http://schemas.microsoft.com/office/powerpoint/2010/main" val="1367286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4CA30BC-3B0A-B843-B9D8-015E321E26A1}" type="datetimeFigureOut">
              <a:rPr lang="fr-FR" smtClean="0"/>
              <a:t>24/12/16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B85B9C-141F-6143-845A-B9BF0E773098}" type="slidenum">
              <a:rPr lang="fr-FR" smtClean="0"/>
              <a:t>‹#›</a:t>
            </a:fld>
            <a:endParaRPr lang="fr-FR"/>
          </a:p>
        </p:txBody>
      </p:sp>
    </p:spTree>
    <p:extLst>
      <p:ext uri="{BB962C8B-B14F-4D97-AF65-F5344CB8AC3E}">
        <p14:creationId xmlns:p14="http://schemas.microsoft.com/office/powerpoint/2010/main" val="697725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4CA30BC-3B0A-B843-B9D8-015E321E26A1}" type="datetimeFigureOut">
              <a:rPr lang="fr-FR" smtClean="0"/>
              <a:t>24/12/16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1B85B9C-141F-6143-845A-B9BF0E773098}" type="slidenum">
              <a:rPr lang="fr-FR" smtClean="0"/>
              <a:t>‹#›</a:t>
            </a:fld>
            <a:endParaRPr lang="fr-FR"/>
          </a:p>
        </p:txBody>
      </p:sp>
    </p:spTree>
    <p:extLst>
      <p:ext uri="{BB962C8B-B14F-4D97-AF65-F5344CB8AC3E}">
        <p14:creationId xmlns:p14="http://schemas.microsoft.com/office/powerpoint/2010/main" val="1835400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4CA30BC-3B0A-B843-B9D8-015E321E26A1}" type="datetimeFigureOut">
              <a:rPr lang="fr-FR" smtClean="0"/>
              <a:t>24/12/16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1B85B9C-141F-6143-845A-B9BF0E773098}" type="slidenum">
              <a:rPr lang="fr-FR" smtClean="0"/>
              <a:t>‹#›</a:t>
            </a:fld>
            <a:endParaRPr lang="fr-FR"/>
          </a:p>
        </p:txBody>
      </p:sp>
    </p:spTree>
    <p:extLst>
      <p:ext uri="{BB962C8B-B14F-4D97-AF65-F5344CB8AC3E}">
        <p14:creationId xmlns:p14="http://schemas.microsoft.com/office/powerpoint/2010/main" val="2330406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4CA30BC-3B0A-B843-B9D8-015E321E26A1}" type="datetimeFigureOut">
              <a:rPr lang="fr-FR" smtClean="0"/>
              <a:t>24/12/16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1B85B9C-141F-6143-845A-B9BF0E773098}" type="slidenum">
              <a:rPr lang="fr-FR" smtClean="0"/>
              <a:t>‹#›</a:t>
            </a:fld>
            <a:endParaRPr lang="fr-FR"/>
          </a:p>
        </p:txBody>
      </p:sp>
    </p:spTree>
    <p:extLst>
      <p:ext uri="{BB962C8B-B14F-4D97-AF65-F5344CB8AC3E}">
        <p14:creationId xmlns:p14="http://schemas.microsoft.com/office/powerpoint/2010/main" val="1796140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64CA30BC-3B0A-B843-B9D8-015E321E26A1}" type="datetimeFigureOut">
              <a:rPr lang="fr-FR" smtClean="0"/>
              <a:t>24/12/16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1B85B9C-141F-6143-845A-B9BF0E773098}" type="slidenum">
              <a:rPr lang="fr-FR" smtClean="0"/>
              <a:t>‹#›</a:t>
            </a:fld>
            <a:endParaRPr lang="fr-FR"/>
          </a:p>
        </p:txBody>
      </p:sp>
    </p:spTree>
    <p:extLst>
      <p:ext uri="{BB962C8B-B14F-4D97-AF65-F5344CB8AC3E}">
        <p14:creationId xmlns:p14="http://schemas.microsoft.com/office/powerpoint/2010/main" val="4104593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4CA30BC-3B0A-B843-B9D8-015E321E26A1}" type="datetimeFigureOut">
              <a:rPr lang="fr-FR" smtClean="0"/>
              <a:t>24/12/16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1B85B9C-141F-6143-845A-B9BF0E773098}" type="slidenum">
              <a:rPr lang="fr-FR" smtClean="0"/>
              <a:t>‹#›</a:t>
            </a:fld>
            <a:endParaRPr lang="fr-FR"/>
          </a:p>
        </p:txBody>
      </p:sp>
    </p:spTree>
    <p:extLst>
      <p:ext uri="{BB962C8B-B14F-4D97-AF65-F5344CB8AC3E}">
        <p14:creationId xmlns:p14="http://schemas.microsoft.com/office/powerpoint/2010/main" val="1613762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4CA30BC-3B0A-B843-B9D8-015E321E26A1}" type="datetimeFigureOut">
              <a:rPr lang="fr-FR" smtClean="0"/>
              <a:t>24/12/16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1B85B9C-141F-6143-845A-B9BF0E773098}" type="slidenum">
              <a:rPr lang="fr-FR" smtClean="0"/>
              <a:t>‹#›</a:t>
            </a:fld>
            <a:endParaRPr lang="fr-FR"/>
          </a:p>
        </p:txBody>
      </p:sp>
    </p:spTree>
    <p:extLst>
      <p:ext uri="{BB962C8B-B14F-4D97-AF65-F5344CB8AC3E}">
        <p14:creationId xmlns:p14="http://schemas.microsoft.com/office/powerpoint/2010/main" val="2329397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4CA30BC-3B0A-B843-B9D8-015E321E26A1}" type="datetimeFigureOut">
              <a:rPr lang="fr-FR" smtClean="0"/>
              <a:t>24/12/16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1B85B9C-141F-6143-845A-B9BF0E773098}" type="slidenum">
              <a:rPr lang="fr-FR" smtClean="0"/>
              <a:t>‹#›</a:t>
            </a:fld>
            <a:endParaRPr lang="fr-FR"/>
          </a:p>
        </p:txBody>
      </p:sp>
    </p:spTree>
    <p:extLst>
      <p:ext uri="{BB962C8B-B14F-4D97-AF65-F5344CB8AC3E}">
        <p14:creationId xmlns:p14="http://schemas.microsoft.com/office/powerpoint/2010/main" val="61679771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CA30BC-3B0A-B843-B9D8-015E321E26A1}" type="datetimeFigureOut">
              <a:rPr lang="fr-FR" smtClean="0"/>
              <a:t>24/12/16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B85B9C-141F-6143-845A-B9BF0E773098}" type="slidenum">
              <a:rPr lang="fr-FR" smtClean="0"/>
              <a:t>‹#›</a:t>
            </a:fld>
            <a:endParaRPr lang="fr-FR"/>
          </a:p>
        </p:txBody>
      </p:sp>
    </p:spTree>
    <p:extLst>
      <p:ext uri="{BB962C8B-B14F-4D97-AF65-F5344CB8AC3E}">
        <p14:creationId xmlns:p14="http://schemas.microsoft.com/office/powerpoint/2010/main" val="1734056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4.jpeg"/><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latin typeface="Times New Roman"/>
                <a:cs typeface="Times New Roman"/>
              </a:rPr>
              <a:t>Pratique de l’</a:t>
            </a:r>
            <a:r>
              <a:rPr lang="fr-FR" dirty="0">
                <a:latin typeface="Times New Roman"/>
                <a:cs typeface="Times New Roman"/>
              </a:rPr>
              <a:t>a</a:t>
            </a:r>
            <a:r>
              <a:rPr lang="fr-FR" dirty="0" smtClean="0">
                <a:latin typeface="Times New Roman"/>
                <a:cs typeface="Times New Roman"/>
              </a:rPr>
              <a:t>rgumentation </a:t>
            </a:r>
            <a:endParaRPr lang="fr-FR" dirty="0">
              <a:latin typeface="Times New Roman"/>
              <a:cs typeface="Times New Roman"/>
            </a:endParaRPr>
          </a:p>
        </p:txBody>
      </p:sp>
      <p:sp>
        <p:nvSpPr>
          <p:cNvPr id="3" name="Sous-titre 2"/>
          <p:cNvSpPr>
            <a:spLocks noGrp="1"/>
          </p:cNvSpPr>
          <p:nvPr>
            <p:ph type="subTitle" idx="1"/>
          </p:nvPr>
        </p:nvSpPr>
        <p:spPr/>
        <p:txBody>
          <a:bodyPr/>
          <a:lstStyle/>
          <a:p>
            <a:r>
              <a:rPr lang="fr-FR" dirty="0" smtClean="0">
                <a:latin typeface="Times New Roman"/>
                <a:cs typeface="Times New Roman"/>
              </a:rPr>
              <a:t>ESCG 2016-2017</a:t>
            </a:r>
          </a:p>
          <a:p>
            <a:r>
              <a:rPr lang="fr-FR" dirty="0" smtClean="0">
                <a:latin typeface="Times New Roman"/>
                <a:cs typeface="Times New Roman"/>
              </a:rPr>
              <a:t>Pr. Victor Ferry</a:t>
            </a:r>
          </a:p>
        </p:txBody>
      </p:sp>
      <p:pic>
        <p:nvPicPr>
          <p:cNvPr id="5" name="Image 4"/>
          <p:cNvPicPr>
            <a:picLocks noChangeAspect="1"/>
          </p:cNvPicPr>
          <p:nvPr/>
        </p:nvPicPr>
        <p:blipFill>
          <a:blip r:embed="rId2"/>
          <a:stretch>
            <a:fillRect/>
          </a:stretch>
        </p:blipFill>
        <p:spPr>
          <a:xfrm>
            <a:off x="3485227" y="424507"/>
            <a:ext cx="1435100" cy="647700"/>
          </a:xfrm>
          <a:prstGeom prst="rect">
            <a:avLst/>
          </a:prstGeom>
        </p:spPr>
      </p:pic>
    </p:spTree>
    <p:extLst>
      <p:ext uri="{BB962C8B-B14F-4D97-AF65-F5344CB8AC3E}">
        <p14:creationId xmlns:p14="http://schemas.microsoft.com/office/powerpoint/2010/main" val="125997500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6260" y="295286"/>
            <a:ext cx="8450540" cy="5830878"/>
          </a:xfrm>
        </p:spPr>
        <p:txBody>
          <a:bodyPr>
            <a:normAutofit fontScale="92500" lnSpcReduction="20000"/>
          </a:bodyPr>
          <a:lstStyle/>
          <a:p>
            <a:pPr marL="0" indent="0" algn="just">
              <a:buNone/>
            </a:pPr>
            <a:r>
              <a:rPr lang="fr-FR" sz="3600" dirty="0" smtClean="0">
                <a:latin typeface="Times New Roman"/>
                <a:cs typeface="Times New Roman"/>
              </a:rPr>
              <a:t>Les abeilles sont entraînées à trouver une récompense s’il y a une carte bleu au-dessus du tuyau et à ne rien trouver s’il y a une carte verte au dessus du tuyau.</a:t>
            </a:r>
          </a:p>
          <a:p>
            <a:pPr marL="0" indent="0" algn="just">
              <a:buNone/>
            </a:pPr>
            <a:endParaRPr lang="fr-FR" sz="3600" dirty="0">
              <a:latin typeface="Times New Roman"/>
              <a:cs typeface="Times New Roman"/>
            </a:endParaRPr>
          </a:p>
          <a:p>
            <a:pPr marL="0" indent="0" algn="just">
              <a:buNone/>
            </a:pPr>
            <a:r>
              <a:rPr lang="fr-FR" sz="3600" b="1" dirty="0" smtClean="0">
                <a:latin typeface="Times New Roman"/>
                <a:cs typeface="Times New Roman"/>
              </a:rPr>
              <a:t>Test: </a:t>
            </a:r>
            <a:r>
              <a:rPr lang="fr-FR" sz="3600" i="1" dirty="0" smtClean="0">
                <a:latin typeface="Times New Roman"/>
                <a:cs typeface="Times New Roman"/>
              </a:rPr>
              <a:t>Groupe 1</a:t>
            </a:r>
            <a:r>
              <a:rPr lang="fr-FR" sz="3600" dirty="0" smtClean="0">
                <a:latin typeface="Times New Roman"/>
                <a:cs typeface="Times New Roman"/>
              </a:rPr>
              <a:t>: s’engage dans la boîte alors que la carte a une couleur ambigu</a:t>
            </a:r>
            <a:r>
              <a:rPr lang="nl-NL" sz="3600" dirty="0" err="1" smtClean="0">
                <a:latin typeface="Times New Roman"/>
                <a:cs typeface="Times New Roman"/>
              </a:rPr>
              <a:t>ë</a:t>
            </a:r>
            <a:endParaRPr lang="fr-FR" sz="3600" dirty="0" smtClean="0">
              <a:latin typeface="Times New Roman"/>
              <a:cs typeface="Times New Roman"/>
            </a:endParaRPr>
          </a:p>
          <a:p>
            <a:pPr marL="0" indent="0" algn="just">
              <a:buNone/>
            </a:pPr>
            <a:r>
              <a:rPr lang="fr-FR" sz="3600" i="1" dirty="0" smtClean="0">
                <a:latin typeface="Times New Roman"/>
                <a:cs typeface="Times New Roman"/>
              </a:rPr>
              <a:t>Groupe 2</a:t>
            </a:r>
            <a:r>
              <a:rPr lang="fr-FR" sz="3600" dirty="0" smtClean="0">
                <a:latin typeface="Times New Roman"/>
                <a:cs typeface="Times New Roman"/>
              </a:rPr>
              <a:t>: même chose mais consomment du sucre avant de s’engager dans la boîte</a:t>
            </a:r>
          </a:p>
          <a:p>
            <a:pPr marL="0" indent="0" algn="just">
              <a:buNone/>
            </a:pPr>
            <a:endParaRPr lang="fr-FR" sz="3600" b="1" dirty="0" smtClean="0">
              <a:latin typeface="Times New Roman"/>
              <a:cs typeface="Times New Roman"/>
            </a:endParaRPr>
          </a:p>
          <a:p>
            <a:pPr marL="0" indent="0" algn="just">
              <a:buNone/>
            </a:pPr>
            <a:r>
              <a:rPr lang="fr-FR" sz="3600" b="1" dirty="0" smtClean="0">
                <a:latin typeface="Times New Roman"/>
                <a:cs typeface="Times New Roman"/>
              </a:rPr>
              <a:t>Résultat: </a:t>
            </a:r>
            <a:r>
              <a:rPr lang="fr-FR" sz="3600" dirty="0" smtClean="0">
                <a:latin typeface="Times New Roman"/>
                <a:cs typeface="Times New Roman"/>
              </a:rPr>
              <a:t>Les abeilles du groupe 2 mettent moins de temps avant de rentrer dans le tuyau surmonté d’une carte ambiguë</a:t>
            </a:r>
            <a:endParaRPr lang="fr-FR" sz="3600" b="1" dirty="0" smtClean="0">
              <a:latin typeface="Times New Roman"/>
              <a:cs typeface="Times New Roman"/>
            </a:endParaRPr>
          </a:p>
        </p:txBody>
      </p:sp>
    </p:spTree>
    <p:extLst>
      <p:ext uri="{BB962C8B-B14F-4D97-AF65-F5344CB8AC3E}">
        <p14:creationId xmlns:p14="http://schemas.microsoft.com/office/powerpoint/2010/main" val="292246000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marL="0" indent="0">
              <a:buNone/>
            </a:pPr>
            <a:endParaRPr lang="fr-FR" dirty="0" smtClean="0">
              <a:latin typeface="Times New Roman"/>
              <a:cs typeface="Times New Roman"/>
            </a:endParaRPr>
          </a:p>
          <a:p>
            <a:pPr marL="0" indent="0" algn="just">
              <a:buNone/>
            </a:pPr>
            <a:r>
              <a:rPr lang="fr-FR" dirty="0" smtClean="0">
                <a:latin typeface="Times New Roman"/>
                <a:cs typeface="Times New Roman"/>
              </a:rPr>
              <a:t>Peut-on conclure que le sucre a rendu les bourdons plus optimistes?  </a:t>
            </a:r>
          </a:p>
          <a:p>
            <a:pPr marL="0" indent="0" algn="just">
              <a:buNone/>
            </a:pPr>
            <a:endParaRPr lang="fr-FR" dirty="0">
              <a:latin typeface="Times New Roman"/>
              <a:cs typeface="Times New Roman"/>
            </a:endParaRPr>
          </a:p>
          <a:p>
            <a:pPr marL="0" indent="0" algn="just">
              <a:buNone/>
            </a:pPr>
            <a:r>
              <a:rPr lang="fr-FR" dirty="0" smtClean="0">
                <a:latin typeface="Times New Roman"/>
                <a:cs typeface="Times New Roman"/>
              </a:rPr>
              <a:t>PB: peut-être que le sucre leur a seulement donné plus d’énergie…</a:t>
            </a:r>
          </a:p>
          <a:p>
            <a:pPr marL="0" indent="0" algn="just">
              <a:buNone/>
            </a:pPr>
            <a:r>
              <a:rPr lang="fr-FR" dirty="0" smtClean="0">
                <a:latin typeface="Times New Roman"/>
                <a:cs typeface="Times New Roman"/>
              </a:rPr>
              <a:t>Pour contrôler ça, il faut vérifier s’ils volent plus vite que les autres bourdons si on les lâche dans une salle vide.</a:t>
            </a:r>
            <a:endParaRPr lang="fr-FR" dirty="0">
              <a:latin typeface="Times New Roman"/>
              <a:cs typeface="Times New Roman"/>
            </a:endParaRPr>
          </a:p>
        </p:txBody>
      </p:sp>
    </p:spTree>
    <p:extLst>
      <p:ext uri="{BB962C8B-B14F-4D97-AF65-F5344CB8AC3E}">
        <p14:creationId xmlns:p14="http://schemas.microsoft.com/office/powerpoint/2010/main" val="229446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325440" y="381640"/>
            <a:ext cx="8493120" cy="4147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5pPr>
            <a:lvl6pPr marL="15367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6pPr>
            <a:lvl7pPr marL="19939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7pPr>
            <a:lvl8pPr marL="24511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8pPr>
            <a:lvl9pPr marL="29083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9pPr>
          </a:lstStyle>
          <a:p>
            <a:pPr algn="ctr"/>
            <a:r>
              <a:rPr lang="en-GB" sz="1500" b="1">
                <a:latin typeface="Arial" charset="0"/>
              </a:rPr>
              <a:t>Fig. 2 Attenuation of response to aversive stimuli.</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29920" y="5943505"/>
            <a:ext cx="1226880" cy="6523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1040" y="1260133"/>
            <a:ext cx="7804800" cy="43319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3076" name="Text Box 4"/>
          <p:cNvSpPr txBox="1">
            <a:spLocks noChangeArrowheads="1"/>
          </p:cNvSpPr>
          <p:nvPr/>
        </p:nvSpPr>
        <p:spPr bwMode="auto">
          <a:xfrm>
            <a:off x="671040" y="5972308"/>
            <a:ext cx="3918240" cy="2318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lvl1pPr>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1pPr>
            <a:lvl2pPr>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2pPr>
            <a:lvl3pPr>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3pPr>
            <a:lvl4pPr>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4pPr>
            <a:lvl5pPr>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5pPr>
            <a:lvl6pPr marL="15367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6pPr>
            <a:lvl7pPr marL="19939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7pPr>
            <a:lvl8pPr marL="24511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8pPr>
            <a:lvl9pPr marL="29083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9pPr>
          </a:lstStyle>
          <a:p>
            <a:r>
              <a:rPr lang="en-GB" sz="1100" b="1">
                <a:latin typeface="Arial" charset="0"/>
              </a:rPr>
              <a:t>Clint J. Perry et al. Science 2016;353:1529-1531</a:t>
            </a:r>
          </a:p>
        </p:txBody>
      </p:sp>
      <p:sp>
        <p:nvSpPr>
          <p:cNvPr id="3077" name="Text Box 5"/>
          <p:cNvSpPr txBox="1">
            <a:spLocks noChangeArrowheads="1"/>
          </p:cNvSpPr>
          <p:nvPr/>
        </p:nvSpPr>
        <p:spPr bwMode="auto">
          <a:xfrm>
            <a:off x="97920" y="6613175"/>
            <a:ext cx="4930560" cy="34707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lvl1pPr marL="85725" indent="-85725">
              <a:tabLst>
                <a:tab pos="723900" algn="l"/>
                <a:tab pos="1447800" algn="l"/>
                <a:tab pos="2171700" algn="l"/>
                <a:tab pos="2895600" algn="l"/>
                <a:tab pos="3619500" algn="l"/>
                <a:tab pos="4343400" algn="l"/>
                <a:tab pos="5067300" algn="l"/>
              </a:tabLst>
              <a:defRPr sz="2400">
                <a:solidFill>
                  <a:srgbClr val="000000"/>
                </a:solidFill>
                <a:latin typeface="Times New Roman" charset="0"/>
                <a:ea typeface="ＭＳ Ｐゴシック" charset="0"/>
                <a:cs typeface="msgothic" charset="0"/>
              </a:defRPr>
            </a:lvl1pPr>
            <a:lvl2pPr>
              <a:tabLst>
                <a:tab pos="723900" algn="l"/>
                <a:tab pos="1447800" algn="l"/>
                <a:tab pos="2171700" algn="l"/>
                <a:tab pos="2895600" algn="l"/>
                <a:tab pos="3619500" algn="l"/>
                <a:tab pos="4343400" algn="l"/>
                <a:tab pos="5067300" algn="l"/>
              </a:tabLst>
              <a:defRPr sz="2400">
                <a:solidFill>
                  <a:srgbClr val="000000"/>
                </a:solidFill>
                <a:latin typeface="Times New Roman" charset="0"/>
                <a:ea typeface="ＭＳ Ｐゴシック" charset="0"/>
                <a:cs typeface="msgothic" charset="0"/>
              </a:defRPr>
            </a:lvl2pPr>
            <a:lvl3pPr>
              <a:tabLst>
                <a:tab pos="723900" algn="l"/>
                <a:tab pos="1447800" algn="l"/>
                <a:tab pos="2171700" algn="l"/>
                <a:tab pos="2895600" algn="l"/>
                <a:tab pos="3619500" algn="l"/>
                <a:tab pos="4343400" algn="l"/>
                <a:tab pos="5067300" algn="l"/>
              </a:tabLst>
              <a:defRPr sz="2400">
                <a:solidFill>
                  <a:srgbClr val="000000"/>
                </a:solidFill>
                <a:latin typeface="Times New Roman" charset="0"/>
                <a:ea typeface="ＭＳ Ｐゴシック" charset="0"/>
                <a:cs typeface="msgothic" charset="0"/>
              </a:defRPr>
            </a:lvl3pPr>
            <a:lvl4pPr>
              <a:tabLst>
                <a:tab pos="723900" algn="l"/>
                <a:tab pos="1447800" algn="l"/>
                <a:tab pos="2171700" algn="l"/>
                <a:tab pos="2895600" algn="l"/>
                <a:tab pos="3619500" algn="l"/>
                <a:tab pos="4343400" algn="l"/>
                <a:tab pos="5067300" algn="l"/>
              </a:tabLst>
              <a:defRPr sz="2400">
                <a:solidFill>
                  <a:srgbClr val="000000"/>
                </a:solidFill>
                <a:latin typeface="Times New Roman" charset="0"/>
                <a:ea typeface="ＭＳ Ｐゴシック" charset="0"/>
                <a:cs typeface="msgothic" charset="0"/>
              </a:defRPr>
            </a:lvl4pPr>
            <a:lvl5pPr>
              <a:tabLst>
                <a:tab pos="723900" algn="l"/>
                <a:tab pos="1447800" algn="l"/>
                <a:tab pos="2171700" algn="l"/>
                <a:tab pos="2895600" algn="l"/>
                <a:tab pos="3619500" algn="l"/>
                <a:tab pos="4343400" algn="l"/>
                <a:tab pos="5067300" algn="l"/>
              </a:tabLst>
              <a:defRPr sz="2400">
                <a:solidFill>
                  <a:srgbClr val="000000"/>
                </a:solidFill>
                <a:latin typeface="Times New Roman" charset="0"/>
                <a:ea typeface="ＭＳ Ｐゴシック" charset="0"/>
                <a:cs typeface="msgothic" charset="0"/>
              </a:defRPr>
            </a:lvl5pPr>
            <a:lvl6pPr marL="15367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 pos="4343400" algn="l"/>
                <a:tab pos="5067300" algn="l"/>
              </a:tabLst>
              <a:defRPr sz="2400">
                <a:solidFill>
                  <a:srgbClr val="000000"/>
                </a:solidFill>
                <a:latin typeface="Times New Roman" charset="0"/>
                <a:ea typeface="ＭＳ Ｐゴシック" charset="0"/>
                <a:cs typeface="msgothic" charset="0"/>
              </a:defRPr>
            </a:lvl6pPr>
            <a:lvl7pPr marL="19939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 pos="4343400" algn="l"/>
                <a:tab pos="5067300" algn="l"/>
              </a:tabLst>
              <a:defRPr sz="2400">
                <a:solidFill>
                  <a:srgbClr val="000000"/>
                </a:solidFill>
                <a:latin typeface="Times New Roman" charset="0"/>
                <a:ea typeface="ＭＳ Ｐゴシック" charset="0"/>
                <a:cs typeface="msgothic" charset="0"/>
              </a:defRPr>
            </a:lvl7pPr>
            <a:lvl8pPr marL="24511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 pos="4343400" algn="l"/>
                <a:tab pos="5067300" algn="l"/>
              </a:tabLst>
              <a:defRPr sz="2400">
                <a:solidFill>
                  <a:srgbClr val="000000"/>
                </a:solidFill>
                <a:latin typeface="Times New Roman" charset="0"/>
                <a:ea typeface="ＭＳ Ｐゴシック" charset="0"/>
                <a:cs typeface="msgothic" charset="0"/>
              </a:defRPr>
            </a:lvl8pPr>
            <a:lvl9pPr marL="29083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 pos="4343400" algn="l"/>
                <a:tab pos="5067300" algn="l"/>
              </a:tabLst>
              <a:defRPr sz="2400">
                <a:solidFill>
                  <a:srgbClr val="000000"/>
                </a:solidFill>
                <a:latin typeface="Times New Roman" charset="0"/>
                <a:ea typeface="ＭＳ Ｐゴシック" charset="0"/>
                <a:cs typeface="msgothic" charset="0"/>
              </a:defRPr>
            </a:lvl9pPr>
          </a:lstStyle>
          <a:p>
            <a:r>
              <a:rPr lang="en-GB" sz="900">
                <a:latin typeface="Arial" charset="0"/>
              </a:rPr>
              <a:t>Published by AAAS</a:t>
            </a:r>
          </a:p>
        </p:txBody>
      </p:sp>
    </p:spTree>
    <p:extLst>
      <p:ext uri="{BB962C8B-B14F-4D97-AF65-F5344CB8AC3E}">
        <p14:creationId xmlns:p14="http://schemas.microsoft.com/office/powerpoint/2010/main" val="279164877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6260" y="295286"/>
            <a:ext cx="8450540" cy="5830878"/>
          </a:xfrm>
        </p:spPr>
        <p:txBody>
          <a:bodyPr>
            <a:normAutofit/>
          </a:bodyPr>
          <a:lstStyle/>
          <a:p>
            <a:pPr marL="0" indent="0" algn="just">
              <a:buNone/>
            </a:pPr>
            <a:r>
              <a:rPr lang="fr-FR" sz="3600" i="1" dirty="0" smtClean="0">
                <a:latin typeface="Times New Roman"/>
                <a:cs typeface="Times New Roman"/>
              </a:rPr>
              <a:t>Groupe 1</a:t>
            </a:r>
            <a:r>
              <a:rPr lang="fr-FR" sz="3600" dirty="0" smtClean="0">
                <a:latin typeface="Times New Roman"/>
                <a:cs typeface="Times New Roman"/>
              </a:rPr>
              <a:t>: Reçoivent du sucre</a:t>
            </a:r>
          </a:p>
          <a:p>
            <a:pPr marL="0" indent="0" algn="just">
              <a:buNone/>
            </a:pPr>
            <a:r>
              <a:rPr lang="fr-FR" sz="3600" i="1" dirty="0" smtClean="0">
                <a:latin typeface="Times New Roman"/>
                <a:cs typeface="Times New Roman"/>
              </a:rPr>
              <a:t>Groupe 2</a:t>
            </a:r>
            <a:r>
              <a:rPr lang="fr-FR" sz="3600" dirty="0" smtClean="0">
                <a:latin typeface="Times New Roman"/>
                <a:cs typeface="Times New Roman"/>
              </a:rPr>
              <a:t>: Ne reçoivent pas de sucre</a:t>
            </a:r>
          </a:p>
          <a:p>
            <a:pPr marL="0" indent="0" algn="just">
              <a:buNone/>
            </a:pPr>
            <a:endParaRPr lang="fr-FR" sz="3600" b="1" dirty="0" smtClean="0">
              <a:latin typeface="Times New Roman"/>
              <a:cs typeface="Times New Roman"/>
            </a:endParaRPr>
          </a:p>
          <a:p>
            <a:pPr marL="0" indent="0" algn="just">
              <a:buNone/>
            </a:pPr>
            <a:r>
              <a:rPr lang="fr-FR" sz="3600" b="1" dirty="0" smtClean="0">
                <a:latin typeface="Times New Roman"/>
                <a:cs typeface="Times New Roman"/>
              </a:rPr>
              <a:t>Test: </a:t>
            </a:r>
            <a:r>
              <a:rPr lang="fr-FR" sz="3600" dirty="0" smtClean="0">
                <a:latin typeface="Times New Roman"/>
                <a:cs typeface="Times New Roman"/>
              </a:rPr>
              <a:t>On simule l’attaque d’un prédateur</a:t>
            </a:r>
          </a:p>
          <a:p>
            <a:pPr marL="0" indent="0" algn="just">
              <a:buNone/>
            </a:pPr>
            <a:endParaRPr lang="fr-FR" sz="3600" b="1" dirty="0">
              <a:latin typeface="Times New Roman"/>
              <a:cs typeface="Times New Roman"/>
            </a:endParaRPr>
          </a:p>
          <a:p>
            <a:pPr marL="0" indent="0" algn="just">
              <a:buNone/>
            </a:pPr>
            <a:r>
              <a:rPr lang="fr-FR" sz="3600" b="1" dirty="0" smtClean="0">
                <a:latin typeface="Times New Roman"/>
                <a:cs typeface="Times New Roman"/>
              </a:rPr>
              <a:t>Résultat: </a:t>
            </a:r>
            <a:r>
              <a:rPr lang="fr-FR" sz="3600" dirty="0" smtClean="0">
                <a:latin typeface="Times New Roman"/>
                <a:cs typeface="Times New Roman"/>
              </a:rPr>
              <a:t>Les abeilles qui avant mangé du sucre s’engage dans la salle plus rapidement</a:t>
            </a:r>
            <a:endParaRPr lang="fr-FR" sz="3600" b="1" dirty="0" smtClean="0">
              <a:latin typeface="Times New Roman"/>
              <a:cs typeface="Times New Roman"/>
            </a:endParaRPr>
          </a:p>
        </p:txBody>
      </p:sp>
    </p:spTree>
    <p:extLst>
      <p:ext uri="{BB962C8B-B14F-4D97-AF65-F5344CB8AC3E}">
        <p14:creationId xmlns:p14="http://schemas.microsoft.com/office/powerpoint/2010/main" val="407352592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latin typeface="Times New Roman"/>
              <a:cs typeface="Times New Roman"/>
            </a:endParaRPr>
          </a:p>
          <a:p>
            <a:pPr marL="0" indent="0">
              <a:buNone/>
            </a:pPr>
            <a:endParaRPr lang="fr-FR" dirty="0" smtClean="0">
              <a:latin typeface="Times New Roman"/>
              <a:cs typeface="Times New Roman"/>
            </a:endParaRPr>
          </a:p>
          <a:p>
            <a:pPr marL="0" indent="0">
              <a:buNone/>
            </a:pPr>
            <a:r>
              <a:rPr lang="fr-FR" dirty="0" smtClean="0">
                <a:latin typeface="Times New Roman"/>
                <a:cs typeface="Times New Roman"/>
              </a:rPr>
              <a:t>Les abeilles se remettent plus rapidement d’un événement désagréable si elles ont éprouvé du plaisir avant…</a:t>
            </a:r>
            <a:endParaRPr lang="fr-FR" dirty="0">
              <a:latin typeface="Times New Roman"/>
              <a:cs typeface="Times New Roman"/>
            </a:endParaRPr>
          </a:p>
          <a:p>
            <a:pPr marL="0" indent="0">
              <a:buNone/>
            </a:pPr>
            <a:endParaRPr lang="fr-FR" dirty="0">
              <a:latin typeface="Times New Roman"/>
              <a:cs typeface="Times New Roman"/>
            </a:endParaRPr>
          </a:p>
          <a:p>
            <a:pPr marL="0" indent="0">
              <a:buNone/>
            </a:pPr>
            <a:endParaRPr lang="fr-FR" dirty="0" smtClean="0">
              <a:latin typeface="Times New Roman"/>
              <a:cs typeface="Times New Roman"/>
            </a:endParaRPr>
          </a:p>
          <a:p>
            <a:pPr marL="0" indent="0">
              <a:buNone/>
            </a:pPr>
            <a:endParaRPr lang="fr-FR" dirty="0">
              <a:latin typeface="Times New Roman"/>
              <a:cs typeface="Times New Roman"/>
            </a:endParaRPr>
          </a:p>
        </p:txBody>
      </p:sp>
    </p:spTree>
    <p:extLst>
      <p:ext uri="{BB962C8B-B14F-4D97-AF65-F5344CB8AC3E}">
        <p14:creationId xmlns:p14="http://schemas.microsoft.com/office/powerpoint/2010/main" val="75348761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ctr">
              <a:buNone/>
            </a:pPr>
            <a:endParaRPr lang="fr-FR" sz="4000" dirty="0" smtClean="0">
              <a:latin typeface="Times New Roman"/>
              <a:cs typeface="Times New Roman"/>
            </a:endParaRPr>
          </a:p>
          <a:p>
            <a:pPr marL="0" indent="0" algn="ctr">
              <a:buNone/>
            </a:pPr>
            <a:r>
              <a:rPr lang="fr-FR" sz="4000" dirty="0" smtClean="0">
                <a:latin typeface="Times New Roman"/>
                <a:cs typeface="Times New Roman"/>
              </a:rPr>
              <a:t>II</a:t>
            </a:r>
            <a:endParaRPr lang="fr-FR" sz="4000" dirty="0">
              <a:latin typeface="Times New Roman"/>
              <a:cs typeface="Times New Roman"/>
            </a:endParaRPr>
          </a:p>
          <a:p>
            <a:pPr marL="0" indent="0" algn="ctr">
              <a:buNone/>
            </a:pPr>
            <a:r>
              <a:rPr lang="fr-FR" sz="5400" dirty="0" smtClean="0">
                <a:latin typeface="Times New Roman"/>
                <a:cs typeface="Times New Roman"/>
              </a:rPr>
              <a:t>Sciences du raisonnement:</a:t>
            </a:r>
            <a:endParaRPr lang="fr-FR" sz="5400" dirty="0">
              <a:latin typeface="Times New Roman"/>
              <a:cs typeface="Times New Roman"/>
            </a:endParaRPr>
          </a:p>
          <a:p>
            <a:pPr marL="0" indent="0" algn="ctr">
              <a:buNone/>
            </a:pPr>
            <a:r>
              <a:rPr lang="fr-FR" sz="5400" dirty="0" smtClean="0">
                <a:latin typeface="Times New Roman"/>
                <a:cs typeface="Times New Roman"/>
              </a:rPr>
              <a:t>Les biais cognitifs</a:t>
            </a:r>
            <a:endParaRPr lang="fr-FR" sz="5400" dirty="0">
              <a:latin typeface="Times New Roman"/>
              <a:cs typeface="Times New Roman"/>
            </a:endParaRPr>
          </a:p>
        </p:txBody>
      </p:sp>
    </p:spTree>
    <p:extLst>
      <p:ext uri="{BB962C8B-B14F-4D97-AF65-F5344CB8AC3E}">
        <p14:creationId xmlns:p14="http://schemas.microsoft.com/office/powerpoint/2010/main" val="220299827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lgn="just">
              <a:buNone/>
            </a:pPr>
            <a:r>
              <a:rPr lang="fr-FR" sz="4000" dirty="0" smtClean="0">
                <a:latin typeface="Times New Roman"/>
                <a:cs typeface="Times New Roman"/>
              </a:rPr>
              <a:t>Des erreurs systématiques de jugement que nous faisons lorsque nous raisonnons dans l’incertitude.</a:t>
            </a:r>
            <a:endParaRPr lang="fr-FR" sz="4000" dirty="0">
              <a:latin typeface="Times New Roman"/>
              <a:cs typeface="Times New Roman"/>
            </a:endParaRPr>
          </a:p>
        </p:txBody>
      </p:sp>
    </p:spTree>
    <p:extLst>
      <p:ext uri="{BB962C8B-B14F-4D97-AF65-F5344CB8AC3E}">
        <p14:creationId xmlns:p14="http://schemas.microsoft.com/office/powerpoint/2010/main" val="3256321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smtClean="0"/>
          </a:p>
          <a:p>
            <a:pPr marL="0" indent="0">
              <a:buNone/>
            </a:pPr>
            <a:endParaRPr lang="fr-FR" dirty="0"/>
          </a:p>
          <a:p>
            <a:pPr marL="0" indent="0">
              <a:buNone/>
            </a:pPr>
            <a:r>
              <a:rPr lang="fr-FR" sz="4400" dirty="0" smtClean="0">
                <a:latin typeface="Times New Roman"/>
                <a:cs typeface="Times New Roman"/>
              </a:rPr>
              <a:t>1. La disponibilité</a:t>
            </a:r>
            <a:endParaRPr lang="fr-FR" sz="4400" dirty="0">
              <a:latin typeface="Times New Roman"/>
              <a:cs typeface="Times New Roman"/>
            </a:endParaRPr>
          </a:p>
        </p:txBody>
      </p:sp>
    </p:spTree>
    <p:extLst>
      <p:ext uri="{BB962C8B-B14F-4D97-AF65-F5344CB8AC3E}">
        <p14:creationId xmlns:p14="http://schemas.microsoft.com/office/powerpoint/2010/main" val="351326555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5757"/>
            <a:ext cx="8686800" cy="5860407"/>
          </a:xfrm>
        </p:spPr>
        <p:txBody>
          <a:bodyPr>
            <a:noAutofit/>
          </a:bodyPr>
          <a:lstStyle/>
          <a:p>
            <a:pPr marL="0" indent="0">
              <a:buNone/>
            </a:pPr>
            <a:r>
              <a:rPr lang="de-DE" sz="3600" dirty="0" smtClean="0">
                <a:latin typeface="Times New Roman"/>
                <a:cs typeface="Times New Roman"/>
              </a:rPr>
              <a:t>Michelle Obama    </a:t>
            </a:r>
            <a:r>
              <a:rPr lang="sv-SE" sz="3600" dirty="0" smtClean="0">
                <a:latin typeface="Times New Roman"/>
                <a:cs typeface="Times New Roman"/>
              </a:rPr>
              <a:t>Scarlett Johansson       									</a:t>
            </a:r>
            <a:r>
              <a:rPr lang="fi-FI" sz="3600" dirty="0" err="1" smtClean="0">
                <a:latin typeface="Times New Roman"/>
                <a:cs typeface="Times New Roman"/>
              </a:rPr>
              <a:t>Shakira</a:t>
            </a:r>
            <a:r>
              <a:rPr lang="fi-FI" sz="3600" dirty="0" smtClean="0">
                <a:latin typeface="Times New Roman"/>
                <a:cs typeface="Times New Roman"/>
              </a:rPr>
              <a:t>	</a:t>
            </a:r>
            <a:endParaRPr lang="sv-SE" sz="3600" dirty="0">
              <a:latin typeface="Times New Roman"/>
              <a:cs typeface="Times New Roman"/>
            </a:endParaRPr>
          </a:p>
          <a:p>
            <a:pPr marL="0" indent="0">
              <a:buNone/>
            </a:pPr>
            <a:r>
              <a:rPr lang="is-IS" sz="3600" dirty="0" smtClean="0">
                <a:latin typeface="Times New Roman"/>
                <a:cs typeface="Times New Roman"/>
              </a:rPr>
              <a:t>Rihanna           </a:t>
            </a:r>
            <a:r>
              <a:rPr lang="fi-FI" sz="3600" dirty="0">
                <a:latin typeface="Times New Roman"/>
                <a:cs typeface="Times New Roman"/>
              </a:rPr>
              <a:t>Emma </a:t>
            </a:r>
            <a:r>
              <a:rPr lang="fi-FI" sz="3600" dirty="0" smtClean="0">
                <a:latin typeface="Times New Roman"/>
                <a:cs typeface="Times New Roman"/>
              </a:rPr>
              <a:t>Watson    </a:t>
            </a:r>
            <a:r>
              <a:rPr lang="fr-FR" sz="3600" dirty="0">
                <a:latin typeface="Times New Roman"/>
                <a:cs typeface="Times New Roman"/>
              </a:rPr>
              <a:t>Madonna</a:t>
            </a:r>
          </a:p>
          <a:p>
            <a:pPr marL="0" indent="0">
              <a:buNone/>
            </a:pPr>
            <a:r>
              <a:rPr lang="nl-NL" sz="3600" dirty="0">
                <a:latin typeface="Times New Roman"/>
                <a:cs typeface="Times New Roman"/>
              </a:rPr>
              <a:t>Cara </a:t>
            </a:r>
            <a:r>
              <a:rPr lang="nl-NL" sz="3600" dirty="0" err="1" smtClean="0">
                <a:latin typeface="Times New Roman"/>
                <a:cs typeface="Times New Roman"/>
              </a:rPr>
              <a:t>Delevingne</a:t>
            </a:r>
            <a:r>
              <a:rPr lang="nl-NL" sz="3600" dirty="0" smtClean="0">
                <a:latin typeface="Times New Roman"/>
                <a:cs typeface="Times New Roman"/>
              </a:rPr>
              <a:t>   </a:t>
            </a:r>
            <a:r>
              <a:rPr lang="ro-RO" sz="3600" dirty="0" smtClean="0">
                <a:latin typeface="Times New Roman"/>
                <a:cs typeface="Times New Roman"/>
              </a:rPr>
              <a:t>Jennifer Aniston    </a:t>
            </a:r>
          </a:p>
          <a:p>
            <a:pPr marL="0" indent="0">
              <a:buNone/>
            </a:pPr>
            <a:r>
              <a:rPr lang="en-US" sz="3600" dirty="0" smtClean="0">
                <a:latin typeface="Times New Roman"/>
                <a:cs typeface="Times New Roman"/>
              </a:rPr>
              <a:t>Britney Spears</a:t>
            </a:r>
            <a:r>
              <a:rPr lang="ro-RO" sz="3600" dirty="0">
                <a:latin typeface="Times New Roman"/>
                <a:cs typeface="Times New Roman"/>
              </a:rPr>
              <a:t> </a:t>
            </a:r>
            <a:r>
              <a:rPr lang="ro-RO" sz="3600" dirty="0" smtClean="0">
                <a:latin typeface="Times New Roman"/>
                <a:cs typeface="Times New Roman"/>
              </a:rPr>
              <a:t>  </a:t>
            </a:r>
            <a:r>
              <a:rPr lang="nl-NL" sz="3600" dirty="0" smtClean="0">
                <a:latin typeface="Times New Roman"/>
                <a:cs typeface="Times New Roman"/>
              </a:rPr>
              <a:t>Heidi Klum   </a:t>
            </a:r>
            <a:r>
              <a:rPr lang="it-IT" sz="3600" dirty="0" smtClean="0">
                <a:latin typeface="Times New Roman"/>
                <a:cs typeface="Times New Roman"/>
              </a:rPr>
              <a:t>Kendall Jenner</a:t>
            </a:r>
            <a:endParaRPr lang="ro-RO" sz="3600" dirty="0" smtClean="0">
              <a:latin typeface="Times New Roman"/>
              <a:cs typeface="Times New Roman"/>
            </a:endParaRPr>
          </a:p>
          <a:p>
            <a:pPr marL="0" indent="0">
              <a:buNone/>
            </a:pPr>
            <a:r>
              <a:rPr lang="fr-FR" sz="3600" dirty="0" smtClean="0">
                <a:latin typeface="Times New Roman"/>
                <a:cs typeface="Times New Roman"/>
              </a:rPr>
              <a:t>				Angelina Jolie       </a:t>
            </a:r>
            <a:r>
              <a:rPr lang="tr-TR" sz="3600" dirty="0" err="1" smtClean="0">
                <a:latin typeface="Times New Roman"/>
                <a:cs typeface="Times New Roman"/>
              </a:rPr>
              <a:t>Beyoncé</a:t>
            </a:r>
            <a:endParaRPr lang="tr-TR" sz="3600" dirty="0">
              <a:latin typeface="Times New Roman"/>
              <a:cs typeface="Times New Roman"/>
            </a:endParaRPr>
          </a:p>
          <a:p>
            <a:pPr marL="0" indent="0">
              <a:buNone/>
            </a:pPr>
            <a:r>
              <a:rPr lang="fr-FR" sz="3600" dirty="0" err="1" smtClean="0">
                <a:latin typeface="Times New Roman"/>
                <a:cs typeface="Times New Roman"/>
              </a:rPr>
              <a:t>Miley</a:t>
            </a:r>
            <a:r>
              <a:rPr lang="fr-FR" sz="3600" dirty="0">
                <a:latin typeface="Times New Roman"/>
                <a:cs typeface="Times New Roman"/>
              </a:rPr>
              <a:t> Cyrus    Serena </a:t>
            </a:r>
            <a:r>
              <a:rPr lang="fr-FR" sz="3600" dirty="0" smtClean="0">
                <a:latin typeface="Times New Roman"/>
                <a:cs typeface="Times New Roman"/>
              </a:rPr>
              <a:t>Williams</a:t>
            </a:r>
            <a:endParaRPr lang="fr-FR" sz="3600" dirty="0">
              <a:latin typeface="Times New Roman"/>
              <a:cs typeface="Times New Roman"/>
            </a:endParaRPr>
          </a:p>
          <a:p>
            <a:pPr marL="0" indent="0">
              <a:buNone/>
            </a:pPr>
            <a:r>
              <a:rPr lang="tr-TR" sz="3600" dirty="0" smtClean="0">
                <a:latin typeface="Times New Roman"/>
                <a:cs typeface="Times New Roman"/>
              </a:rPr>
              <a:t>					Kim </a:t>
            </a:r>
            <a:r>
              <a:rPr lang="tr-TR" sz="3600" dirty="0" err="1" smtClean="0">
                <a:latin typeface="Times New Roman"/>
                <a:cs typeface="Times New Roman"/>
              </a:rPr>
              <a:t>Kardashian</a:t>
            </a:r>
            <a:r>
              <a:rPr lang="tr-TR" sz="3600" dirty="0" smtClean="0">
                <a:latin typeface="Times New Roman"/>
                <a:cs typeface="Times New Roman"/>
              </a:rPr>
              <a:t>      </a:t>
            </a:r>
          </a:p>
          <a:p>
            <a:pPr marL="0" indent="0">
              <a:buNone/>
            </a:pPr>
            <a:r>
              <a:rPr lang="tr-TR" sz="3600" dirty="0" smtClean="0">
                <a:latin typeface="Times New Roman"/>
                <a:cs typeface="Times New Roman"/>
              </a:rPr>
              <a:t> </a:t>
            </a:r>
            <a:r>
              <a:rPr lang="da-DK" sz="3600" dirty="0">
                <a:latin typeface="Times New Roman"/>
                <a:cs typeface="Times New Roman"/>
              </a:rPr>
              <a:t>Jennifer </a:t>
            </a:r>
            <a:r>
              <a:rPr lang="da-DK" sz="3600" dirty="0" err="1" smtClean="0">
                <a:latin typeface="Times New Roman"/>
                <a:cs typeface="Times New Roman"/>
              </a:rPr>
              <a:t>Lopez</a:t>
            </a:r>
            <a:r>
              <a:rPr lang="da-DK" sz="3600" dirty="0" smtClean="0">
                <a:latin typeface="Times New Roman"/>
                <a:cs typeface="Times New Roman"/>
              </a:rPr>
              <a:t>        </a:t>
            </a:r>
            <a:r>
              <a:rPr lang="fr-FR" sz="3600" dirty="0" smtClean="0">
                <a:latin typeface="Times New Roman"/>
                <a:cs typeface="Times New Roman"/>
              </a:rPr>
              <a:t>Hillary Clinton</a:t>
            </a:r>
            <a:endParaRPr lang="fr-FR" sz="2800" dirty="0">
              <a:latin typeface="Times New Roman"/>
              <a:cs typeface="Times New Roman"/>
            </a:endParaRPr>
          </a:p>
          <a:p>
            <a:pPr marL="0" indent="0">
              <a:buNone/>
            </a:pPr>
            <a:r>
              <a:rPr lang="fr-FR" sz="2800" dirty="0" smtClean="0">
                <a:latin typeface="Times New Roman"/>
                <a:cs typeface="Times New Roman"/>
              </a:rPr>
              <a:t>				</a:t>
            </a:r>
            <a:r>
              <a:rPr lang="fr-FR" sz="3600" dirty="0" smtClean="0">
                <a:latin typeface="Times New Roman"/>
                <a:cs typeface="Times New Roman"/>
              </a:rPr>
              <a:t>Angela </a:t>
            </a:r>
            <a:r>
              <a:rPr lang="fr-FR" sz="3600" dirty="0" err="1" smtClean="0">
                <a:latin typeface="Times New Roman"/>
                <a:cs typeface="Times New Roman"/>
              </a:rPr>
              <a:t>Merkel</a:t>
            </a:r>
            <a:r>
              <a:rPr lang="fr-FR" sz="3600" dirty="0" smtClean="0">
                <a:latin typeface="Times New Roman"/>
                <a:cs typeface="Times New Roman"/>
              </a:rPr>
              <a:t>     </a:t>
            </a:r>
            <a:r>
              <a:rPr lang="de-DE" sz="3600" dirty="0">
                <a:latin typeface="Times New Roman"/>
                <a:cs typeface="Times New Roman"/>
              </a:rPr>
              <a:t>Natalie </a:t>
            </a:r>
            <a:r>
              <a:rPr lang="de-DE" sz="3600" dirty="0" err="1">
                <a:latin typeface="Times New Roman"/>
                <a:cs typeface="Times New Roman"/>
              </a:rPr>
              <a:t>Portman</a:t>
            </a:r>
            <a:endParaRPr lang="de-DE" sz="3600" dirty="0">
              <a:latin typeface="Times New Roman"/>
              <a:cs typeface="Times New Roman"/>
            </a:endParaRPr>
          </a:p>
          <a:p>
            <a:pPr marL="0" indent="0">
              <a:buNone/>
            </a:pPr>
            <a:endParaRPr lang="fr-FR" dirty="0">
              <a:latin typeface="Times New Roman"/>
              <a:cs typeface="Times New Roman"/>
            </a:endParaRPr>
          </a:p>
          <a:p>
            <a:pPr marL="0" indent="0">
              <a:buNone/>
            </a:pPr>
            <a:endParaRPr lang="fr-FR" sz="1800" dirty="0">
              <a:latin typeface="Times New Roman"/>
              <a:cs typeface="Times New Roman"/>
            </a:endParaRPr>
          </a:p>
        </p:txBody>
      </p:sp>
    </p:spTree>
    <p:extLst>
      <p:ext uri="{BB962C8B-B14F-4D97-AF65-F5344CB8AC3E}">
        <p14:creationId xmlns:p14="http://schemas.microsoft.com/office/powerpoint/2010/main" val="75888976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36228"/>
            <a:ext cx="8229600" cy="5889935"/>
          </a:xfrm>
        </p:spPr>
        <p:txBody>
          <a:bodyPr>
            <a:noAutofit/>
          </a:bodyPr>
          <a:lstStyle/>
          <a:p>
            <a:pPr marL="0" indent="0" algn="ctr">
              <a:buNone/>
            </a:pPr>
            <a:r>
              <a:rPr lang="en-US" sz="3600" dirty="0">
                <a:latin typeface="Times New Roman"/>
                <a:cs typeface="Times New Roman"/>
              </a:rPr>
              <a:t>Frederick </a:t>
            </a:r>
            <a:r>
              <a:rPr lang="en-US" sz="3600" dirty="0" smtClean="0">
                <a:latin typeface="Times New Roman"/>
                <a:cs typeface="Times New Roman"/>
              </a:rPr>
              <a:t>Douglass  </a:t>
            </a:r>
            <a:r>
              <a:rPr lang="fr-FR" sz="3600" dirty="0">
                <a:latin typeface="Times New Roman"/>
                <a:cs typeface="Times New Roman"/>
              </a:rPr>
              <a:t>Henry </a:t>
            </a:r>
            <a:r>
              <a:rPr lang="fr-FR" sz="3600" dirty="0" smtClean="0">
                <a:latin typeface="Times New Roman"/>
                <a:cs typeface="Times New Roman"/>
              </a:rPr>
              <a:t>James </a:t>
            </a:r>
          </a:p>
          <a:p>
            <a:pPr marL="0" indent="0" algn="ctr">
              <a:buNone/>
            </a:pPr>
            <a:r>
              <a:rPr lang="fr-FR" sz="3600" dirty="0" smtClean="0">
                <a:latin typeface="Times New Roman"/>
                <a:cs typeface="Times New Roman"/>
              </a:rPr>
              <a:t>			Jean Marais</a:t>
            </a:r>
          </a:p>
          <a:p>
            <a:pPr marL="0" indent="0" algn="ctr">
              <a:buNone/>
            </a:pPr>
            <a:r>
              <a:rPr lang="fr-FR" sz="3600" dirty="0">
                <a:latin typeface="Times New Roman"/>
                <a:cs typeface="Times New Roman"/>
              </a:rPr>
              <a:t>Justin </a:t>
            </a:r>
            <a:r>
              <a:rPr lang="fr-FR" sz="3600" dirty="0" err="1" smtClean="0">
                <a:latin typeface="Times New Roman"/>
                <a:cs typeface="Times New Roman"/>
              </a:rPr>
              <a:t>Bieber</a:t>
            </a:r>
            <a:r>
              <a:rPr lang="fr-FR" sz="3600" dirty="0">
                <a:latin typeface="Times New Roman"/>
                <a:cs typeface="Times New Roman"/>
              </a:rPr>
              <a:t>  </a:t>
            </a:r>
            <a:r>
              <a:rPr lang="fr-FR" sz="3600" dirty="0" smtClean="0">
                <a:latin typeface="Times New Roman"/>
                <a:cs typeface="Times New Roman"/>
              </a:rPr>
              <a:t>		Gaspard </a:t>
            </a:r>
            <a:r>
              <a:rPr lang="fr-FR" sz="3600" dirty="0" err="1">
                <a:latin typeface="Times New Roman"/>
                <a:cs typeface="Times New Roman"/>
              </a:rPr>
              <a:t>Ulliel</a:t>
            </a:r>
            <a:r>
              <a:rPr lang="fr-FR" sz="3600" dirty="0">
                <a:latin typeface="Times New Roman"/>
                <a:cs typeface="Times New Roman"/>
              </a:rPr>
              <a:t> </a:t>
            </a:r>
            <a:endParaRPr lang="fr-FR" sz="3600" dirty="0" smtClean="0">
              <a:latin typeface="Times New Roman"/>
              <a:cs typeface="Times New Roman"/>
            </a:endParaRPr>
          </a:p>
          <a:p>
            <a:pPr marL="0" indent="0" algn="ctr">
              <a:buNone/>
            </a:pPr>
            <a:r>
              <a:rPr lang="da-DK" sz="3600" dirty="0" smtClean="0">
                <a:latin typeface="Times New Roman"/>
                <a:cs typeface="Times New Roman"/>
              </a:rPr>
              <a:t>William </a:t>
            </a:r>
            <a:r>
              <a:rPr lang="da-DK" sz="3600" dirty="0" err="1">
                <a:latin typeface="Times New Roman"/>
                <a:cs typeface="Times New Roman"/>
              </a:rPr>
              <a:t>Bradford</a:t>
            </a:r>
            <a:r>
              <a:rPr lang="da-DK" sz="3600" dirty="0">
                <a:latin typeface="Times New Roman"/>
                <a:cs typeface="Times New Roman"/>
              </a:rPr>
              <a:t> </a:t>
            </a:r>
            <a:r>
              <a:rPr lang="fr-FR" sz="3600" dirty="0" smtClean="0">
                <a:latin typeface="Times New Roman"/>
                <a:cs typeface="Times New Roman"/>
              </a:rPr>
              <a:t> 		Leonardo Di </a:t>
            </a:r>
            <a:r>
              <a:rPr lang="fr-FR" sz="3600" dirty="0" err="1" smtClean="0">
                <a:latin typeface="Times New Roman"/>
                <a:cs typeface="Times New Roman"/>
              </a:rPr>
              <a:t>Caprio</a:t>
            </a:r>
            <a:endParaRPr lang="fr-FR" sz="3600" dirty="0">
              <a:latin typeface="Times New Roman"/>
              <a:cs typeface="Times New Roman"/>
            </a:endParaRPr>
          </a:p>
          <a:p>
            <a:pPr marL="0" indent="0" algn="ctr">
              <a:buNone/>
            </a:pPr>
            <a:r>
              <a:rPr lang="fr-FR" sz="3600" dirty="0" smtClean="0">
                <a:latin typeface="Times New Roman"/>
                <a:cs typeface="Times New Roman"/>
              </a:rPr>
              <a:t>Orlando Bloom 		</a:t>
            </a:r>
            <a:r>
              <a:rPr lang="hr-HR" sz="3600" dirty="0" smtClean="0">
                <a:latin typeface="Times New Roman"/>
                <a:cs typeface="Times New Roman"/>
              </a:rPr>
              <a:t>Benjamin </a:t>
            </a:r>
            <a:r>
              <a:rPr lang="hr-HR" sz="3600" dirty="0">
                <a:latin typeface="Times New Roman"/>
                <a:cs typeface="Times New Roman"/>
              </a:rPr>
              <a:t>Franklin </a:t>
            </a:r>
            <a:endParaRPr lang="hr-HR" sz="3600" dirty="0" smtClean="0">
              <a:latin typeface="Times New Roman"/>
              <a:cs typeface="Times New Roman"/>
            </a:endParaRPr>
          </a:p>
          <a:p>
            <a:pPr marL="0" indent="0" algn="ctr">
              <a:buNone/>
            </a:pPr>
            <a:r>
              <a:rPr lang="pt-BR" sz="3600" dirty="0" err="1">
                <a:latin typeface="Times New Roman"/>
                <a:cs typeface="Times New Roman"/>
              </a:rPr>
              <a:t>Ambrose</a:t>
            </a:r>
            <a:r>
              <a:rPr lang="pt-BR" sz="3600" dirty="0">
                <a:latin typeface="Times New Roman"/>
                <a:cs typeface="Times New Roman"/>
              </a:rPr>
              <a:t> </a:t>
            </a:r>
            <a:r>
              <a:rPr lang="pt-BR" sz="3600" dirty="0" err="1" smtClean="0">
                <a:latin typeface="Times New Roman"/>
                <a:cs typeface="Times New Roman"/>
              </a:rPr>
              <a:t>Bierce</a:t>
            </a:r>
            <a:r>
              <a:rPr lang="pt-BR" sz="3600" dirty="0" smtClean="0">
                <a:latin typeface="Times New Roman"/>
                <a:cs typeface="Times New Roman"/>
              </a:rPr>
              <a:t> 		</a:t>
            </a:r>
            <a:r>
              <a:rPr lang="de-DE" sz="3600" dirty="0" smtClean="0">
                <a:latin typeface="Times New Roman"/>
                <a:cs typeface="Times New Roman"/>
              </a:rPr>
              <a:t>Stephen Crane </a:t>
            </a:r>
          </a:p>
          <a:p>
            <a:pPr marL="0" indent="0" algn="ctr">
              <a:buNone/>
            </a:pPr>
            <a:r>
              <a:rPr lang="de-DE" sz="3600" dirty="0" smtClean="0">
                <a:latin typeface="Times New Roman"/>
                <a:cs typeface="Times New Roman"/>
              </a:rPr>
              <a:t>Joe Biden 		James </a:t>
            </a:r>
            <a:r>
              <a:rPr lang="de-DE" sz="3600" dirty="0" err="1" smtClean="0">
                <a:latin typeface="Times New Roman"/>
                <a:cs typeface="Times New Roman"/>
              </a:rPr>
              <a:t>Carville</a:t>
            </a:r>
            <a:r>
              <a:rPr lang="de-DE" sz="3600" dirty="0" smtClean="0">
                <a:latin typeface="Times New Roman"/>
                <a:cs typeface="Times New Roman"/>
              </a:rPr>
              <a:t> 			</a:t>
            </a:r>
          </a:p>
          <a:p>
            <a:pPr marL="0" indent="0" algn="ctr">
              <a:buNone/>
            </a:pPr>
            <a:r>
              <a:rPr lang="de-DE" sz="3600" dirty="0" smtClean="0">
                <a:latin typeface="Times New Roman"/>
                <a:cs typeface="Times New Roman"/>
              </a:rPr>
              <a:t>Paul Lepage  Bill Bradley  	Charles </a:t>
            </a:r>
            <a:r>
              <a:rPr lang="de-DE" sz="3600" dirty="0" err="1" smtClean="0">
                <a:latin typeface="Times New Roman"/>
                <a:cs typeface="Times New Roman"/>
              </a:rPr>
              <a:t>Calson</a:t>
            </a:r>
            <a:r>
              <a:rPr lang="de-DE" sz="3600" dirty="0" smtClean="0">
                <a:latin typeface="Times New Roman"/>
                <a:cs typeface="Times New Roman"/>
              </a:rPr>
              <a:t> </a:t>
            </a:r>
          </a:p>
          <a:p>
            <a:pPr marL="0" indent="0" algn="ctr">
              <a:buNone/>
            </a:pPr>
            <a:r>
              <a:rPr lang="de-DE" sz="3600" dirty="0" smtClean="0">
                <a:latin typeface="Times New Roman"/>
                <a:cs typeface="Times New Roman"/>
              </a:rPr>
              <a:t>James Stewart 			Woody Allen</a:t>
            </a:r>
          </a:p>
          <a:p>
            <a:pPr marL="0" indent="0" algn="ctr">
              <a:buNone/>
            </a:pPr>
            <a:r>
              <a:rPr lang="de-DE" sz="3600" dirty="0" smtClean="0">
                <a:latin typeface="Times New Roman"/>
                <a:cs typeface="Times New Roman"/>
              </a:rPr>
              <a:t>Daniel Carroll 					Laurence Olivier</a:t>
            </a:r>
            <a:endParaRPr lang="fr-FR" sz="3600" dirty="0">
              <a:latin typeface="Times New Roman"/>
              <a:cs typeface="Times New Roman"/>
            </a:endParaRPr>
          </a:p>
        </p:txBody>
      </p:sp>
    </p:spTree>
    <p:extLst>
      <p:ext uri="{BB962C8B-B14F-4D97-AF65-F5344CB8AC3E}">
        <p14:creationId xmlns:p14="http://schemas.microsoft.com/office/powerpoint/2010/main" val="370872896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sz="4000" dirty="0">
              <a:latin typeface="Times New Roman"/>
              <a:cs typeface="Times New Roman"/>
            </a:endParaRPr>
          </a:p>
          <a:p>
            <a:pPr marL="514350" indent="-514350">
              <a:buAutoNum type="arabicPeriod"/>
            </a:pPr>
            <a:r>
              <a:rPr lang="fr-FR" sz="4000" dirty="0" smtClean="0">
                <a:latin typeface="Times New Roman"/>
                <a:cs typeface="Times New Roman"/>
              </a:rPr>
              <a:t>Méthode scientifique: les insectes ont-ils des émotions? </a:t>
            </a:r>
          </a:p>
          <a:p>
            <a:pPr marL="514350" indent="-514350">
              <a:buAutoNum type="arabicPeriod"/>
            </a:pPr>
            <a:r>
              <a:rPr lang="fr-FR" sz="4000" dirty="0" smtClean="0">
                <a:latin typeface="Times New Roman"/>
                <a:cs typeface="Times New Roman"/>
              </a:rPr>
              <a:t>Science du raisonnement: les biais cognitifs</a:t>
            </a:r>
          </a:p>
          <a:p>
            <a:pPr marL="514350" indent="-514350">
              <a:buFont typeface="Arial"/>
              <a:buAutoNum type="arabicPeriod"/>
            </a:pPr>
            <a:r>
              <a:rPr lang="fr-FR" sz="4000" dirty="0">
                <a:latin typeface="Times New Roman"/>
                <a:cs typeface="Times New Roman"/>
              </a:rPr>
              <a:t>Discussion critique</a:t>
            </a:r>
          </a:p>
          <a:p>
            <a:pPr marL="514350" indent="-514350">
              <a:buAutoNum type="arabicPeriod"/>
            </a:pPr>
            <a:endParaRPr lang="fr-FR" sz="4000" dirty="0" smtClean="0">
              <a:latin typeface="Times New Roman"/>
              <a:cs typeface="Times New Roman"/>
            </a:endParaRPr>
          </a:p>
          <a:p>
            <a:pPr marL="514350" indent="-514350">
              <a:buAutoNum type="arabicPeriod"/>
            </a:pPr>
            <a:endParaRPr lang="fr-FR" dirty="0">
              <a:latin typeface="Times New Roman"/>
              <a:cs typeface="Times New Roman"/>
            </a:endParaRPr>
          </a:p>
        </p:txBody>
      </p:sp>
    </p:spTree>
    <p:extLst>
      <p:ext uri="{BB962C8B-B14F-4D97-AF65-F5344CB8AC3E}">
        <p14:creationId xmlns:p14="http://schemas.microsoft.com/office/powerpoint/2010/main" val="19874334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400" dirty="0" smtClean="0">
              <a:latin typeface="Times New Roman"/>
              <a:cs typeface="Times New Roman"/>
            </a:endParaRPr>
          </a:p>
          <a:p>
            <a:pPr marL="0" indent="0">
              <a:buNone/>
            </a:pPr>
            <a:endParaRPr lang="fr-FR" sz="4400" dirty="0">
              <a:latin typeface="Times New Roman"/>
              <a:cs typeface="Times New Roman"/>
            </a:endParaRPr>
          </a:p>
          <a:p>
            <a:pPr marL="0" indent="0" algn="ctr">
              <a:buNone/>
            </a:pPr>
            <a:r>
              <a:rPr lang="fr-FR" sz="6000" dirty="0" smtClean="0">
                <a:latin typeface="Times New Roman"/>
                <a:cs typeface="Times New Roman"/>
              </a:rPr>
              <a:t>6+3+4=?</a:t>
            </a:r>
            <a:endParaRPr lang="fr-FR" sz="6000" dirty="0">
              <a:latin typeface="Times New Roman"/>
              <a:cs typeface="Times New Roman"/>
            </a:endParaRPr>
          </a:p>
        </p:txBody>
      </p:sp>
    </p:spTree>
    <p:extLst>
      <p:ext uri="{BB962C8B-B14F-4D97-AF65-F5344CB8AC3E}">
        <p14:creationId xmlns:p14="http://schemas.microsoft.com/office/powerpoint/2010/main" val="346987159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679246" y="1122084"/>
            <a:ext cx="8007553" cy="5004079"/>
          </a:xfrm>
        </p:spPr>
        <p:txBody>
          <a:bodyPr>
            <a:normAutofit/>
          </a:bodyPr>
          <a:lstStyle/>
          <a:p>
            <a:pPr marL="0" indent="0">
              <a:buNone/>
            </a:pPr>
            <a:endParaRPr lang="fr-FR" sz="5400" dirty="0" smtClean="0">
              <a:latin typeface="Times New Roman"/>
              <a:cs typeface="Times New Roman"/>
            </a:endParaRPr>
          </a:p>
          <a:p>
            <a:pPr marL="914400" indent="-914400">
              <a:buAutoNum type="alphaUcParenR"/>
            </a:pPr>
            <a:r>
              <a:rPr lang="fr-FR" sz="5400" dirty="0" smtClean="0">
                <a:latin typeface="Times New Roman"/>
                <a:cs typeface="Times New Roman"/>
              </a:rPr>
              <a:t>Il y avait plus d’hommes</a:t>
            </a:r>
          </a:p>
          <a:p>
            <a:pPr marL="914400" indent="-914400">
              <a:buAutoNum type="alphaUcParenR"/>
            </a:pPr>
            <a:r>
              <a:rPr lang="fr-FR" sz="5400" dirty="0" smtClean="0">
                <a:latin typeface="Times New Roman"/>
                <a:cs typeface="Times New Roman"/>
              </a:rPr>
              <a:t>Il y avait plus de femmes</a:t>
            </a:r>
          </a:p>
        </p:txBody>
      </p:sp>
    </p:spTree>
    <p:extLst>
      <p:ext uri="{BB962C8B-B14F-4D97-AF65-F5344CB8AC3E}">
        <p14:creationId xmlns:p14="http://schemas.microsoft.com/office/powerpoint/2010/main" val="29067966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945" y="590572"/>
            <a:ext cx="8229600" cy="5535592"/>
          </a:xfrm>
        </p:spPr>
        <p:txBody>
          <a:bodyPr>
            <a:normAutofit/>
          </a:bodyPr>
          <a:lstStyle/>
          <a:p>
            <a:pPr marL="0" indent="0" algn="just">
              <a:buNone/>
            </a:pPr>
            <a:r>
              <a:rPr lang="fr-FR" sz="3600" dirty="0" smtClean="0">
                <a:latin typeface="Times New Roman"/>
                <a:cs typeface="Times New Roman"/>
              </a:rPr>
              <a:t>En situation expérimentale, la majorité des participants jugent qu’il y a plus de femmes que d’hommes si les femmes de la liste sont plus célèbres.</a:t>
            </a:r>
          </a:p>
          <a:p>
            <a:pPr marL="0" indent="0" algn="just">
              <a:buNone/>
            </a:pPr>
            <a:endParaRPr lang="fr-FR" sz="3600" dirty="0">
              <a:latin typeface="Times New Roman"/>
              <a:cs typeface="Times New Roman"/>
            </a:endParaRPr>
          </a:p>
          <a:p>
            <a:pPr marL="0" indent="0" algn="just">
              <a:buNone/>
            </a:pPr>
            <a:r>
              <a:rPr lang="fr-FR" sz="3600" dirty="0" smtClean="0">
                <a:latin typeface="Times New Roman"/>
                <a:cs typeface="Times New Roman"/>
              </a:rPr>
              <a:t>=&gt; Plus il est facile de se rappeler les éléments d’une catégorie, plus on considère que la catégorie est grande.</a:t>
            </a:r>
            <a:endParaRPr lang="fr-FR" sz="3600" dirty="0">
              <a:latin typeface="Times New Roman"/>
              <a:cs typeface="Times New Roman"/>
            </a:endParaRPr>
          </a:p>
        </p:txBody>
      </p:sp>
    </p:spTree>
    <p:extLst>
      <p:ext uri="{BB962C8B-B14F-4D97-AF65-F5344CB8AC3E}">
        <p14:creationId xmlns:p14="http://schemas.microsoft.com/office/powerpoint/2010/main" val="10368523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2456"/>
            <a:ext cx="8229600" cy="5653707"/>
          </a:xfrm>
        </p:spPr>
        <p:txBody>
          <a:bodyPr>
            <a:normAutofit/>
          </a:bodyPr>
          <a:lstStyle/>
          <a:p>
            <a:pPr marL="0" indent="0" algn="just">
              <a:buNone/>
            </a:pPr>
            <a:r>
              <a:rPr lang="fr-FR" sz="3600" dirty="0" smtClean="0">
                <a:latin typeface="Times New Roman"/>
                <a:cs typeface="Times New Roman"/>
              </a:rPr>
              <a:t>Exemples: </a:t>
            </a:r>
          </a:p>
          <a:p>
            <a:pPr algn="just">
              <a:buFontTx/>
              <a:buChar char="-"/>
            </a:pPr>
            <a:r>
              <a:rPr lang="fr-FR" sz="3600" dirty="0" smtClean="0">
                <a:latin typeface="Times New Roman"/>
                <a:cs typeface="Times New Roman"/>
              </a:rPr>
              <a:t>Nous allons penser que les stars divorcent plus que les autres personnes. En réalité, c’est seulement que leurs divorces font plus de bruit</a:t>
            </a:r>
          </a:p>
          <a:p>
            <a:pPr algn="just">
              <a:buFontTx/>
              <a:buChar char="-"/>
            </a:pPr>
            <a:r>
              <a:rPr lang="fr-FR" sz="3600" dirty="0" smtClean="0">
                <a:latin typeface="Times New Roman"/>
                <a:cs typeface="Times New Roman"/>
              </a:rPr>
              <a:t>Nous pensons que l’avion est dangereux parce que les accidents d’avion font beaucoup de bruit</a:t>
            </a:r>
          </a:p>
          <a:p>
            <a:pPr algn="just">
              <a:buFontTx/>
              <a:buChar char="-"/>
            </a:pPr>
            <a:endParaRPr lang="fr-FR" sz="3600" dirty="0">
              <a:latin typeface="Times New Roman"/>
              <a:cs typeface="Times New Roman"/>
            </a:endParaRPr>
          </a:p>
        </p:txBody>
      </p:sp>
    </p:spTree>
    <p:extLst>
      <p:ext uri="{BB962C8B-B14F-4D97-AF65-F5344CB8AC3E}">
        <p14:creationId xmlns:p14="http://schemas.microsoft.com/office/powerpoint/2010/main" val="288580311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endParaRPr lang="fr-FR" dirty="0" smtClean="0"/>
          </a:p>
          <a:p>
            <a:pPr marL="0" indent="0">
              <a:buNone/>
            </a:pPr>
            <a:r>
              <a:rPr lang="fr-FR" sz="4400" b="1" dirty="0" smtClean="0">
                <a:latin typeface="Times New Roman"/>
                <a:cs typeface="Times New Roman"/>
              </a:rPr>
              <a:t>La représentativité</a:t>
            </a:r>
            <a:endParaRPr lang="fr-FR" sz="4400" b="1" dirty="0">
              <a:latin typeface="Times New Roman"/>
              <a:cs typeface="Times New Roman"/>
            </a:endParaRPr>
          </a:p>
        </p:txBody>
      </p:sp>
    </p:spTree>
    <p:extLst>
      <p:ext uri="{BB962C8B-B14F-4D97-AF65-F5344CB8AC3E}">
        <p14:creationId xmlns:p14="http://schemas.microsoft.com/office/powerpoint/2010/main" val="222876246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99143"/>
            <a:ext cx="8229600" cy="5727021"/>
          </a:xfrm>
        </p:spPr>
        <p:txBody>
          <a:bodyPr>
            <a:normAutofit fontScale="92500" lnSpcReduction="10000"/>
          </a:bodyPr>
          <a:lstStyle/>
          <a:p>
            <a:pPr marL="0" indent="0" algn="just">
              <a:buNone/>
            </a:pPr>
            <a:r>
              <a:rPr lang="fr-FR" dirty="0" smtClean="0">
                <a:latin typeface="Times New Roman"/>
                <a:cs typeface="Times New Roman"/>
              </a:rPr>
              <a:t>Linda est une femme de 31 ans, célibataire, qui n’a pas peur de dire ce qu’elle pense. Elle a brillement obtenu un master en philosophie. Quand elle était étudiante, elle était très préoccupée par les questions de discrimination et de justice sociale. Elle a également participé à des manifestation anti-nucléaire.</a:t>
            </a:r>
          </a:p>
          <a:p>
            <a:pPr marL="0" indent="0" algn="just">
              <a:buNone/>
            </a:pPr>
            <a:endParaRPr lang="fr-FR" dirty="0">
              <a:latin typeface="Times New Roman"/>
              <a:cs typeface="Times New Roman"/>
            </a:endParaRPr>
          </a:p>
          <a:p>
            <a:pPr marL="0" indent="0" algn="just">
              <a:buNone/>
            </a:pPr>
            <a:r>
              <a:rPr lang="fr-FR" dirty="0" smtClean="0">
                <a:latin typeface="Times New Roman"/>
                <a:cs typeface="Times New Roman"/>
              </a:rPr>
              <a:t>Lequel de ces scénarios est le plus probable? </a:t>
            </a:r>
          </a:p>
          <a:p>
            <a:pPr marL="514350" indent="-514350" algn="just">
              <a:buAutoNum type="alphaUcParenR"/>
            </a:pPr>
            <a:r>
              <a:rPr lang="fr-FR" dirty="0" smtClean="0">
                <a:latin typeface="Times New Roman"/>
                <a:cs typeface="Times New Roman"/>
              </a:rPr>
              <a:t>Linda est employée de banque</a:t>
            </a:r>
          </a:p>
          <a:p>
            <a:pPr marL="514350" indent="-514350" algn="just">
              <a:buAutoNum type="alphaUcParenR"/>
            </a:pPr>
            <a:r>
              <a:rPr lang="fr-FR" dirty="0" smtClean="0">
                <a:latin typeface="Times New Roman"/>
                <a:cs typeface="Times New Roman"/>
              </a:rPr>
              <a:t>Linda est employée de banque et engagée dans un mouvement féministe. </a:t>
            </a:r>
          </a:p>
          <a:p>
            <a:pPr marL="0" indent="0" algn="just">
              <a:buNone/>
            </a:pPr>
            <a:endParaRPr lang="fr-FR" dirty="0">
              <a:latin typeface="Times New Roman"/>
              <a:cs typeface="Times New Roman"/>
            </a:endParaRPr>
          </a:p>
          <a:p>
            <a:pPr marL="0" indent="0" algn="just">
              <a:buNone/>
            </a:pPr>
            <a:endParaRPr lang="fr-FR" dirty="0">
              <a:latin typeface="Times New Roman"/>
              <a:cs typeface="Times New Roman"/>
            </a:endParaRPr>
          </a:p>
        </p:txBody>
      </p:sp>
    </p:spTree>
    <p:extLst>
      <p:ext uri="{BB962C8B-B14F-4D97-AF65-F5344CB8AC3E}">
        <p14:creationId xmlns:p14="http://schemas.microsoft.com/office/powerpoint/2010/main" val="3915359195"/>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34572"/>
            <a:ext cx="8229600" cy="5291592"/>
          </a:xfrm>
        </p:spPr>
        <p:txBody>
          <a:bodyPr/>
          <a:lstStyle/>
          <a:p>
            <a:pPr marL="0" indent="0">
              <a:buNone/>
            </a:pPr>
            <a:r>
              <a:rPr lang="fr-FR" dirty="0" smtClean="0">
                <a:latin typeface="Times New Roman"/>
                <a:cs typeface="Times New Roman"/>
              </a:rPr>
              <a:t>Dans une étude de 1983, 85% des répondants ont choisi le B.</a:t>
            </a:r>
          </a:p>
          <a:p>
            <a:pPr marL="0" indent="0">
              <a:buNone/>
            </a:pPr>
            <a:endParaRPr lang="fr-FR" dirty="0" smtClean="0">
              <a:latin typeface="Times New Roman"/>
              <a:cs typeface="Times New Roman"/>
            </a:endParaRPr>
          </a:p>
          <a:p>
            <a:pPr marL="0" indent="0" algn="just">
              <a:buNone/>
            </a:pPr>
            <a:r>
              <a:rPr lang="fr-FR" dirty="0" smtClean="0">
                <a:latin typeface="Times New Roman"/>
                <a:cs typeface="Times New Roman"/>
              </a:rPr>
              <a:t>Pourtant, la catégorie « Banquier + militante féministe » est beaucoup plus petite que la catégorie « banquier ».</a:t>
            </a:r>
          </a:p>
          <a:p>
            <a:pPr marL="0" indent="0" algn="just">
              <a:buNone/>
            </a:pPr>
            <a:endParaRPr lang="fr-FR" dirty="0">
              <a:latin typeface="Times New Roman"/>
              <a:cs typeface="Times New Roman"/>
            </a:endParaRPr>
          </a:p>
          <a:p>
            <a:pPr marL="0" indent="0" algn="just">
              <a:buNone/>
            </a:pPr>
            <a:r>
              <a:rPr lang="fr-FR" dirty="0" smtClean="0">
                <a:latin typeface="Times New Roman"/>
                <a:cs typeface="Times New Roman"/>
              </a:rPr>
              <a:t>« Si ça ressemble à X, c’est X » nous persuade plus que les probabilités réelles</a:t>
            </a:r>
            <a:endParaRPr lang="fr-FR" dirty="0">
              <a:latin typeface="Times New Roman"/>
              <a:cs typeface="Times New Roman"/>
            </a:endParaRPr>
          </a:p>
        </p:txBody>
      </p:sp>
    </p:spTree>
    <p:extLst>
      <p:ext uri="{BB962C8B-B14F-4D97-AF65-F5344CB8AC3E}">
        <p14:creationId xmlns:p14="http://schemas.microsoft.com/office/powerpoint/2010/main" val="126957055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endParaRPr lang="fr-FR" dirty="0" smtClean="0"/>
          </a:p>
          <a:p>
            <a:pPr marL="0" indent="0">
              <a:buNone/>
            </a:pPr>
            <a:r>
              <a:rPr lang="fr-FR" sz="6000" b="1" dirty="0" smtClean="0">
                <a:latin typeface="Times New Roman"/>
                <a:cs typeface="Times New Roman"/>
              </a:rPr>
              <a:t>L’ancrage</a:t>
            </a:r>
            <a:endParaRPr lang="fr-FR" sz="6000" b="1" dirty="0">
              <a:latin typeface="Times New Roman"/>
              <a:cs typeface="Times New Roman"/>
            </a:endParaRPr>
          </a:p>
        </p:txBody>
      </p:sp>
    </p:spTree>
    <p:extLst>
      <p:ext uri="{BB962C8B-B14F-4D97-AF65-F5344CB8AC3E}">
        <p14:creationId xmlns:p14="http://schemas.microsoft.com/office/powerpoint/2010/main" val="1427357873"/>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Votre estimation</a:t>
            </a:r>
            <a:endParaRPr lang="fr-FR" dirty="0">
              <a:latin typeface="Times New Roman"/>
              <a:cs typeface="Times New Roman"/>
            </a:endParaRP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smtClean="0"/>
          </a:p>
          <a:p>
            <a:pPr marL="0" indent="0">
              <a:buNone/>
            </a:pPr>
            <a:endParaRPr lang="fr-FR" dirty="0"/>
          </a:p>
          <a:p>
            <a:pPr marL="0" indent="0">
              <a:buNone/>
            </a:pPr>
            <a:r>
              <a:rPr lang="fr-FR" sz="4800" dirty="0" smtClean="0">
                <a:latin typeface="Times New Roman"/>
                <a:cs typeface="Times New Roman"/>
              </a:rPr>
              <a:t>1 x 2 x 3 x 4 x 5 x 6 x 7 x 8=?</a:t>
            </a:r>
            <a:endParaRPr lang="fr-FR" sz="4800" dirty="0">
              <a:latin typeface="Times New Roman"/>
              <a:cs typeface="Times New Roman"/>
            </a:endParaRPr>
          </a:p>
        </p:txBody>
      </p:sp>
    </p:spTree>
    <p:extLst>
      <p:ext uri="{BB962C8B-B14F-4D97-AF65-F5344CB8AC3E}">
        <p14:creationId xmlns:p14="http://schemas.microsoft.com/office/powerpoint/2010/main" val="139714308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400" dirty="0" smtClean="0">
              <a:latin typeface="Times New Roman"/>
              <a:cs typeface="Times New Roman"/>
            </a:endParaRPr>
          </a:p>
          <a:p>
            <a:pPr marL="0" indent="0">
              <a:buNone/>
            </a:pPr>
            <a:endParaRPr lang="fr-FR" sz="4400" dirty="0">
              <a:latin typeface="Times New Roman"/>
              <a:cs typeface="Times New Roman"/>
            </a:endParaRPr>
          </a:p>
          <a:p>
            <a:pPr marL="0" indent="0">
              <a:buNone/>
            </a:pPr>
            <a:r>
              <a:rPr lang="fr-FR" sz="4400" dirty="0" smtClean="0">
                <a:latin typeface="Times New Roman"/>
                <a:cs typeface="Times New Roman"/>
              </a:rPr>
              <a:t>Combien? </a:t>
            </a:r>
            <a:endParaRPr lang="fr-FR" sz="4400" dirty="0">
              <a:latin typeface="Times New Roman"/>
              <a:cs typeface="Times New Roman"/>
            </a:endParaRPr>
          </a:p>
        </p:txBody>
      </p:sp>
    </p:spTree>
    <p:extLst>
      <p:ext uri="{BB962C8B-B14F-4D97-AF65-F5344CB8AC3E}">
        <p14:creationId xmlns:p14="http://schemas.microsoft.com/office/powerpoint/2010/main" val="67421942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lgn="ctr">
              <a:buNone/>
            </a:pPr>
            <a:r>
              <a:rPr lang="fr-FR" sz="4400" dirty="0" smtClean="0">
                <a:latin typeface="Times New Roman"/>
                <a:cs typeface="Times New Roman"/>
              </a:rPr>
              <a:t>I.</a:t>
            </a:r>
          </a:p>
          <a:p>
            <a:pPr marL="0" indent="0" algn="just">
              <a:buNone/>
            </a:pPr>
            <a:r>
              <a:rPr lang="fr-FR" sz="4400" dirty="0" smtClean="0">
                <a:latin typeface="Times New Roman"/>
                <a:cs typeface="Times New Roman"/>
              </a:rPr>
              <a:t>Méthode scientifique: comment tester si les insectes ont des émotions? </a:t>
            </a:r>
            <a:endParaRPr lang="fr-FR" sz="4400" dirty="0">
              <a:latin typeface="Times New Roman"/>
              <a:cs typeface="Times New Roman"/>
            </a:endParaRPr>
          </a:p>
        </p:txBody>
      </p:sp>
    </p:spTree>
    <p:extLst>
      <p:ext uri="{BB962C8B-B14F-4D97-AF65-F5344CB8AC3E}">
        <p14:creationId xmlns:p14="http://schemas.microsoft.com/office/powerpoint/2010/main" val="333344891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smtClean="0"/>
          </a:p>
          <a:p>
            <a:pPr marL="0" indent="0">
              <a:buNone/>
            </a:pPr>
            <a:endParaRPr lang="fr-FR" dirty="0"/>
          </a:p>
          <a:p>
            <a:pPr marL="0" indent="0">
              <a:buNone/>
            </a:pPr>
            <a:r>
              <a:rPr lang="fr-FR" sz="5400" dirty="0" smtClean="0">
                <a:latin typeface="Times New Roman"/>
                <a:cs typeface="Times New Roman"/>
              </a:rPr>
              <a:t>40320</a:t>
            </a:r>
            <a:endParaRPr lang="fr-FR" sz="5400" dirty="0">
              <a:latin typeface="Times New Roman"/>
              <a:cs typeface="Times New Roman"/>
            </a:endParaRPr>
          </a:p>
        </p:txBody>
      </p:sp>
    </p:spTree>
    <p:extLst>
      <p:ext uri="{BB962C8B-B14F-4D97-AF65-F5344CB8AC3E}">
        <p14:creationId xmlns:p14="http://schemas.microsoft.com/office/powerpoint/2010/main" val="57839516"/>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000" dirty="0" smtClean="0">
              <a:latin typeface="Times New Roman"/>
              <a:cs typeface="Times New Roman"/>
            </a:endParaRPr>
          </a:p>
          <a:p>
            <a:pPr marL="0" indent="0">
              <a:buNone/>
            </a:pPr>
            <a:endParaRPr lang="fr-FR" sz="4000" dirty="0">
              <a:latin typeface="Times New Roman"/>
              <a:cs typeface="Times New Roman"/>
            </a:endParaRPr>
          </a:p>
          <a:p>
            <a:pPr marL="0" indent="0">
              <a:buNone/>
            </a:pPr>
            <a:r>
              <a:rPr lang="fr-FR" sz="4000" dirty="0" smtClean="0">
                <a:latin typeface="Times New Roman"/>
                <a:cs typeface="Times New Roman"/>
              </a:rPr>
              <a:t>Comment cet effet a été démontré? </a:t>
            </a:r>
            <a:endParaRPr lang="fr-FR" sz="4000" dirty="0">
              <a:latin typeface="Times New Roman"/>
              <a:cs typeface="Times New Roman"/>
            </a:endParaRPr>
          </a:p>
        </p:txBody>
      </p:sp>
    </p:spTree>
    <p:extLst>
      <p:ext uri="{BB962C8B-B14F-4D97-AF65-F5344CB8AC3E}">
        <p14:creationId xmlns:p14="http://schemas.microsoft.com/office/powerpoint/2010/main" val="420505960"/>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6260" y="295286"/>
            <a:ext cx="8450540" cy="6289576"/>
          </a:xfrm>
        </p:spPr>
        <p:txBody>
          <a:bodyPr>
            <a:normAutofit fontScale="77500" lnSpcReduction="20000"/>
          </a:bodyPr>
          <a:lstStyle/>
          <a:p>
            <a:pPr algn="just"/>
            <a:r>
              <a:rPr lang="fr-FR" sz="4600" dirty="0" smtClean="0">
                <a:latin typeface="Times New Roman"/>
                <a:cs typeface="Times New Roman"/>
              </a:rPr>
              <a:t>Deux groupes d’étudiants. </a:t>
            </a:r>
          </a:p>
          <a:p>
            <a:pPr algn="just"/>
            <a:r>
              <a:rPr lang="fr-FR" sz="4600" dirty="0" smtClean="0">
                <a:latin typeface="Times New Roman"/>
                <a:cs typeface="Times New Roman"/>
              </a:rPr>
              <a:t>Le groupe 1 doit répondre aux questions suivantes: « Gandhi avait-il plus ou moins de 115 ans quand il est mort? »/ «  À votre avis, quel âge avait Gandhi quand il est mort? ».</a:t>
            </a:r>
          </a:p>
          <a:p>
            <a:pPr algn="just"/>
            <a:r>
              <a:rPr lang="fr-FR" sz="4600" dirty="0" smtClean="0">
                <a:latin typeface="Times New Roman"/>
                <a:cs typeface="Times New Roman"/>
              </a:rPr>
              <a:t>Le groupe 2: «</a:t>
            </a:r>
            <a:r>
              <a:rPr lang="fr-FR" sz="4600" dirty="0">
                <a:latin typeface="Times New Roman"/>
                <a:cs typeface="Times New Roman"/>
              </a:rPr>
              <a:t> Gandhi avait-il plus ou moins de 3</a:t>
            </a:r>
            <a:r>
              <a:rPr lang="fr-FR" sz="4600" dirty="0" smtClean="0">
                <a:latin typeface="Times New Roman"/>
                <a:cs typeface="Times New Roman"/>
              </a:rPr>
              <a:t>5 </a:t>
            </a:r>
            <a:r>
              <a:rPr lang="fr-FR" sz="4600" dirty="0">
                <a:latin typeface="Times New Roman"/>
                <a:cs typeface="Times New Roman"/>
              </a:rPr>
              <a:t>ans quand il est mort? »/ «  À votre avis, quel âge avait Gandhi quand il est mort? </a:t>
            </a:r>
            <a:r>
              <a:rPr lang="fr-FR" sz="4600" dirty="0" smtClean="0">
                <a:latin typeface="Times New Roman"/>
                <a:cs typeface="Times New Roman"/>
              </a:rPr>
              <a:t>»</a:t>
            </a:r>
          </a:p>
          <a:p>
            <a:pPr algn="just"/>
            <a:r>
              <a:rPr lang="fr-FR" sz="4600" dirty="0" smtClean="0">
                <a:latin typeface="Times New Roman"/>
                <a:cs typeface="Times New Roman"/>
              </a:rPr>
              <a:t>Les estimations du groupe 1 étaient bien supérieures à celle du groupe 2.</a:t>
            </a:r>
          </a:p>
          <a:p>
            <a:pPr algn="just"/>
            <a:r>
              <a:rPr lang="fr-FR" sz="4600" dirty="0" smtClean="0">
                <a:latin typeface="Times New Roman"/>
                <a:cs typeface="Times New Roman"/>
              </a:rPr>
              <a:t>(Gandhi est mort à 78 ans)</a:t>
            </a:r>
            <a:endParaRPr lang="fr-FR" sz="4600" dirty="0">
              <a:latin typeface="Times New Roman"/>
              <a:cs typeface="Times New Roman"/>
            </a:endParaRPr>
          </a:p>
          <a:p>
            <a:pPr algn="just"/>
            <a:endParaRPr lang="fr-FR" sz="4000" dirty="0" smtClean="0">
              <a:latin typeface="Times New Roman"/>
              <a:cs typeface="Times New Roman"/>
            </a:endParaRPr>
          </a:p>
          <a:p>
            <a:pPr marL="0" indent="0" algn="just">
              <a:buNone/>
            </a:pPr>
            <a:endParaRPr lang="fr-FR" sz="4000" dirty="0">
              <a:latin typeface="Times New Roman"/>
              <a:cs typeface="Times New Roman"/>
            </a:endParaRPr>
          </a:p>
        </p:txBody>
      </p:sp>
    </p:spTree>
    <p:extLst>
      <p:ext uri="{BB962C8B-B14F-4D97-AF65-F5344CB8AC3E}">
        <p14:creationId xmlns:p14="http://schemas.microsoft.com/office/powerpoint/2010/main" val="2758300610"/>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latin typeface="Times New Roman"/>
                <a:cs typeface="Times New Roman"/>
              </a:rPr>
              <a:t>La légende de l’invention du jeu d’échec</a:t>
            </a:r>
            <a:endParaRPr lang="fr-FR" sz="3600" dirty="0">
              <a:latin typeface="Times New Roman"/>
              <a:cs typeface="Times New Roman"/>
            </a:endParaRPr>
          </a:p>
        </p:txBody>
      </p:sp>
      <p:pic>
        <p:nvPicPr>
          <p:cNvPr id="4" name="Espace réservé du contenu 3" descr="6a0120a6b046cd970c019b003664f3970c.jpg"/>
          <p:cNvPicPr>
            <a:picLocks noGrp="1" noChangeAspect="1"/>
          </p:cNvPicPr>
          <p:nvPr>
            <p:ph idx="1"/>
          </p:nvPr>
        </p:nvPicPr>
        <p:blipFill>
          <a:blip r:embed="rId3">
            <a:extLst>
              <a:ext uri="{28A0092B-C50C-407E-A947-70E740481C1C}">
                <a14:useLocalDpi xmlns:a14="http://schemas.microsoft.com/office/drawing/2010/main" val="0"/>
              </a:ext>
            </a:extLst>
          </a:blip>
          <a:srcRect t="2353" b="2353"/>
          <a:stretch>
            <a:fillRect/>
          </a:stretch>
        </p:blipFill>
        <p:spPr>
          <a:xfrm>
            <a:off x="1904293" y="1417639"/>
            <a:ext cx="5360702" cy="2948179"/>
          </a:xfrm>
        </p:spPr>
      </p:pic>
      <p:sp>
        <p:nvSpPr>
          <p:cNvPr id="3" name="ZoneTexte 2"/>
          <p:cNvSpPr txBox="1"/>
          <p:nvPr/>
        </p:nvSpPr>
        <p:spPr>
          <a:xfrm>
            <a:off x="206727" y="4303455"/>
            <a:ext cx="8180503" cy="2554545"/>
          </a:xfrm>
          <a:prstGeom prst="rect">
            <a:avLst/>
          </a:prstGeom>
          <a:noFill/>
        </p:spPr>
        <p:txBody>
          <a:bodyPr wrap="square" rtlCol="0">
            <a:spAutoFit/>
          </a:bodyPr>
          <a:lstStyle/>
          <a:p>
            <a:pPr algn="just"/>
            <a:r>
              <a:rPr lang="fr-FR" sz="3200" dirty="0" smtClean="0">
                <a:latin typeface="Times New Roman"/>
                <a:cs typeface="Times New Roman"/>
              </a:rPr>
              <a:t>L’inventeur du jeu d’échec demanda la récompense suivante au roi : mettez 1 grain de maïs sur la première case, 2 sur la seconde, 4 sur la suivante etc…Est-ce une demande raisonnable? </a:t>
            </a:r>
            <a:endParaRPr lang="fr-FR" sz="3200" dirty="0">
              <a:latin typeface="Times New Roman"/>
              <a:cs typeface="Times New Roman"/>
            </a:endParaRPr>
          </a:p>
        </p:txBody>
      </p:sp>
    </p:spTree>
    <p:extLst>
      <p:ext uri="{BB962C8B-B14F-4D97-AF65-F5344CB8AC3E}">
        <p14:creationId xmlns:p14="http://schemas.microsoft.com/office/powerpoint/2010/main" val="837224408"/>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just">
              <a:buNone/>
            </a:pPr>
            <a:endParaRPr lang="fr-FR" dirty="0" smtClean="0">
              <a:latin typeface="Times New Roman"/>
              <a:cs typeface="Times New Roman"/>
            </a:endParaRPr>
          </a:p>
          <a:p>
            <a:pPr marL="0" indent="0" algn="just">
              <a:buNone/>
            </a:pPr>
            <a:r>
              <a:rPr lang="fr-FR" dirty="0" smtClean="0">
                <a:latin typeface="Times New Roman"/>
                <a:cs typeface="Times New Roman"/>
              </a:rPr>
              <a:t>18 446 744 073 709 551 615…grains</a:t>
            </a:r>
          </a:p>
          <a:p>
            <a:pPr marL="0" indent="0" algn="just">
              <a:buNone/>
            </a:pPr>
            <a:endParaRPr lang="fr-FR" dirty="0" smtClean="0">
              <a:latin typeface="Times New Roman"/>
              <a:cs typeface="Times New Roman"/>
            </a:endParaRPr>
          </a:p>
          <a:p>
            <a:pPr marL="0" indent="0" algn="just">
              <a:buNone/>
            </a:pPr>
            <a:r>
              <a:rPr lang="fr-FR" dirty="0" smtClean="0">
                <a:latin typeface="Times New Roman"/>
                <a:cs typeface="Times New Roman"/>
              </a:rPr>
              <a:t> Soit toute les moissons de la Terre pendant environ cinq mille ans ! </a:t>
            </a:r>
          </a:p>
          <a:p>
            <a:pPr marL="0" indent="0" algn="just">
              <a:buNone/>
            </a:pPr>
            <a:endParaRPr lang="fr-FR" dirty="0">
              <a:latin typeface="Times New Roman"/>
              <a:cs typeface="Times New Roman"/>
            </a:endParaRPr>
          </a:p>
        </p:txBody>
      </p:sp>
    </p:spTree>
    <p:extLst>
      <p:ext uri="{BB962C8B-B14F-4D97-AF65-F5344CB8AC3E}">
        <p14:creationId xmlns:p14="http://schemas.microsoft.com/office/powerpoint/2010/main" val="3424521479"/>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buNone/>
            </a:pPr>
            <a:endParaRPr lang="fr-FR" dirty="0" smtClean="0"/>
          </a:p>
          <a:p>
            <a:pPr marL="0" indent="0">
              <a:buNone/>
            </a:pPr>
            <a:r>
              <a:rPr lang="fr-FR" sz="4800" dirty="0" smtClean="0">
                <a:latin typeface="Times New Roman"/>
                <a:cs typeface="Times New Roman"/>
              </a:rPr>
              <a:t>Et dans la vraie vie? </a:t>
            </a:r>
            <a:endParaRPr lang="fr-FR" sz="4800" dirty="0">
              <a:latin typeface="Times New Roman"/>
              <a:cs typeface="Times New Roman"/>
            </a:endParaRPr>
          </a:p>
        </p:txBody>
      </p:sp>
    </p:spTree>
    <p:extLst>
      <p:ext uri="{BB962C8B-B14F-4D97-AF65-F5344CB8AC3E}">
        <p14:creationId xmlns:p14="http://schemas.microsoft.com/office/powerpoint/2010/main" val="3436377695"/>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100"/>
            <a:ext cx="8229600" cy="5506064"/>
          </a:xfrm>
        </p:spPr>
        <p:txBody>
          <a:bodyPr>
            <a:normAutofit fontScale="92500" lnSpcReduction="10000"/>
          </a:bodyPr>
          <a:lstStyle/>
          <a:p>
            <a:pPr marL="0" indent="0" algn="just">
              <a:buNone/>
            </a:pPr>
            <a:r>
              <a:rPr lang="fr-FR" sz="3600" dirty="0" smtClean="0">
                <a:latin typeface="Times New Roman"/>
                <a:cs typeface="Times New Roman"/>
              </a:rPr>
              <a:t>Les vendeurs utilisent souvent le phénomène de l’ancrage : une fois qu’ils nous ont donné un prix très élevé, nous allons surévaluer le prix que l’on considèrera comme raisonnable. </a:t>
            </a:r>
          </a:p>
          <a:p>
            <a:pPr marL="0" indent="0" algn="just">
              <a:buNone/>
            </a:pPr>
            <a:endParaRPr lang="fr-FR" sz="3600" dirty="0">
              <a:latin typeface="Times New Roman"/>
              <a:cs typeface="Times New Roman"/>
            </a:endParaRPr>
          </a:p>
          <a:p>
            <a:pPr algn="just">
              <a:buFont typeface="Symbol" charset="0"/>
              <a:buChar char=""/>
            </a:pPr>
            <a:r>
              <a:rPr lang="fr-FR" sz="3600" dirty="0" smtClean="0">
                <a:latin typeface="Times New Roman"/>
                <a:cs typeface="Times New Roman"/>
              </a:rPr>
              <a:t>quand quelqu’un vous donne un prix, prenez le temps de penser à un prix tout à fait différent.</a:t>
            </a:r>
          </a:p>
          <a:p>
            <a:pPr algn="just">
              <a:buFont typeface="Symbol" charset="0"/>
              <a:buChar char=""/>
            </a:pPr>
            <a:r>
              <a:rPr lang="fr-FR" sz="3600" dirty="0" smtClean="0">
                <a:latin typeface="Times New Roman"/>
                <a:cs typeface="Times New Roman"/>
              </a:rPr>
              <a:t>Il vaut mieux dire « Je n’accepte pas de discuter, faites-moi une offre plus raisonnable »</a:t>
            </a:r>
            <a:endParaRPr lang="fr-FR" sz="3600" dirty="0">
              <a:latin typeface="Times New Roman"/>
              <a:cs typeface="Times New Roman"/>
            </a:endParaRPr>
          </a:p>
        </p:txBody>
      </p:sp>
    </p:spTree>
    <p:extLst>
      <p:ext uri="{BB962C8B-B14F-4D97-AF65-F5344CB8AC3E}">
        <p14:creationId xmlns:p14="http://schemas.microsoft.com/office/powerpoint/2010/main" val="645084288"/>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endParaRPr lang="fr-FR" sz="4000" dirty="0" smtClean="0">
              <a:latin typeface="Times New Roman"/>
              <a:cs typeface="Times New Roman"/>
            </a:endParaRPr>
          </a:p>
          <a:p>
            <a:pPr marL="0" indent="0">
              <a:buNone/>
            </a:pPr>
            <a:endParaRPr lang="fr-FR" sz="4000" dirty="0">
              <a:latin typeface="Times New Roman"/>
              <a:cs typeface="Times New Roman"/>
            </a:endParaRPr>
          </a:p>
          <a:p>
            <a:pPr marL="0" indent="0">
              <a:buNone/>
            </a:pPr>
            <a:r>
              <a:rPr lang="fr-FR" sz="4800" b="1" dirty="0" smtClean="0">
                <a:latin typeface="Times New Roman"/>
                <a:cs typeface="Times New Roman"/>
              </a:rPr>
              <a:t>L’effet de halo</a:t>
            </a:r>
            <a:endParaRPr lang="fr-FR" sz="4800" b="1" dirty="0">
              <a:latin typeface="Times New Roman"/>
              <a:cs typeface="Times New Roman"/>
            </a:endParaRPr>
          </a:p>
        </p:txBody>
      </p:sp>
    </p:spTree>
    <p:extLst>
      <p:ext uri="{BB962C8B-B14F-4D97-AF65-F5344CB8AC3E}">
        <p14:creationId xmlns:p14="http://schemas.microsoft.com/office/powerpoint/2010/main" val="2794856514"/>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Qui préférez vous? </a:t>
            </a:r>
            <a:endParaRPr lang="fr-FR" dirty="0">
              <a:latin typeface="Times New Roman"/>
              <a:cs typeface="Times New Roman"/>
            </a:endParaRPr>
          </a:p>
        </p:txBody>
      </p:sp>
      <p:sp>
        <p:nvSpPr>
          <p:cNvPr id="3" name="Espace réservé du contenu 2"/>
          <p:cNvSpPr>
            <a:spLocks noGrp="1"/>
          </p:cNvSpPr>
          <p:nvPr>
            <p:ph idx="1"/>
          </p:nvPr>
        </p:nvSpPr>
        <p:spPr/>
        <p:txBody>
          <a:bodyPr/>
          <a:lstStyle/>
          <a:p>
            <a:pPr marL="0" indent="0">
              <a:buNone/>
            </a:pPr>
            <a:endParaRPr lang="fr-FR" dirty="0" smtClean="0">
              <a:latin typeface="Times New Roman"/>
              <a:cs typeface="Times New Roman"/>
            </a:endParaRPr>
          </a:p>
          <a:p>
            <a:pPr marL="0" indent="0" algn="just">
              <a:buNone/>
            </a:pPr>
            <a:r>
              <a:rPr lang="fr-FR" sz="3600" b="1" dirty="0" smtClean="0">
                <a:latin typeface="Times New Roman"/>
                <a:cs typeface="Times New Roman"/>
              </a:rPr>
              <a:t>Jean : </a:t>
            </a:r>
            <a:r>
              <a:rPr lang="fr-FR" sz="3600" dirty="0" smtClean="0">
                <a:latin typeface="Times New Roman"/>
                <a:cs typeface="Times New Roman"/>
              </a:rPr>
              <a:t>Intelligent, malin, spontané, critique, obstiné, envieux</a:t>
            </a:r>
          </a:p>
          <a:p>
            <a:pPr marL="0" indent="0" algn="just">
              <a:buNone/>
            </a:pPr>
            <a:endParaRPr lang="fr-FR" sz="3600" dirty="0" smtClean="0">
              <a:latin typeface="Times New Roman"/>
              <a:cs typeface="Times New Roman"/>
            </a:endParaRPr>
          </a:p>
          <a:p>
            <a:pPr marL="0" indent="0" algn="just">
              <a:buNone/>
            </a:pPr>
            <a:r>
              <a:rPr lang="fr-FR" sz="3600" b="1" dirty="0" smtClean="0">
                <a:latin typeface="Times New Roman"/>
                <a:cs typeface="Times New Roman"/>
              </a:rPr>
              <a:t>Jacques: </a:t>
            </a:r>
            <a:r>
              <a:rPr lang="fr-FR" sz="3600" dirty="0" smtClean="0">
                <a:latin typeface="Times New Roman"/>
                <a:cs typeface="Times New Roman"/>
              </a:rPr>
              <a:t>Envieux, obstiné, critique, spontané, malin, intelligent</a:t>
            </a:r>
            <a:endParaRPr lang="fr-FR" sz="3600" dirty="0">
              <a:latin typeface="Times New Roman"/>
              <a:cs typeface="Times New Roman"/>
            </a:endParaRPr>
          </a:p>
        </p:txBody>
      </p:sp>
    </p:spTree>
    <p:extLst>
      <p:ext uri="{BB962C8B-B14F-4D97-AF65-F5344CB8AC3E}">
        <p14:creationId xmlns:p14="http://schemas.microsoft.com/office/powerpoint/2010/main" val="2773037552"/>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just"/>
            <a:r>
              <a:rPr lang="fr-FR" sz="3600" dirty="0" smtClean="0">
                <a:latin typeface="Times New Roman"/>
                <a:cs typeface="Times New Roman"/>
              </a:rPr>
              <a:t>Nous sélectionnons les informations qui confirment notre première impression</a:t>
            </a:r>
          </a:p>
          <a:p>
            <a:pPr algn="just"/>
            <a:r>
              <a:rPr lang="fr-FR" sz="3600" dirty="0" smtClean="0">
                <a:latin typeface="Times New Roman"/>
                <a:cs typeface="Times New Roman"/>
              </a:rPr>
              <a:t>Cela vient du fait que nous n’aimons pas l’ambiguïté </a:t>
            </a:r>
          </a:p>
          <a:p>
            <a:pPr algn="just"/>
            <a:r>
              <a:rPr lang="fr-FR" sz="3600" dirty="0" smtClean="0">
                <a:latin typeface="Times New Roman"/>
                <a:cs typeface="Times New Roman"/>
              </a:rPr>
              <a:t>Et il est plus facile de confirmer une croyance que de la remettre en question…</a:t>
            </a:r>
            <a:endParaRPr lang="fr-FR" sz="3600" dirty="0">
              <a:latin typeface="Times New Roman"/>
              <a:cs typeface="Times New Roman"/>
            </a:endParaRPr>
          </a:p>
        </p:txBody>
      </p:sp>
    </p:spTree>
    <p:extLst>
      <p:ext uri="{BB962C8B-B14F-4D97-AF65-F5344CB8AC3E}">
        <p14:creationId xmlns:p14="http://schemas.microsoft.com/office/powerpoint/2010/main" val="135875887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sz="4400" dirty="0" smtClean="0">
              <a:latin typeface="Times New Roman"/>
              <a:cs typeface="Times New Roman"/>
            </a:endParaRPr>
          </a:p>
          <a:p>
            <a:pPr marL="0" indent="0" algn="just">
              <a:buNone/>
            </a:pPr>
            <a:r>
              <a:rPr lang="fr-FR" sz="4400" dirty="0" smtClean="0">
                <a:latin typeface="Times New Roman"/>
                <a:cs typeface="Times New Roman"/>
              </a:rPr>
              <a:t>Une </a:t>
            </a:r>
            <a:r>
              <a:rPr lang="fr-FR" sz="4400" dirty="0">
                <a:latin typeface="Times New Roman"/>
                <a:cs typeface="Times New Roman"/>
              </a:rPr>
              <a:t>émotion est une réaction du corps et de l’esprit.</a:t>
            </a:r>
          </a:p>
          <a:p>
            <a:pPr marL="0" indent="0">
              <a:buNone/>
            </a:pPr>
            <a:endParaRPr lang="fr-FR" dirty="0"/>
          </a:p>
        </p:txBody>
      </p:sp>
    </p:spTree>
    <p:extLst>
      <p:ext uri="{BB962C8B-B14F-4D97-AF65-F5344CB8AC3E}">
        <p14:creationId xmlns:p14="http://schemas.microsoft.com/office/powerpoint/2010/main" val="2373517011"/>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Dans la vraie vie? </a:t>
            </a:r>
            <a:endParaRPr lang="fr-FR" dirty="0">
              <a:latin typeface="Times New Roman"/>
              <a:cs typeface="Times New Roman"/>
            </a:endParaRPr>
          </a:p>
        </p:txBody>
      </p:sp>
      <p:sp>
        <p:nvSpPr>
          <p:cNvPr id="3" name="Espace réservé du contenu 2"/>
          <p:cNvSpPr>
            <a:spLocks noGrp="1"/>
          </p:cNvSpPr>
          <p:nvPr>
            <p:ph idx="1"/>
          </p:nvPr>
        </p:nvSpPr>
        <p:spPr/>
        <p:txBody>
          <a:bodyPr>
            <a:normAutofit fontScale="92500"/>
          </a:bodyPr>
          <a:lstStyle/>
          <a:p>
            <a:pPr algn="just"/>
            <a:r>
              <a:rPr lang="fr-FR" sz="3600" dirty="0" smtClean="0">
                <a:latin typeface="Times New Roman"/>
                <a:cs typeface="Times New Roman"/>
              </a:rPr>
              <a:t>Faites très attention à la première impression que vous donnez, elle détermine le jugement des gens (entretien d’embauche, présentation des copies d’examen…)</a:t>
            </a:r>
          </a:p>
          <a:p>
            <a:pPr algn="just"/>
            <a:r>
              <a:rPr lang="fr-FR" sz="3600" dirty="0" smtClean="0">
                <a:latin typeface="Times New Roman"/>
                <a:cs typeface="Times New Roman"/>
              </a:rPr>
              <a:t>Faites l’effort, quand vous jugez les gens, de former votre jugement sur plusieurs situations et de comparer votre jugement avec celui d’autres gens</a:t>
            </a:r>
            <a:endParaRPr lang="fr-FR" sz="3600" dirty="0">
              <a:latin typeface="Times New Roman"/>
              <a:cs typeface="Times New Roman"/>
            </a:endParaRPr>
          </a:p>
        </p:txBody>
      </p:sp>
    </p:spTree>
    <p:extLst>
      <p:ext uri="{BB962C8B-B14F-4D97-AF65-F5344CB8AC3E}">
        <p14:creationId xmlns:p14="http://schemas.microsoft.com/office/powerpoint/2010/main" val="3234802240"/>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latin typeface="Times New Roman"/>
                <a:cs typeface="Times New Roman"/>
              </a:rPr>
              <a:t>Synthèse</a:t>
            </a:r>
            <a:endParaRPr lang="fr-FR" dirty="0">
              <a:latin typeface="Times New Roman"/>
              <a:cs typeface="Times New Roman"/>
            </a:endParaRPr>
          </a:p>
        </p:txBody>
      </p:sp>
      <p:sp>
        <p:nvSpPr>
          <p:cNvPr id="3" name="Espace réservé du contenu 2"/>
          <p:cNvSpPr>
            <a:spLocks noGrp="1"/>
          </p:cNvSpPr>
          <p:nvPr>
            <p:ph idx="1"/>
          </p:nvPr>
        </p:nvSpPr>
        <p:spPr/>
        <p:txBody>
          <a:bodyPr>
            <a:normAutofit/>
          </a:bodyPr>
          <a:lstStyle/>
          <a:p>
            <a:pPr algn="just"/>
            <a:r>
              <a:rPr lang="fr-FR" sz="4000" dirty="0" smtClean="0">
                <a:latin typeface="Times New Roman"/>
                <a:cs typeface="Times New Roman"/>
              </a:rPr>
              <a:t>Pour nous permettre de prendre des décisions rapidement, notre cerveau prend des raccourcis</a:t>
            </a:r>
          </a:p>
          <a:p>
            <a:pPr algn="just"/>
            <a:r>
              <a:rPr lang="fr-FR" sz="4000" dirty="0" smtClean="0">
                <a:latin typeface="Times New Roman"/>
                <a:cs typeface="Times New Roman"/>
              </a:rPr>
              <a:t>Ces raccourcis peuvent nous conduire à faire systématiquement les mêmes erreurs de jugement</a:t>
            </a:r>
            <a:endParaRPr lang="fr-FR" sz="4000" dirty="0">
              <a:latin typeface="Times New Roman"/>
              <a:cs typeface="Times New Roman"/>
            </a:endParaRPr>
          </a:p>
        </p:txBody>
      </p:sp>
    </p:spTree>
    <p:extLst>
      <p:ext uri="{BB962C8B-B14F-4D97-AF65-F5344CB8AC3E}">
        <p14:creationId xmlns:p14="http://schemas.microsoft.com/office/powerpoint/2010/main" val="2552612251"/>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0" indent="0">
              <a:buNone/>
            </a:pPr>
            <a:endParaRPr lang="fr-FR" dirty="0" smtClean="0"/>
          </a:p>
          <a:p>
            <a:pPr marL="0" indent="0">
              <a:buNone/>
            </a:pPr>
            <a:endParaRPr lang="fr-FR" dirty="0"/>
          </a:p>
          <a:p>
            <a:pPr marL="0" indent="0" algn="ctr">
              <a:buNone/>
            </a:pPr>
            <a:r>
              <a:rPr lang="fr-FR" sz="4400" dirty="0" smtClean="0">
                <a:latin typeface="Times New Roman"/>
                <a:cs typeface="Times New Roman"/>
              </a:rPr>
              <a:t>III.</a:t>
            </a:r>
          </a:p>
          <a:p>
            <a:pPr marL="0" indent="0" algn="ctr">
              <a:buNone/>
            </a:pPr>
            <a:r>
              <a:rPr lang="fr-FR" sz="4400" dirty="0" smtClean="0">
                <a:latin typeface="Times New Roman"/>
                <a:cs typeface="Times New Roman"/>
              </a:rPr>
              <a:t>Discussion critique: soutenez votre thèse à l’aide d’un argument</a:t>
            </a:r>
            <a:endParaRPr lang="fr-FR" sz="4400" dirty="0">
              <a:latin typeface="Times New Roman"/>
              <a:cs typeface="Times New Roman"/>
            </a:endParaRPr>
          </a:p>
        </p:txBody>
      </p:sp>
    </p:spTree>
    <p:extLst>
      <p:ext uri="{BB962C8B-B14F-4D97-AF65-F5344CB8AC3E}">
        <p14:creationId xmlns:p14="http://schemas.microsoft.com/office/powerpoint/2010/main" val="3484405216"/>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Espace réservé du contenu 9" descr="maxresdefault.jpg"/>
          <p:cNvPicPr>
            <a:picLocks noGrp="1" noChangeAspect="1"/>
          </p:cNvPicPr>
          <p:nvPr>
            <p:ph idx="1"/>
          </p:nvPr>
        </p:nvPicPr>
        <p:blipFill rotWithShape="1">
          <a:blip r:embed="rId2">
            <a:extLst>
              <a:ext uri="{28A0092B-C50C-407E-A947-70E740481C1C}">
                <a14:useLocalDpi xmlns:a14="http://schemas.microsoft.com/office/drawing/2010/main" val="0"/>
              </a:ext>
            </a:extLst>
          </a:blip>
          <a:srcRect t="-16" r="2090" b="6290"/>
          <a:stretch/>
        </p:blipFill>
        <p:spPr>
          <a:xfrm>
            <a:off x="457200" y="776046"/>
            <a:ext cx="8057599" cy="5785058"/>
          </a:xfrm>
        </p:spPr>
      </p:pic>
    </p:spTree>
    <p:extLst>
      <p:ext uri="{BB962C8B-B14F-4D97-AF65-F5344CB8AC3E}">
        <p14:creationId xmlns:p14="http://schemas.microsoft.com/office/powerpoint/2010/main" val="4231473297"/>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2456"/>
            <a:ext cx="8229600" cy="5653708"/>
          </a:xfrm>
        </p:spPr>
        <p:txBody>
          <a:bodyPr>
            <a:normAutofit/>
          </a:bodyPr>
          <a:lstStyle/>
          <a:p>
            <a:pPr marL="0" indent="0">
              <a:buNone/>
            </a:pPr>
            <a:r>
              <a:rPr lang="fr-FR" sz="3600" dirty="0" smtClean="0">
                <a:latin typeface="Times New Roman"/>
                <a:cs typeface="Times New Roman"/>
              </a:rPr>
              <a:t>1. « Comme il y a eu un accident d’avion le mois dernier, je préfère prendre le train ».</a:t>
            </a:r>
          </a:p>
          <a:p>
            <a:pPr marL="0" indent="0">
              <a:buNone/>
            </a:pPr>
            <a:endParaRPr lang="fr-FR" sz="3600" dirty="0">
              <a:latin typeface="Times New Roman"/>
              <a:cs typeface="Times New Roman"/>
            </a:endParaRPr>
          </a:p>
          <a:p>
            <a:pPr marL="0" indent="0">
              <a:buNone/>
            </a:pPr>
            <a:endParaRPr lang="fr-FR" sz="3600" dirty="0" smtClean="0">
              <a:latin typeface="Times New Roman"/>
              <a:cs typeface="Times New Roman"/>
            </a:endParaRPr>
          </a:p>
          <a:p>
            <a:pPr marL="514350" indent="-514350">
              <a:buAutoNum type="alphaUcParenR"/>
            </a:pPr>
            <a:r>
              <a:rPr lang="fr-FR" sz="3600" dirty="0" smtClean="0">
                <a:latin typeface="Times New Roman"/>
                <a:cs typeface="Times New Roman"/>
              </a:rPr>
              <a:t>C’est un exemple d’effet de halo</a:t>
            </a:r>
          </a:p>
          <a:p>
            <a:pPr marL="514350" indent="-514350">
              <a:buAutoNum type="alphaUcParenR"/>
            </a:pPr>
            <a:r>
              <a:rPr lang="fr-FR" sz="3600" dirty="0" smtClean="0">
                <a:latin typeface="Times New Roman"/>
                <a:cs typeface="Times New Roman"/>
              </a:rPr>
              <a:t>C’est un exemple d’heuristique de la disponibilité</a:t>
            </a:r>
            <a:endParaRPr lang="fr-FR" sz="3600" dirty="0">
              <a:latin typeface="Times New Roman"/>
              <a:cs typeface="Times New Roman"/>
            </a:endParaRPr>
          </a:p>
        </p:txBody>
      </p:sp>
    </p:spTree>
    <p:extLst>
      <p:ext uri="{BB962C8B-B14F-4D97-AF65-F5344CB8AC3E}">
        <p14:creationId xmlns:p14="http://schemas.microsoft.com/office/powerpoint/2010/main" val="1279887525"/>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61042"/>
            <a:ext cx="8229600" cy="5565121"/>
          </a:xfrm>
        </p:spPr>
        <p:txBody>
          <a:bodyPr>
            <a:normAutofit/>
          </a:bodyPr>
          <a:lstStyle/>
          <a:p>
            <a:pPr marL="0" indent="0" algn="just">
              <a:buNone/>
            </a:pPr>
            <a:r>
              <a:rPr lang="fr-FR" sz="4000" dirty="0" smtClean="0">
                <a:latin typeface="Times New Roman"/>
                <a:cs typeface="Times New Roman"/>
              </a:rPr>
              <a:t>2. « Cet élève a mal répondu à la première question, je suis sûr que son examen est raté »</a:t>
            </a:r>
          </a:p>
          <a:p>
            <a:pPr marL="0" indent="0" algn="just">
              <a:buNone/>
            </a:pPr>
            <a:endParaRPr lang="fr-FR" sz="4000" dirty="0" smtClean="0">
              <a:latin typeface="Times New Roman"/>
              <a:cs typeface="Times New Roman"/>
            </a:endParaRPr>
          </a:p>
          <a:p>
            <a:pPr marL="0" indent="0" algn="just">
              <a:buNone/>
            </a:pPr>
            <a:r>
              <a:rPr lang="fr-FR" sz="4000" dirty="0" smtClean="0">
                <a:latin typeface="Times New Roman"/>
                <a:cs typeface="Times New Roman"/>
              </a:rPr>
              <a:t>A) Ça </a:t>
            </a:r>
            <a:r>
              <a:rPr lang="fr-FR" sz="4000" dirty="0">
                <a:latin typeface="Times New Roman"/>
                <a:cs typeface="Times New Roman"/>
              </a:rPr>
              <a:t>ressemble beaucoup à un effet de </a:t>
            </a:r>
            <a:r>
              <a:rPr lang="fr-FR" sz="4000" dirty="0" err="1">
                <a:latin typeface="Times New Roman"/>
                <a:cs typeface="Times New Roman"/>
              </a:rPr>
              <a:t>hallo</a:t>
            </a:r>
            <a:r>
              <a:rPr lang="fr-FR" sz="4000" dirty="0" smtClean="0">
                <a:latin typeface="Times New Roman"/>
                <a:cs typeface="Times New Roman"/>
              </a:rPr>
              <a:t>…</a:t>
            </a:r>
            <a:endParaRPr lang="fr-FR" sz="4000" dirty="0">
              <a:latin typeface="Times New Roman"/>
              <a:cs typeface="Times New Roman"/>
            </a:endParaRPr>
          </a:p>
          <a:p>
            <a:pPr marL="0" indent="0" algn="just">
              <a:buNone/>
            </a:pPr>
            <a:r>
              <a:rPr lang="fr-FR" sz="4000" dirty="0" smtClean="0">
                <a:latin typeface="Times New Roman"/>
                <a:cs typeface="Times New Roman"/>
              </a:rPr>
              <a:t>B) Parfaitement: mauvais un jour, mauvais toujours!</a:t>
            </a:r>
          </a:p>
        </p:txBody>
      </p:sp>
    </p:spTree>
    <p:extLst>
      <p:ext uri="{BB962C8B-B14F-4D97-AF65-F5344CB8AC3E}">
        <p14:creationId xmlns:p14="http://schemas.microsoft.com/office/powerpoint/2010/main" val="1615032096"/>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90572"/>
            <a:ext cx="8229600" cy="5535592"/>
          </a:xfrm>
        </p:spPr>
        <p:txBody>
          <a:bodyPr>
            <a:normAutofit/>
          </a:bodyPr>
          <a:lstStyle/>
          <a:p>
            <a:pPr marL="0" indent="0" algn="just">
              <a:buNone/>
            </a:pPr>
            <a:r>
              <a:rPr lang="fr-FR" sz="3600" dirty="0" smtClean="0">
                <a:latin typeface="Times New Roman"/>
                <a:cs typeface="Times New Roman"/>
              </a:rPr>
              <a:t>3. Si on lance deux dés, est-il plus probable: </a:t>
            </a:r>
          </a:p>
          <a:p>
            <a:pPr marL="0" indent="0" algn="just">
              <a:buNone/>
            </a:pPr>
            <a:endParaRPr lang="fr-FR" sz="3600" dirty="0" smtClean="0">
              <a:latin typeface="Times New Roman"/>
              <a:cs typeface="Times New Roman"/>
            </a:endParaRPr>
          </a:p>
          <a:p>
            <a:pPr marL="742950" indent="-742950" algn="just">
              <a:buAutoNum type="alphaUcParenR"/>
            </a:pPr>
            <a:r>
              <a:rPr lang="fr-FR" sz="3600" dirty="0" smtClean="0">
                <a:latin typeface="Times New Roman"/>
                <a:cs typeface="Times New Roman"/>
              </a:rPr>
              <a:t>De </a:t>
            </a:r>
            <a:r>
              <a:rPr lang="fr-FR" sz="3600" dirty="0">
                <a:latin typeface="Times New Roman"/>
                <a:cs typeface="Times New Roman"/>
              </a:rPr>
              <a:t>faire un 11</a:t>
            </a:r>
          </a:p>
          <a:p>
            <a:pPr marL="742950" indent="-742950" algn="just">
              <a:buAutoNum type="alphaUcParenR"/>
            </a:pPr>
            <a:r>
              <a:rPr lang="fr-FR" sz="3600" dirty="0" smtClean="0">
                <a:latin typeface="Times New Roman"/>
                <a:cs typeface="Times New Roman"/>
              </a:rPr>
              <a:t>De faire un 12</a:t>
            </a:r>
          </a:p>
          <a:p>
            <a:pPr marL="514350" indent="-514350" algn="just">
              <a:buAutoNum type="alphaUcParenR"/>
            </a:pPr>
            <a:r>
              <a:rPr lang="fr-FR" sz="3600" dirty="0" smtClean="0">
                <a:latin typeface="Times New Roman"/>
                <a:cs typeface="Times New Roman"/>
              </a:rPr>
              <a:t>La probabilité est la même </a:t>
            </a:r>
            <a:endParaRPr lang="fr-FR" sz="3600" dirty="0">
              <a:latin typeface="Times New Roman"/>
              <a:cs typeface="Times New Roman"/>
            </a:endParaRPr>
          </a:p>
        </p:txBody>
      </p:sp>
    </p:spTree>
    <p:extLst>
      <p:ext uri="{BB962C8B-B14F-4D97-AF65-F5344CB8AC3E}">
        <p14:creationId xmlns:p14="http://schemas.microsoft.com/office/powerpoint/2010/main" val="1816511901"/>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25646"/>
            <a:ext cx="8229600" cy="5400517"/>
          </a:xfrm>
        </p:spPr>
        <p:txBody>
          <a:bodyPr>
            <a:normAutofit/>
          </a:bodyPr>
          <a:lstStyle/>
          <a:p>
            <a:pPr marL="0" indent="0" algn="just">
              <a:buNone/>
            </a:pPr>
            <a:r>
              <a:rPr lang="fr-FR" sz="3600" dirty="0" smtClean="0">
                <a:latin typeface="Times New Roman"/>
                <a:cs typeface="Times New Roman"/>
              </a:rPr>
              <a:t>4. Si cela prend 5 minutes à 5 machines de produire 5 stylos, combien de temps vont mettre 100 machines à produire 100 stylos? </a:t>
            </a:r>
          </a:p>
          <a:p>
            <a:pPr marL="0" indent="0" algn="just">
              <a:buNone/>
            </a:pPr>
            <a:endParaRPr lang="fr-FR" sz="3600" dirty="0">
              <a:latin typeface="Times New Roman"/>
              <a:cs typeface="Times New Roman"/>
            </a:endParaRPr>
          </a:p>
          <a:p>
            <a:pPr marL="0" indent="0" algn="just">
              <a:buNone/>
            </a:pPr>
            <a:r>
              <a:rPr lang="fr-FR" sz="3600" dirty="0" smtClean="0">
                <a:latin typeface="Times New Roman"/>
                <a:cs typeface="Times New Roman"/>
              </a:rPr>
              <a:t>A) 100 minutes</a:t>
            </a:r>
          </a:p>
          <a:p>
            <a:pPr marL="0" indent="0" algn="just">
              <a:buNone/>
            </a:pPr>
            <a:r>
              <a:rPr lang="fr-FR" sz="3600" dirty="0" smtClean="0">
                <a:latin typeface="Times New Roman"/>
                <a:cs typeface="Times New Roman"/>
              </a:rPr>
              <a:t>B) 5 minutes</a:t>
            </a:r>
            <a:endParaRPr lang="fr-FR" sz="3600" dirty="0">
              <a:latin typeface="Times New Roman"/>
              <a:cs typeface="Times New Roman"/>
            </a:endParaRPr>
          </a:p>
        </p:txBody>
      </p:sp>
    </p:spTree>
    <p:extLst>
      <p:ext uri="{BB962C8B-B14F-4D97-AF65-F5344CB8AC3E}">
        <p14:creationId xmlns:p14="http://schemas.microsoft.com/office/powerpoint/2010/main" val="2082273365"/>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24814"/>
            <a:ext cx="8229600" cy="5801349"/>
          </a:xfrm>
        </p:spPr>
        <p:txBody>
          <a:bodyPr>
            <a:normAutofit/>
          </a:bodyPr>
          <a:lstStyle/>
          <a:p>
            <a:pPr marL="0" indent="0" algn="just">
              <a:buNone/>
            </a:pPr>
            <a:r>
              <a:rPr lang="fr-CA" sz="3600" dirty="0" smtClean="0">
                <a:latin typeface="Times New Roman"/>
                <a:cs typeface="Times New Roman"/>
              </a:rPr>
              <a:t>5. Sur un lac, il y a un nénuphar. Chaque jour, le nénuphar double de volume. Au bout de 48 jours, la surface du lac est totalement recouverte. Combien de temps cela prend au nénuphar pour recouvrir la moitié de la surface du lac?</a:t>
            </a:r>
          </a:p>
          <a:p>
            <a:pPr marL="0" indent="0" algn="just">
              <a:buNone/>
            </a:pPr>
            <a:endParaRPr lang="fr-CA" sz="3600" dirty="0">
              <a:latin typeface="Times New Roman"/>
              <a:cs typeface="Times New Roman"/>
            </a:endParaRPr>
          </a:p>
          <a:p>
            <a:pPr marL="742950" indent="-742950" algn="just">
              <a:buAutoNum type="alphaUcParenR"/>
            </a:pPr>
            <a:r>
              <a:rPr lang="fr-CA" sz="3600" dirty="0" smtClean="0">
                <a:latin typeface="Times New Roman"/>
                <a:cs typeface="Times New Roman"/>
              </a:rPr>
              <a:t>24 jours</a:t>
            </a:r>
          </a:p>
          <a:p>
            <a:pPr marL="742950" indent="-742950" algn="just">
              <a:buAutoNum type="alphaUcParenR"/>
            </a:pPr>
            <a:r>
              <a:rPr lang="fr-CA" sz="3600" dirty="0" smtClean="0">
                <a:latin typeface="Times New Roman"/>
                <a:cs typeface="Times New Roman"/>
              </a:rPr>
              <a:t>47 jours </a:t>
            </a:r>
            <a:endParaRPr lang="fr-CA" sz="3600" dirty="0">
              <a:latin typeface="Times New Roman"/>
              <a:cs typeface="Times New Roman"/>
            </a:endParaRPr>
          </a:p>
        </p:txBody>
      </p:sp>
    </p:spTree>
    <p:extLst>
      <p:ext uri="{BB962C8B-B14F-4D97-AF65-F5344CB8AC3E}">
        <p14:creationId xmlns:p14="http://schemas.microsoft.com/office/powerpoint/2010/main" val="2419730548"/>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36228"/>
            <a:ext cx="8229600" cy="5889935"/>
          </a:xfrm>
        </p:spPr>
        <p:txBody>
          <a:bodyPr>
            <a:normAutofit lnSpcReduction="10000"/>
          </a:bodyPr>
          <a:lstStyle/>
          <a:p>
            <a:pPr marL="0" indent="0" algn="just">
              <a:buNone/>
            </a:pPr>
            <a:r>
              <a:rPr lang="fr-FR" sz="3600" dirty="0" smtClean="0">
                <a:latin typeface="Times New Roman"/>
                <a:cs typeface="Times New Roman"/>
              </a:rPr>
              <a:t>6. « L’entrepreneur nous a envoyé son devis, avec la somme qu’il veut obtenir de nous. Mettons ce chiffre de côté. Faisons notre propre </a:t>
            </a:r>
            <a:r>
              <a:rPr lang="fr-FR" sz="3600" smtClean="0">
                <a:latin typeface="Times New Roman"/>
                <a:cs typeface="Times New Roman"/>
              </a:rPr>
              <a:t>calcul sans </a:t>
            </a:r>
            <a:r>
              <a:rPr lang="fr-FR" sz="3600" dirty="0" smtClean="0">
                <a:latin typeface="Times New Roman"/>
                <a:cs typeface="Times New Roman"/>
              </a:rPr>
              <a:t>nous laisser influencer. »</a:t>
            </a:r>
          </a:p>
          <a:p>
            <a:pPr marL="0" indent="0" algn="just">
              <a:buNone/>
            </a:pPr>
            <a:endParaRPr lang="fr-FR" sz="3600" dirty="0">
              <a:latin typeface="Times New Roman"/>
              <a:cs typeface="Times New Roman"/>
            </a:endParaRPr>
          </a:p>
          <a:p>
            <a:pPr marL="742950" indent="-742950" algn="just">
              <a:buAutoNum type="alphaUcParenR"/>
            </a:pPr>
            <a:r>
              <a:rPr lang="fr-FR" sz="3600" dirty="0" smtClean="0">
                <a:latin typeface="Times New Roman"/>
                <a:cs typeface="Times New Roman"/>
              </a:rPr>
              <a:t>C’est une tentative d’éviter l’effet de halo</a:t>
            </a:r>
          </a:p>
          <a:p>
            <a:pPr marL="742950" indent="-742950" algn="just">
              <a:buAutoNum type="alphaUcParenR"/>
            </a:pPr>
            <a:r>
              <a:rPr lang="fr-FR" sz="3600" dirty="0" smtClean="0">
                <a:latin typeface="Times New Roman"/>
                <a:cs typeface="Times New Roman"/>
              </a:rPr>
              <a:t>C’est une tentative d’éviter l’effet d’ancrage</a:t>
            </a:r>
            <a:endParaRPr lang="fr-FR" sz="3600" dirty="0">
              <a:latin typeface="Times New Roman"/>
              <a:cs typeface="Times New Roman"/>
            </a:endParaRPr>
          </a:p>
        </p:txBody>
      </p:sp>
    </p:spTree>
    <p:extLst>
      <p:ext uri="{BB962C8B-B14F-4D97-AF65-F5344CB8AC3E}">
        <p14:creationId xmlns:p14="http://schemas.microsoft.com/office/powerpoint/2010/main" val="399981231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9628"/>
            <a:ext cx="8229600" cy="5476535"/>
          </a:xfrm>
        </p:spPr>
        <p:txBody>
          <a:bodyPr>
            <a:normAutofit/>
          </a:bodyPr>
          <a:lstStyle/>
          <a:p>
            <a:pPr marL="0" indent="0">
              <a:buNone/>
            </a:pPr>
            <a:endParaRPr lang="fr-FR" sz="3600" dirty="0">
              <a:latin typeface="Times New Roman"/>
              <a:cs typeface="Times New Roman"/>
            </a:endParaRPr>
          </a:p>
          <a:p>
            <a:pPr marL="0" indent="0">
              <a:buNone/>
            </a:pPr>
            <a:r>
              <a:rPr lang="fr-FR" sz="3600" dirty="0" smtClean="0">
                <a:latin typeface="Times New Roman"/>
                <a:cs typeface="Times New Roman"/>
              </a:rPr>
              <a:t>Par exemple, pour déterminer si quelqu’un est triste, il faut deux critères:</a:t>
            </a:r>
          </a:p>
          <a:p>
            <a:r>
              <a:rPr lang="fr-FR" sz="3600" dirty="0">
                <a:latin typeface="Times New Roman"/>
                <a:cs typeface="Times New Roman"/>
              </a:rPr>
              <a:t>E</a:t>
            </a:r>
            <a:r>
              <a:rPr lang="fr-FR" sz="3600" dirty="0" smtClean="0">
                <a:latin typeface="Times New Roman"/>
                <a:cs typeface="Times New Roman"/>
              </a:rPr>
              <a:t>st-ce que son corps montre des signes de tristesse? (Par ex: bas niveau d’</a:t>
            </a:r>
            <a:r>
              <a:rPr lang="fr-FR" sz="3600" dirty="0">
                <a:latin typeface="Times New Roman"/>
                <a:cs typeface="Times New Roman"/>
              </a:rPr>
              <a:t>é</a:t>
            </a:r>
            <a:r>
              <a:rPr lang="fr-FR" sz="3600" dirty="0" smtClean="0">
                <a:latin typeface="Times New Roman"/>
                <a:cs typeface="Times New Roman"/>
              </a:rPr>
              <a:t>nergie)</a:t>
            </a:r>
          </a:p>
          <a:p>
            <a:r>
              <a:rPr lang="fr-FR" sz="3600" dirty="0" smtClean="0">
                <a:latin typeface="Times New Roman"/>
                <a:cs typeface="Times New Roman"/>
              </a:rPr>
              <a:t>Est-ce que son esprit montre des signes de tristesse? (Est-ce qu’il se sent triste?)</a:t>
            </a:r>
          </a:p>
          <a:p>
            <a:pPr marL="0" indent="0">
              <a:buNone/>
            </a:pPr>
            <a:endParaRPr lang="fr-FR" sz="3600" dirty="0">
              <a:latin typeface="Times New Roman"/>
              <a:cs typeface="Times New Roman"/>
            </a:endParaRPr>
          </a:p>
          <a:p>
            <a:pPr marL="0" indent="0">
              <a:buNone/>
            </a:pPr>
            <a:endParaRPr lang="fr-FR" sz="3600" dirty="0">
              <a:latin typeface="Times New Roman"/>
              <a:cs typeface="Times New Roman"/>
            </a:endParaRPr>
          </a:p>
        </p:txBody>
      </p:sp>
    </p:spTree>
    <p:extLst>
      <p:ext uri="{BB962C8B-B14F-4D97-AF65-F5344CB8AC3E}">
        <p14:creationId xmlns:p14="http://schemas.microsoft.com/office/powerpoint/2010/main" val="3379488007"/>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08686"/>
            <a:ext cx="8229600" cy="5417478"/>
          </a:xfrm>
        </p:spPr>
        <p:txBody>
          <a:bodyPr>
            <a:normAutofit/>
          </a:bodyPr>
          <a:lstStyle/>
          <a:p>
            <a:pPr marL="0" indent="0" algn="just">
              <a:buNone/>
            </a:pPr>
            <a:r>
              <a:rPr lang="fr-FR" sz="3600" dirty="0">
                <a:latin typeface="Times New Roman"/>
                <a:cs typeface="Times New Roman"/>
              </a:rPr>
              <a:t>7</a:t>
            </a:r>
            <a:r>
              <a:rPr lang="fr-FR" sz="3600" dirty="0" smtClean="0">
                <a:effectLst/>
                <a:latin typeface="Times New Roman"/>
                <a:cs typeface="Times New Roman"/>
              </a:rPr>
              <a:t>. Une batte de baseball et une balle coûtent 1,10 dollar. La batte coûte un dollar de plus que la balle. Combien coûte la balle ?</a:t>
            </a:r>
            <a:br>
              <a:rPr lang="fr-FR" sz="3600" dirty="0" smtClean="0">
                <a:effectLst/>
                <a:latin typeface="Times New Roman"/>
                <a:cs typeface="Times New Roman"/>
              </a:rPr>
            </a:br>
            <a:endParaRPr lang="fr-FR" sz="3600" dirty="0" smtClean="0">
              <a:effectLst/>
              <a:latin typeface="Times New Roman"/>
              <a:cs typeface="Times New Roman"/>
            </a:endParaRPr>
          </a:p>
          <a:p>
            <a:pPr marL="514350" indent="-514350" algn="just">
              <a:buAutoNum type="alphaUcParenR"/>
            </a:pPr>
            <a:r>
              <a:rPr lang="fr-FR" sz="3600" dirty="0" smtClean="0">
                <a:latin typeface="Times New Roman"/>
                <a:cs typeface="Times New Roman"/>
              </a:rPr>
              <a:t>5 centimes</a:t>
            </a:r>
          </a:p>
          <a:p>
            <a:pPr marL="514350" indent="-514350" algn="just">
              <a:buAutoNum type="alphaUcParenR"/>
            </a:pPr>
            <a:r>
              <a:rPr lang="fr-FR" sz="3600" dirty="0" smtClean="0">
                <a:effectLst/>
                <a:latin typeface="Times New Roman"/>
                <a:cs typeface="Times New Roman"/>
              </a:rPr>
              <a:t>10 centimes</a:t>
            </a:r>
            <a:br>
              <a:rPr lang="fr-FR" sz="3600" dirty="0" smtClean="0">
                <a:effectLst/>
                <a:latin typeface="Times New Roman"/>
                <a:cs typeface="Times New Roman"/>
              </a:rPr>
            </a:br>
            <a:endParaRPr lang="fr-FR" sz="3600" dirty="0">
              <a:latin typeface="Times New Roman"/>
              <a:cs typeface="Times New Roman"/>
            </a:endParaRPr>
          </a:p>
        </p:txBody>
      </p:sp>
    </p:spTree>
    <p:extLst>
      <p:ext uri="{BB962C8B-B14F-4D97-AF65-F5344CB8AC3E}">
        <p14:creationId xmlns:p14="http://schemas.microsoft.com/office/powerpoint/2010/main" val="884392024"/>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3783" y="708686"/>
            <a:ext cx="8229600" cy="5417478"/>
          </a:xfrm>
        </p:spPr>
        <p:txBody>
          <a:bodyPr>
            <a:normAutofit fontScale="92500" lnSpcReduction="10000"/>
          </a:bodyPr>
          <a:lstStyle/>
          <a:p>
            <a:pPr marL="0" indent="0">
              <a:buNone/>
            </a:pPr>
            <a:r>
              <a:rPr lang="fr-FR" sz="4000" dirty="0">
                <a:latin typeface="Times New Roman"/>
                <a:cs typeface="Times New Roman"/>
              </a:rPr>
              <a:t>8</a:t>
            </a:r>
            <a:r>
              <a:rPr lang="fr-FR" sz="4000" dirty="0" smtClean="0">
                <a:latin typeface="Times New Roman"/>
                <a:cs typeface="Times New Roman"/>
              </a:rPr>
              <a:t>. 90% des étudiants se trompent à cette question: </a:t>
            </a:r>
          </a:p>
          <a:p>
            <a:pPr marL="0" indent="0">
              <a:buNone/>
            </a:pPr>
            <a:endParaRPr lang="fr-FR" sz="4000" dirty="0">
              <a:latin typeface="Times New Roman"/>
              <a:cs typeface="Times New Roman"/>
            </a:endParaRPr>
          </a:p>
          <a:p>
            <a:pPr marL="0" indent="0" algn="ctr">
              <a:buNone/>
            </a:pPr>
            <a:r>
              <a:rPr lang="fr-FR" sz="5400" dirty="0" smtClean="0">
                <a:latin typeface="Times New Roman"/>
                <a:cs typeface="Times New Roman"/>
              </a:rPr>
              <a:t>2 x 2 = 8</a:t>
            </a:r>
          </a:p>
          <a:p>
            <a:pPr marL="0" indent="0">
              <a:buNone/>
            </a:pPr>
            <a:endParaRPr lang="fr-FR" sz="5400" dirty="0" smtClean="0">
              <a:latin typeface="Times New Roman"/>
              <a:cs typeface="Times New Roman"/>
            </a:endParaRPr>
          </a:p>
          <a:p>
            <a:pPr marL="742950" indent="-742950">
              <a:buAutoNum type="alphaUcParenR"/>
            </a:pPr>
            <a:r>
              <a:rPr lang="fr-FR" sz="4000" dirty="0" smtClean="0">
                <a:latin typeface="Times New Roman"/>
                <a:cs typeface="Times New Roman"/>
              </a:rPr>
              <a:t>N’importe quoi</a:t>
            </a:r>
          </a:p>
          <a:p>
            <a:pPr marL="742950" indent="-742950">
              <a:buAutoNum type="alphaUcParenR"/>
            </a:pPr>
            <a:r>
              <a:rPr lang="fr-FR" sz="4000" dirty="0" err="1" smtClean="0">
                <a:latin typeface="Times New Roman"/>
                <a:cs typeface="Times New Roman"/>
              </a:rPr>
              <a:t>Ahah</a:t>
            </a:r>
            <a:r>
              <a:rPr lang="fr-FR" sz="4000" dirty="0" smtClean="0">
                <a:latin typeface="Times New Roman"/>
                <a:cs typeface="Times New Roman"/>
              </a:rPr>
              <a:t>! J’ai compris le truc: le calcul est bon! </a:t>
            </a:r>
            <a:endParaRPr lang="fr-FR" sz="4000" dirty="0">
              <a:latin typeface="Times New Roman"/>
              <a:cs typeface="Times New Roman"/>
            </a:endParaRPr>
          </a:p>
        </p:txBody>
      </p:sp>
    </p:spTree>
    <p:extLst>
      <p:ext uri="{BB962C8B-B14F-4D97-AF65-F5344CB8AC3E}">
        <p14:creationId xmlns:p14="http://schemas.microsoft.com/office/powerpoint/2010/main" val="1446230568"/>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buNone/>
            </a:pPr>
            <a:r>
              <a:rPr lang="fr-FR" sz="2800" dirty="0" smtClean="0">
                <a:latin typeface="Times New Roman"/>
                <a:cs typeface="Times New Roman"/>
              </a:rPr>
              <a:t>1.B</a:t>
            </a:r>
          </a:p>
          <a:p>
            <a:pPr marL="0" indent="0">
              <a:buNone/>
            </a:pPr>
            <a:r>
              <a:rPr lang="fr-FR" sz="2800" dirty="0" smtClean="0">
                <a:latin typeface="Times New Roman"/>
                <a:cs typeface="Times New Roman"/>
              </a:rPr>
              <a:t>2.A</a:t>
            </a:r>
          </a:p>
          <a:p>
            <a:pPr marL="0" indent="0">
              <a:buNone/>
            </a:pPr>
            <a:r>
              <a:rPr lang="fr-FR" sz="2800" dirty="0" smtClean="0">
                <a:latin typeface="Times New Roman"/>
                <a:cs typeface="Times New Roman"/>
              </a:rPr>
              <a:t>3.A</a:t>
            </a:r>
          </a:p>
          <a:p>
            <a:pPr marL="0" indent="0">
              <a:buNone/>
            </a:pPr>
            <a:r>
              <a:rPr lang="fr-FR" sz="2800" dirty="0" smtClean="0">
                <a:latin typeface="Times New Roman"/>
                <a:cs typeface="Times New Roman"/>
              </a:rPr>
              <a:t>4.B</a:t>
            </a:r>
          </a:p>
          <a:p>
            <a:pPr marL="0" indent="0">
              <a:buNone/>
            </a:pPr>
            <a:r>
              <a:rPr lang="fr-FR" sz="2800" dirty="0" smtClean="0">
                <a:latin typeface="Times New Roman"/>
                <a:cs typeface="Times New Roman"/>
              </a:rPr>
              <a:t>5.A</a:t>
            </a:r>
          </a:p>
          <a:p>
            <a:pPr marL="0" indent="0">
              <a:buNone/>
            </a:pPr>
            <a:r>
              <a:rPr lang="fr-FR" sz="2800" dirty="0" smtClean="0">
                <a:latin typeface="Times New Roman"/>
                <a:cs typeface="Times New Roman"/>
              </a:rPr>
              <a:t>6.B</a:t>
            </a:r>
          </a:p>
          <a:p>
            <a:pPr marL="0" indent="0">
              <a:buNone/>
            </a:pPr>
            <a:r>
              <a:rPr lang="fr-FR" sz="2800" dirty="0" smtClean="0">
                <a:latin typeface="Times New Roman"/>
                <a:cs typeface="Times New Roman"/>
              </a:rPr>
              <a:t>7.A</a:t>
            </a:r>
          </a:p>
          <a:p>
            <a:pPr marL="0" indent="0">
              <a:buNone/>
            </a:pPr>
            <a:r>
              <a:rPr lang="fr-FR" sz="2800" dirty="0" smtClean="0">
                <a:latin typeface="Times New Roman"/>
                <a:cs typeface="Times New Roman"/>
              </a:rPr>
              <a:t>8.A</a:t>
            </a:r>
            <a:endParaRPr lang="fr-FR" sz="2800" dirty="0">
              <a:latin typeface="Times New Roman"/>
              <a:cs typeface="Times New Roman"/>
            </a:endParaRPr>
          </a:p>
        </p:txBody>
      </p:sp>
    </p:spTree>
    <p:extLst>
      <p:ext uri="{BB962C8B-B14F-4D97-AF65-F5344CB8AC3E}">
        <p14:creationId xmlns:p14="http://schemas.microsoft.com/office/powerpoint/2010/main" val="365943150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36260" y="590572"/>
            <a:ext cx="8450540" cy="5535592"/>
          </a:xfrm>
        </p:spPr>
        <p:txBody>
          <a:bodyPr>
            <a:normAutofit/>
          </a:bodyPr>
          <a:lstStyle/>
          <a:p>
            <a:pPr marL="0" indent="0" algn="just">
              <a:buNone/>
            </a:pPr>
            <a:endParaRPr lang="fr-FR" sz="4000" b="1" dirty="0" smtClean="0">
              <a:latin typeface="Times New Roman"/>
              <a:cs typeface="Times New Roman"/>
            </a:endParaRPr>
          </a:p>
          <a:p>
            <a:pPr marL="0" indent="0" algn="just">
              <a:buNone/>
            </a:pPr>
            <a:endParaRPr lang="fr-FR" sz="4000" b="1" dirty="0">
              <a:latin typeface="Times New Roman"/>
              <a:cs typeface="Times New Roman"/>
            </a:endParaRPr>
          </a:p>
          <a:p>
            <a:pPr marL="0" indent="0" algn="just">
              <a:buNone/>
            </a:pPr>
            <a:r>
              <a:rPr lang="fr-FR" sz="4000" b="1" dirty="0" smtClean="0">
                <a:latin typeface="Times New Roman"/>
                <a:cs typeface="Times New Roman"/>
              </a:rPr>
              <a:t>Problème: </a:t>
            </a:r>
            <a:r>
              <a:rPr lang="fr-FR" sz="4000" dirty="0" smtClean="0">
                <a:latin typeface="Times New Roman"/>
                <a:cs typeface="Times New Roman"/>
              </a:rPr>
              <a:t>on peut voir chez les animaux des comportements qui ressemblent à des émotions. Mais est-ce vraiment des émotions? </a:t>
            </a:r>
          </a:p>
          <a:p>
            <a:pPr marL="0" indent="0" algn="just">
              <a:buNone/>
            </a:pPr>
            <a:endParaRPr lang="fr-FR" sz="4000" dirty="0">
              <a:latin typeface="Times New Roman"/>
              <a:cs typeface="Times New Roman"/>
            </a:endParaRPr>
          </a:p>
          <a:p>
            <a:pPr marL="0" indent="0" algn="just">
              <a:buNone/>
            </a:pPr>
            <a:endParaRPr lang="fr-FR" sz="4000" dirty="0">
              <a:latin typeface="Times New Roman"/>
              <a:cs typeface="Times New Roman"/>
            </a:endParaRPr>
          </a:p>
        </p:txBody>
      </p:sp>
    </p:spTree>
    <p:extLst>
      <p:ext uri="{BB962C8B-B14F-4D97-AF65-F5344CB8AC3E}">
        <p14:creationId xmlns:p14="http://schemas.microsoft.com/office/powerpoint/2010/main" val="302664853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79156"/>
            <a:ext cx="8229600" cy="5447007"/>
          </a:xfrm>
        </p:spPr>
        <p:txBody>
          <a:bodyPr>
            <a:normAutofit/>
          </a:bodyPr>
          <a:lstStyle/>
          <a:p>
            <a:pPr algn="just"/>
            <a:r>
              <a:rPr lang="fr-FR" sz="3600" dirty="0" smtClean="0">
                <a:latin typeface="Times New Roman"/>
                <a:cs typeface="Times New Roman"/>
              </a:rPr>
              <a:t>Nous savons que nos choix sont affectés par les émotions</a:t>
            </a:r>
          </a:p>
          <a:p>
            <a:pPr algn="just"/>
            <a:r>
              <a:rPr lang="fr-FR" sz="3600" dirty="0" smtClean="0">
                <a:latin typeface="Times New Roman"/>
                <a:cs typeface="Times New Roman"/>
              </a:rPr>
              <a:t>Face à des situations incertaines, nos émotions vont influer sur notre décision d’agir ou de ne pas agir</a:t>
            </a:r>
          </a:p>
          <a:p>
            <a:pPr algn="just"/>
            <a:endParaRPr lang="fr-FR" sz="3600" dirty="0" smtClean="0">
              <a:latin typeface="Times New Roman"/>
              <a:cs typeface="Times New Roman"/>
            </a:endParaRPr>
          </a:p>
          <a:p>
            <a:pPr marL="0" indent="0" algn="just">
              <a:buNone/>
            </a:pPr>
            <a:r>
              <a:rPr lang="fr-FR" sz="3600" dirty="0" smtClean="0">
                <a:latin typeface="Times New Roman"/>
                <a:cs typeface="Times New Roman"/>
              </a:rPr>
              <a:t>Exemple: si nous </a:t>
            </a:r>
            <a:r>
              <a:rPr lang="fr-FR" sz="3600" dirty="0" smtClean="0">
                <a:latin typeface="Times New Roman"/>
                <a:cs typeface="Times New Roman"/>
              </a:rPr>
              <a:t>sommes stressés, </a:t>
            </a:r>
            <a:r>
              <a:rPr lang="fr-FR" sz="3600" dirty="0" smtClean="0">
                <a:latin typeface="Times New Roman"/>
                <a:cs typeface="Times New Roman"/>
              </a:rPr>
              <a:t>anxieux, </a:t>
            </a:r>
            <a:r>
              <a:rPr lang="fr-FR" sz="3600" dirty="0" smtClean="0">
                <a:latin typeface="Times New Roman"/>
                <a:cs typeface="Times New Roman"/>
              </a:rPr>
              <a:t>déprimés </a:t>
            </a:r>
            <a:r>
              <a:rPr lang="fr-FR" sz="3600" dirty="0" smtClean="0">
                <a:latin typeface="Times New Roman"/>
                <a:cs typeface="Times New Roman"/>
              </a:rPr>
              <a:t>nous serons pessimistes, nous verrons les dangers potentiels.</a:t>
            </a:r>
            <a:endParaRPr lang="fr-FR" sz="3600" dirty="0">
              <a:latin typeface="Times New Roman"/>
              <a:cs typeface="Times New Roman"/>
            </a:endParaRPr>
          </a:p>
        </p:txBody>
      </p:sp>
    </p:spTree>
    <p:extLst>
      <p:ext uri="{BB962C8B-B14F-4D97-AF65-F5344CB8AC3E}">
        <p14:creationId xmlns:p14="http://schemas.microsoft.com/office/powerpoint/2010/main" val="183182275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latin typeface="Times New Roman"/>
                <a:cs typeface="Times New Roman"/>
              </a:rPr>
              <a:t>En est-il de même pour les insectes?</a:t>
            </a:r>
            <a:endParaRPr lang="fr-FR" dirty="0">
              <a:latin typeface="Times New Roman"/>
              <a:cs typeface="Times New Roman"/>
            </a:endParaRPr>
          </a:p>
        </p:txBody>
      </p:sp>
      <p:sp>
        <p:nvSpPr>
          <p:cNvPr id="3" name="Espace réservé du contenu 2"/>
          <p:cNvSpPr>
            <a:spLocks noGrp="1"/>
          </p:cNvSpPr>
          <p:nvPr>
            <p:ph idx="1"/>
          </p:nvPr>
        </p:nvSpPr>
        <p:spPr/>
        <p:txBody>
          <a:bodyPr>
            <a:normAutofit/>
          </a:bodyPr>
          <a:lstStyle/>
          <a:p>
            <a:pPr marL="0" indent="0" algn="just">
              <a:buNone/>
            </a:pPr>
            <a:endParaRPr lang="fr-FR" sz="3600" dirty="0" smtClean="0">
              <a:latin typeface="Times New Roman"/>
              <a:cs typeface="Times New Roman"/>
            </a:endParaRPr>
          </a:p>
          <a:p>
            <a:pPr marL="0" indent="0" algn="just">
              <a:buNone/>
            </a:pPr>
            <a:r>
              <a:rPr lang="en-US" sz="3600" dirty="0" err="1" smtClean="0">
                <a:latin typeface="Times New Roman"/>
                <a:cs typeface="Times New Roman"/>
              </a:rPr>
              <a:t>Alem</a:t>
            </a:r>
            <a:r>
              <a:rPr lang="en-US" sz="3600" dirty="0" smtClean="0">
                <a:latin typeface="Times New Roman"/>
                <a:cs typeface="Times New Roman"/>
              </a:rPr>
              <a:t> </a:t>
            </a:r>
            <a:r>
              <a:rPr lang="en-US" sz="3600" dirty="0">
                <a:latin typeface="Times New Roman"/>
                <a:cs typeface="Times New Roman"/>
              </a:rPr>
              <a:t>S, Perry C, Zhu X, et coll. </a:t>
            </a:r>
            <a:r>
              <a:rPr lang="en-US" sz="3600" i="1" dirty="0">
                <a:latin typeface="Times New Roman"/>
                <a:cs typeface="Times New Roman"/>
              </a:rPr>
              <a:t>Associative mechanisms allow for social learning and cultural transmission of string pulling in an insect</a:t>
            </a:r>
            <a:r>
              <a:rPr lang="en-US" sz="3600" dirty="0">
                <a:latin typeface="Times New Roman"/>
                <a:cs typeface="Times New Roman"/>
              </a:rPr>
              <a:t>. </a:t>
            </a:r>
            <a:r>
              <a:rPr lang="en-US" sz="3600" i="1" dirty="0">
                <a:latin typeface="Times New Roman"/>
                <a:cs typeface="Times New Roman"/>
              </a:rPr>
              <a:t>PLOS Biology</a:t>
            </a:r>
            <a:r>
              <a:rPr lang="en-US" sz="3600" dirty="0">
                <a:latin typeface="Times New Roman"/>
                <a:cs typeface="Times New Roman"/>
              </a:rPr>
              <a:t>, October 4, 2016, </a:t>
            </a:r>
            <a:r>
              <a:rPr lang="en-US" sz="3600" dirty="0" err="1">
                <a:latin typeface="Times New Roman"/>
                <a:cs typeface="Times New Roman"/>
              </a:rPr>
              <a:t>pp</a:t>
            </a:r>
            <a:r>
              <a:rPr lang="en-US" sz="3600" dirty="0">
                <a:latin typeface="Times New Roman"/>
                <a:cs typeface="Times New Roman"/>
              </a:rPr>
              <a:t> 1-28.</a:t>
            </a:r>
          </a:p>
          <a:p>
            <a:pPr marL="0" indent="0" algn="just">
              <a:buNone/>
            </a:pPr>
            <a:endParaRPr lang="fr-FR" sz="3600" dirty="0">
              <a:latin typeface="Times New Roman"/>
              <a:cs typeface="Times New Roman"/>
            </a:endParaRPr>
          </a:p>
        </p:txBody>
      </p:sp>
    </p:spTree>
    <p:extLst>
      <p:ext uri="{BB962C8B-B14F-4D97-AF65-F5344CB8AC3E}">
        <p14:creationId xmlns:p14="http://schemas.microsoft.com/office/powerpoint/2010/main" val="31471729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325440" y="381640"/>
            <a:ext cx="8493120" cy="4147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5pPr>
            <a:lvl6pPr marL="15367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6pPr>
            <a:lvl7pPr marL="19939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7pPr>
            <a:lvl8pPr marL="24511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8pPr>
            <a:lvl9pPr marL="29083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400">
                <a:solidFill>
                  <a:srgbClr val="000000"/>
                </a:solidFill>
                <a:latin typeface="Times New Roman" charset="0"/>
                <a:ea typeface="ＭＳ Ｐゴシック" charset="0"/>
                <a:cs typeface="msgothic" charset="0"/>
              </a:defRPr>
            </a:lvl9pPr>
          </a:lstStyle>
          <a:p>
            <a:pPr algn="ctr"/>
            <a:r>
              <a:rPr lang="en-GB" sz="1500" b="1">
                <a:latin typeface="Arial" charset="0"/>
              </a:rPr>
              <a:t>Fig. 1 Judgment bias in response to ambiguous stimuli.</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29920" y="5943505"/>
            <a:ext cx="1226880" cy="6523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40000" y="979303"/>
            <a:ext cx="4469760" cy="4893634"/>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3076" name="Text Box 4"/>
          <p:cNvSpPr txBox="1">
            <a:spLocks noChangeArrowheads="1"/>
          </p:cNvSpPr>
          <p:nvPr/>
        </p:nvSpPr>
        <p:spPr bwMode="auto">
          <a:xfrm>
            <a:off x="2340001" y="5972308"/>
            <a:ext cx="3918240" cy="2318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lvl1pPr>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1pPr>
            <a:lvl2pPr>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2pPr>
            <a:lvl3pPr>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3pPr>
            <a:lvl4pPr>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4pPr>
            <a:lvl5pPr>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5pPr>
            <a:lvl6pPr marL="15367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6pPr>
            <a:lvl7pPr marL="19939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7pPr>
            <a:lvl8pPr marL="24511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8pPr>
            <a:lvl9pPr marL="29083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Lst>
              <a:defRPr sz="2400">
                <a:solidFill>
                  <a:srgbClr val="000000"/>
                </a:solidFill>
                <a:latin typeface="Times New Roman" charset="0"/>
                <a:ea typeface="ＭＳ Ｐゴシック" charset="0"/>
                <a:cs typeface="msgothic" charset="0"/>
              </a:defRPr>
            </a:lvl9pPr>
          </a:lstStyle>
          <a:p>
            <a:r>
              <a:rPr lang="en-GB" sz="1100" b="1">
                <a:latin typeface="Arial" charset="0"/>
              </a:rPr>
              <a:t>Clint J. Perry et al. Science 2016;353:1529-1531</a:t>
            </a:r>
          </a:p>
        </p:txBody>
      </p:sp>
      <p:sp>
        <p:nvSpPr>
          <p:cNvPr id="3077" name="Text Box 5"/>
          <p:cNvSpPr txBox="1">
            <a:spLocks noChangeArrowheads="1"/>
          </p:cNvSpPr>
          <p:nvPr/>
        </p:nvSpPr>
        <p:spPr bwMode="auto">
          <a:xfrm>
            <a:off x="97920" y="6613175"/>
            <a:ext cx="4930560" cy="34707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lvl1pPr marL="85725" indent="-85725">
              <a:tabLst>
                <a:tab pos="723900" algn="l"/>
                <a:tab pos="1447800" algn="l"/>
                <a:tab pos="2171700" algn="l"/>
                <a:tab pos="2895600" algn="l"/>
                <a:tab pos="3619500" algn="l"/>
                <a:tab pos="4343400" algn="l"/>
                <a:tab pos="5067300" algn="l"/>
              </a:tabLst>
              <a:defRPr sz="2400">
                <a:solidFill>
                  <a:srgbClr val="000000"/>
                </a:solidFill>
                <a:latin typeface="Times New Roman" charset="0"/>
                <a:ea typeface="ＭＳ Ｐゴシック" charset="0"/>
                <a:cs typeface="msgothic" charset="0"/>
              </a:defRPr>
            </a:lvl1pPr>
            <a:lvl2pPr>
              <a:tabLst>
                <a:tab pos="723900" algn="l"/>
                <a:tab pos="1447800" algn="l"/>
                <a:tab pos="2171700" algn="l"/>
                <a:tab pos="2895600" algn="l"/>
                <a:tab pos="3619500" algn="l"/>
                <a:tab pos="4343400" algn="l"/>
                <a:tab pos="5067300" algn="l"/>
              </a:tabLst>
              <a:defRPr sz="2400">
                <a:solidFill>
                  <a:srgbClr val="000000"/>
                </a:solidFill>
                <a:latin typeface="Times New Roman" charset="0"/>
                <a:ea typeface="ＭＳ Ｐゴシック" charset="0"/>
                <a:cs typeface="msgothic" charset="0"/>
              </a:defRPr>
            </a:lvl2pPr>
            <a:lvl3pPr>
              <a:tabLst>
                <a:tab pos="723900" algn="l"/>
                <a:tab pos="1447800" algn="l"/>
                <a:tab pos="2171700" algn="l"/>
                <a:tab pos="2895600" algn="l"/>
                <a:tab pos="3619500" algn="l"/>
                <a:tab pos="4343400" algn="l"/>
                <a:tab pos="5067300" algn="l"/>
              </a:tabLst>
              <a:defRPr sz="2400">
                <a:solidFill>
                  <a:srgbClr val="000000"/>
                </a:solidFill>
                <a:latin typeface="Times New Roman" charset="0"/>
                <a:ea typeface="ＭＳ Ｐゴシック" charset="0"/>
                <a:cs typeface="msgothic" charset="0"/>
              </a:defRPr>
            </a:lvl3pPr>
            <a:lvl4pPr>
              <a:tabLst>
                <a:tab pos="723900" algn="l"/>
                <a:tab pos="1447800" algn="l"/>
                <a:tab pos="2171700" algn="l"/>
                <a:tab pos="2895600" algn="l"/>
                <a:tab pos="3619500" algn="l"/>
                <a:tab pos="4343400" algn="l"/>
                <a:tab pos="5067300" algn="l"/>
              </a:tabLst>
              <a:defRPr sz="2400">
                <a:solidFill>
                  <a:srgbClr val="000000"/>
                </a:solidFill>
                <a:latin typeface="Times New Roman" charset="0"/>
                <a:ea typeface="ＭＳ Ｐゴシック" charset="0"/>
                <a:cs typeface="msgothic" charset="0"/>
              </a:defRPr>
            </a:lvl4pPr>
            <a:lvl5pPr>
              <a:tabLst>
                <a:tab pos="723900" algn="l"/>
                <a:tab pos="1447800" algn="l"/>
                <a:tab pos="2171700" algn="l"/>
                <a:tab pos="2895600" algn="l"/>
                <a:tab pos="3619500" algn="l"/>
                <a:tab pos="4343400" algn="l"/>
                <a:tab pos="5067300" algn="l"/>
              </a:tabLst>
              <a:defRPr sz="2400">
                <a:solidFill>
                  <a:srgbClr val="000000"/>
                </a:solidFill>
                <a:latin typeface="Times New Roman" charset="0"/>
                <a:ea typeface="ＭＳ Ｐゴシック" charset="0"/>
                <a:cs typeface="msgothic" charset="0"/>
              </a:defRPr>
            </a:lvl5pPr>
            <a:lvl6pPr marL="15367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 pos="4343400" algn="l"/>
                <a:tab pos="5067300" algn="l"/>
              </a:tabLst>
              <a:defRPr sz="2400">
                <a:solidFill>
                  <a:srgbClr val="000000"/>
                </a:solidFill>
                <a:latin typeface="Times New Roman" charset="0"/>
                <a:ea typeface="ＭＳ Ｐゴシック" charset="0"/>
                <a:cs typeface="msgothic" charset="0"/>
              </a:defRPr>
            </a:lvl6pPr>
            <a:lvl7pPr marL="19939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 pos="4343400" algn="l"/>
                <a:tab pos="5067300" algn="l"/>
              </a:tabLst>
              <a:defRPr sz="2400">
                <a:solidFill>
                  <a:srgbClr val="000000"/>
                </a:solidFill>
                <a:latin typeface="Times New Roman" charset="0"/>
                <a:ea typeface="ＭＳ Ｐゴシック" charset="0"/>
                <a:cs typeface="msgothic" charset="0"/>
              </a:defRPr>
            </a:lvl7pPr>
            <a:lvl8pPr marL="24511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 pos="4343400" algn="l"/>
                <a:tab pos="5067300" algn="l"/>
              </a:tabLst>
              <a:defRPr sz="2400">
                <a:solidFill>
                  <a:srgbClr val="000000"/>
                </a:solidFill>
                <a:latin typeface="Times New Roman" charset="0"/>
                <a:ea typeface="ＭＳ Ｐゴシック" charset="0"/>
                <a:cs typeface="msgothic" charset="0"/>
              </a:defRPr>
            </a:lvl8pPr>
            <a:lvl9pPr marL="2908300" indent="-215900" fontAlgn="base" hangingPunct="0">
              <a:lnSpc>
                <a:spcPct val="93000"/>
              </a:lnSpc>
              <a:spcBef>
                <a:spcPct val="0"/>
              </a:spcBef>
              <a:spcAft>
                <a:spcPct val="0"/>
              </a:spcAft>
              <a:buClr>
                <a:srgbClr val="000000"/>
              </a:buClr>
              <a:buSzPct val="45000"/>
              <a:buFont typeface="Wingdings" charset="0"/>
              <a:tabLst>
                <a:tab pos="723900" algn="l"/>
                <a:tab pos="1447800" algn="l"/>
                <a:tab pos="2171700" algn="l"/>
                <a:tab pos="2895600" algn="l"/>
                <a:tab pos="3619500" algn="l"/>
                <a:tab pos="4343400" algn="l"/>
                <a:tab pos="5067300" algn="l"/>
              </a:tabLst>
              <a:defRPr sz="2400">
                <a:solidFill>
                  <a:srgbClr val="000000"/>
                </a:solidFill>
                <a:latin typeface="Times New Roman" charset="0"/>
                <a:ea typeface="ＭＳ Ｐゴシック" charset="0"/>
                <a:cs typeface="msgothic" charset="0"/>
              </a:defRPr>
            </a:lvl9pPr>
          </a:lstStyle>
          <a:p>
            <a:r>
              <a:rPr lang="en-GB" sz="900">
                <a:latin typeface="Arial" charset="0"/>
              </a:rPr>
              <a:t>Published by AAAS</a:t>
            </a:r>
          </a:p>
        </p:txBody>
      </p:sp>
    </p:spTree>
    <p:extLst>
      <p:ext uri="{BB962C8B-B14F-4D97-AF65-F5344CB8AC3E}">
        <p14:creationId xmlns:p14="http://schemas.microsoft.com/office/powerpoint/2010/main" val="2513525775"/>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538</TotalTime>
  <Words>1831</Words>
  <Application>Microsoft Macintosh PowerPoint</Application>
  <PresentationFormat>Présentation à l'écran (4:3)</PresentationFormat>
  <Paragraphs>215</Paragraphs>
  <Slides>52</Slides>
  <Notes>3</Notes>
  <HiddenSlides>0</HiddenSlides>
  <MMClips>0</MMClips>
  <ScaleCrop>false</ScaleCrop>
  <HeadingPairs>
    <vt:vector size="4" baseType="variant">
      <vt:variant>
        <vt:lpstr>Thème</vt:lpstr>
      </vt:variant>
      <vt:variant>
        <vt:i4>1</vt:i4>
      </vt:variant>
      <vt:variant>
        <vt:lpstr>Titres des diapositives</vt:lpstr>
      </vt:variant>
      <vt:variant>
        <vt:i4>52</vt:i4>
      </vt:variant>
    </vt:vector>
  </HeadingPairs>
  <TitlesOfParts>
    <vt:vector size="53" baseType="lpstr">
      <vt:lpstr>Thème Office</vt:lpstr>
      <vt:lpstr>Pratique de l’argumentation </vt:lpstr>
      <vt:lpstr>Présentation PowerPoint</vt:lpstr>
      <vt:lpstr>Présentation PowerPoint</vt:lpstr>
      <vt:lpstr>Présentation PowerPoint</vt:lpstr>
      <vt:lpstr>Présentation PowerPoint</vt:lpstr>
      <vt:lpstr>Présentation PowerPoint</vt:lpstr>
      <vt:lpstr>Présentation PowerPoint</vt:lpstr>
      <vt:lpstr>En est-il de même pour les insectes?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Votre estimation</vt:lpstr>
      <vt:lpstr>Présentation PowerPoint</vt:lpstr>
      <vt:lpstr>Présentation PowerPoint</vt:lpstr>
      <vt:lpstr>Présentation PowerPoint</vt:lpstr>
      <vt:lpstr>Présentation PowerPoint</vt:lpstr>
      <vt:lpstr>La légende de l’invention du jeu d’échec</vt:lpstr>
      <vt:lpstr>Présentation PowerPoint</vt:lpstr>
      <vt:lpstr>Présentation PowerPoint</vt:lpstr>
      <vt:lpstr>Présentation PowerPoint</vt:lpstr>
      <vt:lpstr>Présentation PowerPoint</vt:lpstr>
      <vt:lpstr>Qui préférez vous? </vt:lpstr>
      <vt:lpstr>Présentation PowerPoint</vt:lpstr>
      <vt:lpstr>Dans la vraie vie? </vt:lpstr>
      <vt:lpstr>Synthèse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ULB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Pratique de l’argumentation </dc:title>
  <dc:creator>Victor Ferry</dc:creator>
  <cp:lastModifiedBy>Victor Ferry</cp:lastModifiedBy>
  <cp:revision>41</cp:revision>
  <dcterms:created xsi:type="dcterms:W3CDTF">2016-12-20T14:30:54Z</dcterms:created>
  <dcterms:modified xsi:type="dcterms:W3CDTF">2016-12-24T08:58:52Z</dcterms:modified>
</cp:coreProperties>
</file>