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62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58" r:id="rId19"/>
    <p:sldId id="280" r:id="rId20"/>
    <p:sldId id="259" r:id="rId21"/>
    <p:sldId id="257" r:id="rId22"/>
    <p:sldId id="263" r:id="rId23"/>
    <p:sldId id="281" r:id="rId24"/>
    <p:sldId id="282" r:id="rId25"/>
    <p:sldId id="260" r:id="rId26"/>
    <p:sldId id="26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B82B9-FCFF-634E-8BC7-806DE6204092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B999B-14FA-F447-801B-B12066F812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19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B999B-14FA-F447-801B-B12066F8125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63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54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4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22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18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27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2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41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17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50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82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43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DF57-6191-0B4A-A300-5817FC305D1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7583-C399-0640-AC9B-CDB45F3B8B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0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Times New Roman"/>
                <a:cs typeface="Times New Roman"/>
              </a:rPr>
              <a:t>Public Speaking and Speech Writing</a:t>
            </a:r>
            <a:br>
              <a:rPr lang="en-GB" dirty="0" smtClean="0">
                <a:latin typeface="Times New Roman"/>
                <a:cs typeface="Times New Roman"/>
              </a:rPr>
            </a:br>
            <a:r>
              <a:rPr lang="en-GB" sz="2700" dirty="0" smtClean="0">
                <a:latin typeface="Times New Roman"/>
                <a:cs typeface="Times New Roman"/>
              </a:rPr>
              <a:t>Pr. Victor Ferry</a:t>
            </a:r>
            <a:endParaRPr lang="en-GB" sz="2700" dirty="0">
              <a:latin typeface="Times New Roman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Times New Roman"/>
                <a:cs typeface="Times New Roman"/>
              </a:rPr>
              <a:t>ESCG</a:t>
            </a:r>
          </a:p>
          <a:p>
            <a:r>
              <a:rPr lang="en-GB" dirty="0" smtClean="0">
                <a:latin typeface="Times New Roman"/>
                <a:cs typeface="Times New Roman"/>
              </a:rPr>
              <a:t>2016-2017</a:t>
            </a:r>
            <a:endParaRPr lang="en-GB" dirty="0">
              <a:latin typeface="Times New Roman"/>
              <a:cs typeface="Times New Roman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227" y="424507"/>
            <a:ext cx="1435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8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4406"/>
            <a:ext cx="8229600" cy="55817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« Leading a country is like leading a big company. Since Donald Trump has been a good business man, he will be a good president ». </a:t>
            </a:r>
          </a:p>
          <a:p>
            <a:pPr marL="0" indent="0" algn="just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This is an argument.</a:t>
            </a:r>
          </a:p>
          <a:p>
            <a:pPr marL="0" indent="0" algn="just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Conclusion: Trump will be a good president.</a:t>
            </a:r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Support 1:  Leading a country is like leading a company.</a:t>
            </a:r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Support 2: Trump has been a good business man.</a:t>
            </a:r>
            <a:endParaRPr lang="en-GB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450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44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400" dirty="0" smtClean="0">
                <a:latin typeface="Times New Roman"/>
                <a:cs typeface="Times New Roman"/>
              </a:rPr>
              <a:t>Going further: an more elaborate model for argument</a:t>
            </a:r>
            <a:endParaRPr lang="en-GB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1806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>
                <a:latin typeface="Times New Roman"/>
                <a:cs typeface="Times New Roman"/>
              </a:rPr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19057"/>
            <a:ext cx="8215741" cy="500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99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Claim: </a:t>
            </a:r>
            <a:r>
              <a:rPr lang="en-GB" sz="3600" dirty="0">
                <a:latin typeface="Times New Roman"/>
                <a:cs typeface="Times New Roman"/>
              </a:rPr>
              <a:t>an assertion that something is </a:t>
            </a:r>
            <a:r>
              <a:rPr lang="en-GB" sz="3600" dirty="0" smtClean="0">
                <a:latin typeface="Times New Roman"/>
                <a:cs typeface="Times New Roman"/>
              </a:rPr>
              <a:t>true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Support: </a:t>
            </a:r>
            <a:r>
              <a:rPr lang="fr-FR" sz="3600" dirty="0">
                <a:latin typeface="Times New Roman"/>
                <a:cs typeface="Times New Roman"/>
              </a:rPr>
              <a:t>the</a:t>
            </a:r>
            <a:r>
              <a:rPr lang="en-GB" sz="3600" dirty="0">
                <a:latin typeface="Times New Roman"/>
                <a:cs typeface="Times New Roman"/>
              </a:rPr>
              <a:t> reason one gives in support to an </a:t>
            </a:r>
            <a:r>
              <a:rPr lang="en-GB" sz="3600" dirty="0" smtClean="0">
                <a:latin typeface="Times New Roman"/>
                <a:cs typeface="Times New Roman"/>
              </a:rPr>
              <a:t>assertion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Evidence: </a:t>
            </a:r>
            <a:r>
              <a:rPr lang="en-GB" sz="3600" dirty="0" smtClean="0">
                <a:latin typeface="Times New Roman"/>
                <a:cs typeface="Times New Roman"/>
              </a:rPr>
              <a:t>facts, statistics, examples, narratives, researches </a:t>
            </a:r>
            <a:endParaRPr lang="en-GB" sz="3600" b="1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Backing: </a:t>
            </a:r>
            <a:r>
              <a:rPr lang="en-GB" sz="3600" dirty="0">
                <a:latin typeface="Times New Roman"/>
                <a:cs typeface="Times New Roman"/>
              </a:rPr>
              <a:t>j</a:t>
            </a:r>
            <a:r>
              <a:rPr lang="en-GB" sz="3600" dirty="0" smtClean="0">
                <a:latin typeface="Times New Roman"/>
                <a:cs typeface="Times New Roman"/>
              </a:rPr>
              <a:t>ustification for the evidence</a:t>
            </a:r>
            <a:endParaRPr lang="en-GB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558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Claim</a:t>
            </a:r>
            <a:r>
              <a:rPr lang="en-GB" sz="3600" b="1" dirty="0">
                <a:latin typeface="Times New Roman"/>
                <a:cs typeface="Times New Roman"/>
              </a:rPr>
              <a:t>: </a:t>
            </a:r>
            <a:r>
              <a:rPr lang="en-GB" sz="3600" dirty="0" smtClean="0">
                <a:latin typeface="Times New Roman"/>
                <a:cs typeface="Times New Roman"/>
              </a:rPr>
              <a:t>People should not smoke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Support</a:t>
            </a:r>
            <a:r>
              <a:rPr lang="en-GB" sz="3600" b="1" dirty="0">
                <a:latin typeface="Times New Roman"/>
                <a:cs typeface="Times New Roman"/>
              </a:rPr>
              <a:t>: </a:t>
            </a:r>
            <a:r>
              <a:rPr lang="en-GB" sz="3600" dirty="0" smtClean="0">
                <a:latin typeface="Times New Roman"/>
                <a:cs typeface="Times New Roman"/>
              </a:rPr>
              <a:t>Smoking is bad for health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Evidence</a:t>
            </a:r>
            <a:r>
              <a:rPr lang="en-GB" sz="3600" b="1" dirty="0">
                <a:latin typeface="Times New Roman"/>
                <a:cs typeface="Times New Roman"/>
              </a:rPr>
              <a:t>: </a:t>
            </a:r>
            <a:r>
              <a:rPr lang="en-GB" sz="3600" dirty="0" smtClean="0">
                <a:latin typeface="Times New Roman"/>
                <a:cs typeface="Times New Roman"/>
              </a:rPr>
              <a:t>Medical researches show that smoking causes cancer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Backing</a:t>
            </a:r>
            <a:r>
              <a:rPr lang="en-GB" sz="3600" b="1" dirty="0">
                <a:latin typeface="Times New Roman"/>
                <a:cs typeface="Times New Roman"/>
              </a:rPr>
              <a:t>: </a:t>
            </a:r>
            <a:r>
              <a:rPr lang="en-GB" sz="3600" dirty="0" smtClean="0">
                <a:latin typeface="Times New Roman"/>
                <a:cs typeface="Times New Roman"/>
              </a:rPr>
              <a:t>Researches on the effects of smoking have been conducted for many years =&gt; they are reliable.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5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12388"/>
            <a:ext cx="8229600" cy="57137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>
                <a:latin typeface="Times New Roman"/>
                <a:cs typeface="Times New Roman"/>
              </a:rPr>
              <a:t>Is this a good argument? </a:t>
            </a:r>
            <a:r>
              <a:rPr lang="en-GB" b="1" dirty="0" smtClean="0">
                <a:latin typeface="Times New Roman"/>
                <a:ea typeface="ＭＳ 明朝"/>
                <a:cs typeface="Times New Roman"/>
              </a:rPr>
              <a:t>(Claim</a:t>
            </a:r>
            <a:r>
              <a:rPr lang="en-GB" b="1" dirty="0">
                <a:latin typeface="Times New Roman"/>
                <a:ea typeface="ＭＳ 明朝"/>
                <a:cs typeface="Times New Roman"/>
              </a:rPr>
              <a:t>, Support, </a:t>
            </a:r>
            <a:r>
              <a:rPr lang="en-GB" b="1" dirty="0" smtClean="0">
                <a:latin typeface="Times New Roman"/>
                <a:ea typeface="ＭＳ 明朝"/>
                <a:cs typeface="Times New Roman"/>
              </a:rPr>
              <a:t>Evidence and Backing?)</a:t>
            </a:r>
            <a:endParaRPr lang="fr-FR" sz="3600" dirty="0" smtClean="0">
              <a:latin typeface="Times New Roman"/>
              <a:ea typeface="ＭＳ 明朝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GB" dirty="0" smtClean="0">
                <a:latin typeface="Times New Roman"/>
                <a:ea typeface="Times New Roman"/>
                <a:cs typeface="Times New Roman"/>
              </a:rPr>
              <a:t> </a:t>
            </a:r>
            <a:endParaRPr lang="fr-FR" sz="3600" dirty="0" smtClean="0">
              <a:latin typeface="Times New Roman"/>
              <a:ea typeface="ＭＳ 明朝"/>
              <a:cs typeface="Times New Roman"/>
            </a:endParaRPr>
          </a:p>
          <a:p>
            <a:pPr marL="0" lvl="0" indent="0" algn="just">
              <a:buNone/>
            </a:pPr>
            <a:r>
              <a:rPr lang="en-GB" dirty="0" smtClean="0">
                <a:latin typeface="Times New Roman"/>
                <a:ea typeface="Times New Roman"/>
                <a:cs typeface="Times New Roman"/>
              </a:rPr>
              <a:t>Oral </a:t>
            </a:r>
            <a:r>
              <a:rPr lang="en-GB" dirty="0">
                <a:latin typeface="Times New Roman"/>
                <a:ea typeface="Times New Roman"/>
                <a:cs typeface="Times New Roman"/>
              </a:rPr>
              <a:t>communication skills were the number one skill that college graduates found useful in the business world, according to a study by sociologist Andrew </a:t>
            </a:r>
            <a:r>
              <a:rPr lang="en-GB" dirty="0" err="1">
                <a:latin typeface="Times New Roman"/>
                <a:ea typeface="Times New Roman"/>
                <a:cs typeface="Times New Roman"/>
              </a:rPr>
              <a:t>Zekeri</a:t>
            </a:r>
            <a:r>
              <a:rPr lang="en-GB" dirty="0">
                <a:latin typeface="Times New Roman"/>
                <a:ea typeface="Times New Roman"/>
                <a:cs typeface="Times New Roman"/>
              </a:rPr>
              <a:t>*. That fact alone makes learning about public speaking worthwhile.</a:t>
            </a:r>
            <a:endParaRPr lang="fr-FR" sz="3600" dirty="0">
              <a:latin typeface="Times New Roman"/>
              <a:ea typeface="ＭＳ 明朝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fr-FR" sz="3600" dirty="0">
              <a:latin typeface="Times New Roman"/>
              <a:ea typeface="ＭＳ 明朝"/>
              <a:cs typeface="Times New Roman"/>
            </a:endParaRPr>
          </a:p>
          <a:p>
            <a:pPr marL="400050" lvl="1" indent="0" algn="just">
              <a:buNone/>
            </a:pPr>
            <a:r>
              <a:rPr lang="en-GB" dirty="0">
                <a:latin typeface="Times New Roman"/>
                <a:ea typeface="Times New Roman"/>
                <a:cs typeface="Times New Roman"/>
              </a:rPr>
              <a:t>*</a:t>
            </a:r>
            <a:r>
              <a:rPr lang="en-GB" dirty="0" err="1">
                <a:latin typeface="Times New Roman"/>
                <a:ea typeface="Times New Roman"/>
                <a:cs typeface="Times New Roman"/>
              </a:rPr>
              <a:t>Zekeri</a:t>
            </a:r>
            <a:r>
              <a:rPr lang="en-GB" dirty="0">
                <a:latin typeface="Times New Roman"/>
                <a:ea typeface="Times New Roman"/>
                <a:cs typeface="Times New Roman"/>
              </a:rPr>
              <a:t>, A. A. (2004). College curriculum competencies and skills former students found essential to their careers. College Student Journal, 38, 412–422</a:t>
            </a:r>
            <a:endParaRPr lang="fr-FR" dirty="0">
              <a:latin typeface="Times New Roman"/>
              <a:ea typeface="ＭＳ 明朝"/>
              <a:cs typeface="Times New Roman"/>
            </a:endParaRPr>
          </a:p>
          <a:p>
            <a:pPr marL="0" indent="0">
              <a:buNone/>
            </a:pPr>
            <a:endParaRPr lang="en-GB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084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94866"/>
            <a:ext cx="8229600" cy="6004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latin typeface="Times New Roman"/>
                <a:cs typeface="Times New Roman"/>
              </a:rPr>
              <a:t>Claim: </a:t>
            </a:r>
            <a:r>
              <a:rPr lang="en-GB" sz="3600" dirty="0">
                <a:latin typeface="Times New Roman"/>
                <a:cs typeface="Times New Roman"/>
              </a:rPr>
              <a:t>People should </a:t>
            </a:r>
            <a:r>
              <a:rPr lang="en-GB" sz="3600" dirty="0" smtClean="0">
                <a:latin typeface="Times New Roman"/>
                <a:cs typeface="Times New Roman"/>
              </a:rPr>
              <a:t>study public speaking</a:t>
            </a:r>
            <a:endParaRPr lang="en-GB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600" b="1" dirty="0">
                <a:latin typeface="Times New Roman"/>
                <a:cs typeface="Times New Roman"/>
              </a:rPr>
              <a:t>Support: </a:t>
            </a:r>
            <a:r>
              <a:rPr lang="en-GB" sz="3600" dirty="0" smtClean="0">
                <a:latin typeface="Times New Roman"/>
                <a:cs typeface="Times New Roman"/>
              </a:rPr>
              <a:t>Public speaking is useful in business world</a:t>
            </a:r>
          </a:p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Evidence: </a:t>
            </a:r>
            <a:r>
              <a:rPr lang="en-GB" sz="3600" dirty="0" smtClean="0">
                <a:latin typeface="Times New Roman"/>
                <a:cs typeface="Times New Roman"/>
              </a:rPr>
              <a:t>According to a study, </a:t>
            </a:r>
            <a:r>
              <a:rPr lang="en-GB" sz="3600" dirty="0">
                <a:latin typeface="Times New Roman"/>
                <a:cs typeface="Times New Roman"/>
              </a:rPr>
              <a:t>o</a:t>
            </a:r>
            <a:r>
              <a:rPr lang="en-GB" sz="3600" dirty="0" smtClean="0">
                <a:latin typeface="Times New Roman"/>
                <a:cs typeface="Times New Roman"/>
              </a:rPr>
              <a:t>ral </a:t>
            </a:r>
            <a:r>
              <a:rPr lang="en-GB" sz="3600" dirty="0">
                <a:latin typeface="Times New Roman"/>
                <a:cs typeface="Times New Roman"/>
              </a:rPr>
              <a:t>communication skills were the number one skill that college graduates found useful in the business world</a:t>
            </a:r>
            <a:r>
              <a:rPr lang="fr-FR" sz="3600" dirty="0">
                <a:latin typeface="Times New Roman"/>
                <a:cs typeface="Times New Roman"/>
              </a:rPr>
              <a:t> </a:t>
            </a:r>
            <a:endParaRPr lang="en-GB" sz="36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Backing: </a:t>
            </a:r>
            <a:r>
              <a:rPr lang="en-GB" sz="3600" dirty="0" smtClean="0">
                <a:latin typeface="Times New Roman"/>
                <a:cs typeface="Times New Roman"/>
              </a:rPr>
              <a:t>Not clear! Is the source a reliable one? </a:t>
            </a:r>
          </a:p>
          <a:p>
            <a:pPr marL="0" indent="0">
              <a:buNone/>
            </a:pPr>
            <a:endParaRPr lang="en-GB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4452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Advice:</a:t>
            </a:r>
          </a:p>
          <a:p>
            <a:pPr marL="0" indent="0" algn="just">
              <a:buNone/>
            </a:pPr>
            <a:endParaRPr lang="en-GB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dirty="0" smtClean="0">
                <a:latin typeface="Times New Roman"/>
                <a:cs typeface="Times New Roman"/>
              </a:rPr>
              <a:t>If the </a:t>
            </a:r>
            <a:r>
              <a:rPr lang="en-GB" b="1" dirty="0" smtClean="0">
                <a:latin typeface="Times New Roman"/>
                <a:cs typeface="Times New Roman"/>
              </a:rPr>
              <a:t>backing </a:t>
            </a:r>
            <a:r>
              <a:rPr lang="en-GB" dirty="0" smtClean="0">
                <a:latin typeface="Times New Roman"/>
                <a:cs typeface="Times New Roman"/>
              </a:rPr>
              <a:t>is hard to find, you should consider finding more evidence to support your claim. </a:t>
            </a:r>
            <a:endParaRPr lang="en-GB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6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GB" sz="36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4400" b="1" dirty="0" smtClean="0">
                <a:latin typeface="Times New Roman"/>
                <a:cs typeface="Times New Roman"/>
              </a:rPr>
              <a:t>Beginning with the impromptu speech</a:t>
            </a:r>
            <a:endParaRPr lang="en-GB" sz="4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016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684" y="0"/>
            <a:ext cx="8932316" cy="647237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b="1" dirty="0" smtClean="0"/>
          </a:p>
          <a:p>
            <a:pPr marL="0" indent="0" algn="just">
              <a:buNone/>
            </a:pPr>
            <a:r>
              <a:rPr lang="fr-FR" sz="5500" b="1" dirty="0" smtClean="0">
                <a:latin typeface="Times New Roman"/>
                <a:cs typeface="Times New Roman"/>
              </a:rPr>
              <a:t>Comment </a:t>
            </a:r>
            <a:r>
              <a:rPr lang="fr-FR" sz="5500" b="1" dirty="0">
                <a:latin typeface="Times New Roman"/>
                <a:cs typeface="Times New Roman"/>
              </a:rPr>
              <a:t>me faire parvenir votre vidéo?</a:t>
            </a:r>
            <a:endParaRPr lang="fr-FR" sz="55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1. Enregistrez votre vidéo sur votre ordinateur</a:t>
            </a: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2. Allez sur </a:t>
            </a:r>
            <a:r>
              <a:rPr lang="fr-FR" sz="5500" u="sng" dirty="0">
                <a:latin typeface="Times New Roman"/>
                <a:cs typeface="Times New Roman"/>
              </a:rPr>
              <a:t>http://</a:t>
            </a:r>
            <a:r>
              <a:rPr lang="fr-FR" sz="5500" u="sng" dirty="0" err="1">
                <a:latin typeface="Times New Roman"/>
                <a:cs typeface="Times New Roman"/>
              </a:rPr>
              <a:t>youtube.com</a:t>
            </a:r>
            <a:r>
              <a:rPr lang="fr-FR" sz="5500" dirty="0">
                <a:latin typeface="Times New Roman"/>
                <a:cs typeface="Times New Roman"/>
              </a:rPr>
              <a:t> et créez un compte si vous n’en avez pas déjà un. Pour rester anonyme, utilisez un pseudonyme.</a:t>
            </a: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3. Connectez-vous et cliquez sur « </a:t>
            </a:r>
            <a:r>
              <a:rPr lang="fr-FR" sz="5500" dirty="0" err="1">
                <a:latin typeface="Times New Roman"/>
                <a:cs typeface="Times New Roman"/>
              </a:rPr>
              <a:t>Upload</a:t>
            </a:r>
            <a:r>
              <a:rPr lang="fr-FR" sz="5500" dirty="0">
                <a:latin typeface="Times New Roman"/>
                <a:cs typeface="Times New Roman"/>
              </a:rPr>
              <a:t> » en haut à droite de la page.</a:t>
            </a: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4. Cliquez sur « Select files to </a:t>
            </a:r>
            <a:r>
              <a:rPr lang="fr-FR" sz="5500" dirty="0" err="1">
                <a:latin typeface="Times New Roman"/>
                <a:cs typeface="Times New Roman"/>
              </a:rPr>
              <a:t>upload</a:t>
            </a:r>
            <a:r>
              <a:rPr lang="fr-FR" sz="5500" dirty="0">
                <a:latin typeface="Times New Roman"/>
                <a:cs typeface="Times New Roman"/>
              </a:rPr>
              <a:t> » au milieu de l’écran et uploadez votre vidéo sur </a:t>
            </a:r>
            <a:r>
              <a:rPr lang="fr-FR" sz="5500" dirty="0" err="1">
                <a:latin typeface="Times New Roman"/>
                <a:cs typeface="Times New Roman"/>
              </a:rPr>
              <a:t>Youtube</a:t>
            </a:r>
            <a:r>
              <a:rPr lang="fr-FR" sz="5500" dirty="0">
                <a:latin typeface="Times New Roman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5. Vous avez ensuite la possibilité d’éviter que d’autre utilisateurs puissent trouver votre vidéo. Pour ce faire, sélectionnez la vidéo que vous voulez cacher, cliquer sur « Edit ». Vous pouvez alors choisir de rendre votre vidéo « Publique », « Privée » ou « </a:t>
            </a:r>
            <a:r>
              <a:rPr lang="fr-FR" sz="5500" dirty="0" err="1">
                <a:latin typeface="Times New Roman"/>
                <a:cs typeface="Times New Roman"/>
              </a:rPr>
              <a:t>Unlisted</a:t>
            </a:r>
            <a:r>
              <a:rPr lang="fr-FR" sz="5500" dirty="0">
                <a:latin typeface="Times New Roman"/>
                <a:cs typeface="Times New Roman"/>
              </a:rPr>
              <a:t> ». Choisissez l’option « </a:t>
            </a:r>
            <a:r>
              <a:rPr lang="fr-FR" sz="5500" dirty="0" err="1">
                <a:latin typeface="Times New Roman"/>
                <a:cs typeface="Times New Roman"/>
              </a:rPr>
              <a:t>Unlisted</a:t>
            </a:r>
            <a:r>
              <a:rPr lang="fr-FR" sz="5500" dirty="0">
                <a:latin typeface="Times New Roman"/>
                <a:cs typeface="Times New Roman"/>
              </a:rPr>
              <a:t> ». Sauvegardez le changement.</a:t>
            </a:r>
          </a:p>
          <a:p>
            <a:pPr marL="0" indent="0" algn="just">
              <a:buNone/>
            </a:pPr>
            <a:r>
              <a:rPr lang="fr-FR" sz="5500" dirty="0">
                <a:latin typeface="Times New Roman"/>
                <a:cs typeface="Times New Roman"/>
              </a:rPr>
              <a:t>6. Pour me faire parvenir votre vidéo, copiez l’URL et envoyez-le moi par email.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673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z="4000" dirty="0" smtClean="0">
                <a:latin typeface="Times New Roman"/>
                <a:cs typeface="Times New Roman"/>
              </a:rPr>
              <a:t>Feedback session: questions &amp; </a:t>
            </a:r>
            <a:r>
              <a:rPr lang="fr-FR" sz="4000" dirty="0" err="1" smtClean="0">
                <a:latin typeface="Times New Roman"/>
                <a:cs typeface="Times New Roman"/>
              </a:rPr>
              <a:t>Answers</a:t>
            </a:r>
            <a:endParaRPr lang="fr-FR" sz="4000" dirty="0" smtClean="0">
              <a:latin typeface="Times New Roman"/>
              <a:cs typeface="Times New Roman"/>
            </a:endParaRPr>
          </a:p>
          <a:p>
            <a:r>
              <a:rPr lang="fr-FR" sz="4000" dirty="0" smtClean="0">
                <a:latin typeface="Times New Roman"/>
                <a:cs typeface="Times New Roman"/>
              </a:rPr>
              <a:t>Argumentation in English: </a:t>
            </a:r>
            <a:r>
              <a:rPr lang="fr-FR" sz="4000" dirty="0" err="1" smtClean="0">
                <a:latin typeface="Times New Roman"/>
                <a:cs typeface="Times New Roman"/>
              </a:rPr>
              <a:t>step</a:t>
            </a:r>
            <a:r>
              <a:rPr lang="fr-FR" sz="4000" dirty="0" smtClean="0">
                <a:latin typeface="Times New Roman"/>
                <a:cs typeface="Times New Roman"/>
              </a:rPr>
              <a:t> 2</a:t>
            </a:r>
          </a:p>
          <a:p>
            <a:r>
              <a:rPr lang="fr-FR" sz="4000" dirty="0" err="1" smtClean="0">
                <a:latin typeface="Times New Roman"/>
                <a:cs typeface="Times New Roman"/>
              </a:rPr>
              <a:t>Beginning</a:t>
            </a:r>
            <a:r>
              <a:rPr lang="fr-FR" sz="4000" dirty="0" smtClean="0">
                <a:latin typeface="Times New Roman"/>
                <a:cs typeface="Times New Roman"/>
              </a:rPr>
              <a:t> </a:t>
            </a:r>
            <a:r>
              <a:rPr lang="fr-FR" sz="4000" dirty="0" err="1" smtClean="0">
                <a:latin typeface="Times New Roman"/>
                <a:cs typeface="Times New Roman"/>
              </a:rPr>
              <a:t>with</a:t>
            </a:r>
            <a:r>
              <a:rPr lang="fr-FR" sz="4000" dirty="0" smtClean="0">
                <a:latin typeface="Times New Roman"/>
                <a:cs typeface="Times New Roman"/>
              </a:rPr>
              <a:t> impromptu speech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017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What is an impromptu speech?</a:t>
            </a:r>
          </a:p>
          <a:p>
            <a:pPr marL="0" indent="0" algn="just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pPr algn="just"/>
            <a:r>
              <a:rPr lang="en-GB" sz="3600" dirty="0" smtClean="0">
                <a:latin typeface="Times New Roman"/>
                <a:cs typeface="Times New Roman"/>
              </a:rPr>
              <a:t>A speech in which you support a thesis with 2 main points</a:t>
            </a:r>
          </a:p>
          <a:p>
            <a:pPr algn="just"/>
            <a:r>
              <a:rPr lang="en-GB" sz="3600" dirty="0" smtClean="0">
                <a:latin typeface="Times New Roman"/>
                <a:cs typeface="Times New Roman"/>
              </a:rPr>
              <a:t>4 to 7 minutes long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16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Why?</a:t>
            </a:r>
          </a:p>
          <a:p>
            <a:pPr marL="0" indent="0" algn="just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pPr algn="just"/>
            <a:r>
              <a:rPr lang="en-GB" sz="3600" dirty="0" smtClean="0">
                <a:latin typeface="Times New Roman"/>
                <a:cs typeface="Times New Roman"/>
              </a:rPr>
              <a:t>A speech you can use in many situations</a:t>
            </a:r>
          </a:p>
          <a:p>
            <a:pPr algn="just"/>
            <a:r>
              <a:rPr lang="en-GB" sz="3600" dirty="0" smtClean="0">
                <a:latin typeface="Times New Roman"/>
                <a:cs typeface="Times New Roman"/>
              </a:rPr>
              <a:t>A perfect format to get used to the practice of the </a:t>
            </a:r>
            <a:r>
              <a:rPr lang="en-GB" sz="3600" dirty="0">
                <a:latin typeface="Times New Roman"/>
                <a:cs typeface="Times New Roman"/>
              </a:rPr>
              <a:t>5</a:t>
            </a:r>
            <a:r>
              <a:rPr lang="en-GB" sz="3600" dirty="0" smtClean="0">
                <a:latin typeface="Times New Roman"/>
                <a:cs typeface="Times New Roman"/>
              </a:rPr>
              <a:t> canons of rhetoric (invention, disposition, style, memory, performance)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93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61818"/>
            <a:ext cx="8229600" cy="6049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What is an impromptu speech?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Introduction (The claim you support)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Point #1 (First main reason)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3366FF"/>
                </a:solidFill>
                <a:latin typeface="Times New Roman"/>
                <a:cs typeface="Times New Roman"/>
              </a:rPr>
              <a:t>Support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3366FF"/>
                </a:solidFill>
                <a:latin typeface="Times New Roman"/>
                <a:cs typeface="Times New Roman"/>
              </a:rPr>
              <a:t>Support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Point #2 (Second main reason)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3366FF"/>
                </a:solidFill>
                <a:latin typeface="Times New Roman"/>
                <a:cs typeface="Times New Roman"/>
              </a:rPr>
              <a:t>Support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3366FF"/>
                </a:solidFill>
                <a:latin typeface="Times New Roman"/>
                <a:cs typeface="Times New Roman"/>
              </a:rPr>
              <a:t>Support</a:t>
            </a:r>
            <a:endParaRPr lang="en-GB" dirty="0" smtClean="0">
              <a:solidFill>
                <a:schemeClr val="accent6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Conclusion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522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67832"/>
            <a:ext cx="8229600" cy="5158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Claim: </a:t>
            </a:r>
            <a:r>
              <a:rPr lang="en-US" dirty="0" smtClean="0">
                <a:latin typeface="Times New Roman"/>
                <a:cs typeface="Times New Roman"/>
              </a:rPr>
              <a:t>Cars should be banned from city centers</a:t>
            </a:r>
          </a:p>
          <a:p>
            <a:pPr marL="0" indent="0">
              <a:buNone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Point 1: </a:t>
            </a:r>
            <a:r>
              <a:rPr lang="en-US" dirty="0" smtClean="0">
                <a:latin typeface="Times New Roman"/>
                <a:cs typeface="Times New Roman"/>
              </a:rPr>
              <a:t>Cars are polluting the air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Support 1: studies about pollution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Support 2: picture of a polluted city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Point 2: </a:t>
            </a:r>
            <a:r>
              <a:rPr lang="en-US" dirty="0" smtClean="0">
                <a:latin typeface="Times New Roman"/>
                <a:cs typeface="Times New Roman"/>
              </a:rPr>
              <a:t>There are smarter ways to travel in the city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Support 1: It is faster to use a bike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Support 2: It is more healthy to use a bike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8815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vehicles-air-polluti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0" r="83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2376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69456"/>
            <a:ext cx="8229600" cy="57567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Exercise</a:t>
            </a:r>
          </a:p>
          <a:p>
            <a:pPr marL="0" indent="0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Pick up one of the following claims and find two supports for it. </a:t>
            </a:r>
          </a:p>
          <a:p>
            <a:pPr marL="0" indent="0">
              <a:buNone/>
            </a:pPr>
            <a:endParaRPr lang="en-GB" sz="3600" dirty="0">
              <a:latin typeface="Times New Roman"/>
              <a:cs typeface="Times New Roman"/>
            </a:endParaRPr>
          </a:p>
          <a:p>
            <a:r>
              <a:rPr lang="en-GB" sz="3600" dirty="0" smtClean="0">
                <a:latin typeface="Times New Roman"/>
                <a:cs typeface="Times New Roman"/>
              </a:rPr>
              <a:t>Internet is</a:t>
            </a:r>
            <a:r>
              <a:rPr lang="en-GB" sz="3600" dirty="0" smtClean="0">
                <a:solidFill>
                  <a:srgbClr val="77933C"/>
                </a:solidFill>
                <a:latin typeface="Times New Roman"/>
                <a:cs typeface="Times New Roman"/>
              </a:rPr>
              <a:t> </a:t>
            </a:r>
            <a:r>
              <a:rPr lang="en-GB" sz="3600" dirty="0" smtClean="0">
                <a:latin typeface="Times New Roman"/>
                <a:cs typeface="Times New Roman"/>
              </a:rPr>
              <a:t>a chance for education</a:t>
            </a:r>
          </a:p>
          <a:p>
            <a:r>
              <a:rPr lang="en-GB" sz="3600" dirty="0" smtClean="0">
                <a:latin typeface="Times New Roman"/>
                <a:cs typeface="Times New Roman"/>
              </a:rPr>
              <a:t>People should do more sport</a:t>
            </a:r>
          </a:p>
          <a:p>
            <a:r>
              <a:rPr lang="en-GB" sz="3600" dirty="0" smtClean="0">
                <a:latin typeface="Times New Roman"/>
                <a:cs typeface="Times New Roman"/>
              </a:rPr>
              <a:t>People should use bikes instead of cars</a:t>
            </a:r>
          </a:p>
          <a:p>
            <a:r>
              <a:rPr lang="en-GB" sz="3600" dirty="0" smtClean="0">
                <a:latin typeface="Times New Roman"/>
                <a:cs typeface="Times New Roman"/>
              </a:rPr>
              <a:t>A good leader is a good public speaker</a:t>
            </a:r>
          </a:p>
          <a:p>
            <a:r>
              <a:rPr lang="en-GB" sz="3600" dirty="0" smtClean="0">
                <a:latin typeface="Times New Roman"/>
                <a:cs typeface="Times New Roman"/>
              </a:rPr>
              <a:t>The world would be a better place without oil</a:t>
            </a:r>
          </a:p>
        </p:txBody>
      </p:sp>
    </p:spTree>
    <p:extLst>
      <p:ext uri="{BB962C8B-B14F-4D97-AF65-F5344CB8AC3E}">
        <p14:creationId xmlns:p14="http://schemas.microsoft.com/office/powerpoint/2010/main" val="545172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84910"/>
            <a:ext cx="8229600" cy="5641254"/>
          </a:xfrm>
        </p:spPr>
        <p:txBody>
          <a:bodyPr/>
          <a:lstStyle/>
          <a:p>
            <a:pPr marL="0" indent="0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600" b="1" dirty="0" smtClean="0">
                <a:latin typeface="Times New Roman"/>
                <a:cs typeface="Times New Roman"/>
              </a:rPr>
              <a:t>Homework for next week:</a:t>
            </a:r>
          </a:p>
          <a:p>
            <a:pPr marL="0" indent="0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r>
              <a:rPr lang="en-GB" sz="3600" dirty="0" smtClean="0">
                <a:latin typeface="Times New Roman"/>
                <a:cs typeface="Times New Roman"/>
              </a:rPr>
              <a:t>Find a claim for your impromptu speech! </a:t>
            </a:r>
          </a:p>
          <a:p>
            <a:r>
              <a:rPr lang="en-GB" sz="3600" dirty="0" smtClean="0">
                <a:latin typeface="Times New Roman"/>
                <a:cs typeface="Times New Roman"/>
              </a:rPr>
              <a:t>Begin to work on the outline</a:t>
            </a:r>
            <a:endParaRPr lang="en-GB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971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1-Dollarphotoclub_54825547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1" b="8701"/>
          <a:stretch>
            <a:fillRect/>
          </a:stretch>
        </p:blipFill>
        <p:spPr>
          <a:xfrm>
            <a:off x="700849" y="982992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98078"/>
            <a:ext cx="8229600" cy="51280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1. When I’m looking for supports to my claim, I am doing a work of…</a:t>
            </a:r>
          </a:p>
          <a:p>
            <a:pPr marL="0" indent="0" algn="just">
              <a:buNone/>
            </a:pPr>
            <a:endParaRPr lang="en-GB" sz="40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A. Invention</a:t>
            </a:r>
          </a:p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B. Style</a:t>
            </a:r>
            <a:endParaRPr lang="en-GB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931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4406"/>
            <a:ext cx="8229600" cy="55817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2. If I am able to deliver a speech without notes, it means that I did a great job in terms of…</a:t>
            </a:r>
          </a:p>
          <a:p>
            <a:pPr marL="0" indent="0" algn="just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A. Style</a:t>
            </a:r>
          </a:p>
          <a:p>
            <a:pPr marL="0" indent="0" algn="just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B. Memory</a:t>
            </a:r>
            <a:endParaRPr lang="en-GB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021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4000" dirty="0">
                <a:latin typeface="Times New Roman"/>
                <a:cs typeface="Times New Roman"/>
              </a:rPr>
              <a:t>Feedback session: </a:t>
            </a:r>
            <a:r>
              <a:rPr lang="fr-FR" sz="4000" dirty="0" smtClean="0">
                <a:latin typeface="Times New Roman"/>
                <a:cs typeface="Times New Roman"/>
              </a:rPr>
              <a:t>Questions </a:t>
            </a:r>
            <a:r>
              <a:rPr lang="fr-FR" sz="4000" dirty="0">
                <a:latin typeface="Times New Roman"/>
                <a:cs typeface="Times New Roman"/>
              </a:rPr>
              <a:t>&amp; </a:t>
            </a:r>
            <a:r>
              <a:rPr lang="fr-FR" sz="4000" dirty="0" err="1">
                <a:latin typeface="Times New Roman"/>
                <a:cs typeface="Times New Roman"/>
              </a:rPr>
              <a:t>Answers</a:t>
            </a:r>
            <a:endParaRPr lang="fr-FR" sz="40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916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35140"/>
            <a:ext cx="8229600" cy="54910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400" dirty="0" smtClean="0">
                <a:latin typeface="Times New Roman"/>
                <a:cs typeface="Times New Roman"/>
              </a:rPr>
              <a:t>3. There are two main components of an argument: </a:t>
            </a:r>
          </a:p>
          <a:p>
            <a:pPr marL="0" indent="0" algn="just">
              <a:buNone/>
            </a:pPr>
            <a:endParaRPr lang="en-GB" sz="44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400" dirty="0" smtClean="0">
                <a:latin typeface="Times New Roman"/>
                <a:cs typeface="Times New Roman"/>
              </a:rPr>
              <a:t>A. A claim and a support</a:t>
            </a:r>
          </a:p>
          <a:p>
            <a:pPr marL="0" indent="0" algn="just">
              <a:buNone/>
            </a:pPr>
            <a:r>
              <a:rPr lang="en-GB" sz="4400" dirty="0" smtClean="0">
                <a:latin typeface="Times New Roman"/>
                <a:cs typeface="Times New Roman"/>
              </a:rPr>
              <a:t>B. A supposition and a confirmation</a:t>
            </a:r>
          </a:p>
        </p:txBody>
      </p:sp>
    </p:spTree>
    <p:extLst>
      <p:ext uri="{BB962C8B-B14F-4D97-AF65-F5344CB8AC3E}">
        <p14:creationId xmlns:p14="http://schemas.microsoft.com/office/powerpoint/2010/main" val="3891486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878"/>
            <a:ext cx="8229600" cy="55073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4800" dirty="0" smtClean="0">
                <a:latin typeface="Times New Roman"/>
                <a:cs typeface="Times New Roman"/>
              </a:rPr>
              <a:t>4. And this is an argument: </a:t>
            </a:r>
          </a:p>
          <a:p>
            <a:pPr marL="0" indent="0" algn="just">
              <a:buNone/>
            </a:pPr>
            <a:r>
              <a:rPr lang="en-GB" sz="4800" dirty="0" smtClean="0">
                <a:latin typeface="Times New Roman"/>
                <a:cs typeface="Times New Roman"/>
              </a:rPr>
              <a:t>“Since smoking is bad for health, the government should raise taxes on cigarettes”</a:t>
            </a:r>
          </a:p>
          <a:p>
            <a:pPr marL="0" indent="0" algn="just">
              <a:buNone/>
            </a:pPr>
            <a:endParaRPr lang="en-GB" sz="4800" dirty="0">
              <a:latin typeface="Times New Roman"/>
              <a:cs typeface="Times New Roman"/>
            </a:endParaRPr>
          </a:p>
          <a:p>
            <a:pPr marL="914400" indent="-914400" algn="just">
              <a:buAutoNum type="alphaUcPeriod"/>
            </a:pPr>
            <a:r>
              <a:rPr lang="en-GB" sz="4800" dirty="0" smtClean="0">
                <a:latin typeface="Times New Roman"/>
                <a:cs typeface="Times New Roman"/>
              </a:rPr>
              <a:t>Yes!</a:t>
            </a:r>
          </a:p>
          <a:p>
            <a:pPr marL="914400" indent="-914400" algn="just">
              <a:buAutoNum type="alphaUcPeriod"/>
            </a:pPr>
            <a:r>
              <a:rPr lang="en-GB" sz="4800" dirty="0" smtClean="0">
                <a:latin typeface="Times New Roman"/>
                <a:cs typeface="Times New Roman"/>
              </a:rPr>
              <a:t>No!</a:t>
            </a:r>
            <a:endParaRPr lang="en-GB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228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/>
                <a:cs typeface="Times New Roman"/>
              </a:rPr>
              <a:t>5</a:t>
            </a:r>
            <a:r>
              <a:rPr lang="en-GB" sz="4000" dirty="0" smtClean="0">
                <a:latin typeface="Times New Roman"/>
                <a:cs typeface="Times New Roman"/>
              </a:rPr>
              <a:t>. There are 4 components in a good argument: </a:t>
            </a:r>
          </a:p>
          <a:p>
            <a:pPr marL="0" indent="0" algn="just">
              <a:buNone/>
            </a:pPr>
            <a:endParaRPr lang="en-GB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A. Claim, support, evidence, backing</a:t>
            </a:r>
          </a:p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B. Cause, consequence, supposition, conclusion</a:t>
            </a:r>
            <a:endParaRPr lang="en-GB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9223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56120"/>
            <a:ext cx="8229600" cy="53700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3600" dirty="0">
                <a:latin typeface="Times New Roman"/>
                <a:cs typeface="Times New Roman"/>
              </a:rPr>
              <a:t>6</a:t>
            </a:r>
            <a:r>
              <a:rPr lang="en-GB" sz="3600" dirty="0" smtClean="0">
                <a:latin typeface="Times New Roman"/>
                <a:cs typeface="Times New Roman"/>
              </a:rPr>
              <a:t>. « People should use more public transports since cars are contributing to global warming ». Which evidence can you bring to support this argument? </a:t>
            </a:r>
            <a:endParaRPr lang="en-GB" sz="36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en-GB" sz="36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3600" dirty="0" smtClean="0">
                <a:latin typeface="Times New Roman"/>
                <a:cs typeface="Times New Roman"/>
              </a:rPr>
              <a:t>A. Car drivers should be ashamed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>B. The </a:t>
            </a:r>
            <a:r>
              <a:rPr lang="en-US" sz="3600" dirty="0">
                <a:latin typeface="Times New Roman"/>
                <a:cs typeface="Times New Roman"/>
              </a:rPr>
              <a:t>US transportation </a:t>
            </a:r>
            <a:r>
              <a:rPr lang="en-US" sz="3600" dirty="0" smtClean="0">
                <a:latin typeface="Times New Roman"/>
                <a:cs typeface="Times New Roman"/>
              </a:rPr>
              <a:t>sector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produces </a:t>
            </a:r>
            <a:r>
              <a:rPr lang="en-US" sz="3600" dirty="0">
                <a:latin typeface="Times New Roman"/>
                <a:cs typeface="Times New Roman"/>
              </a:rPr>
              <a:t>nearly thirty percent of all US global warming emissions, more than almost any other sector.</a:t>
            </a:r>
            <a:r>
              <a:rPr lang="en-GB" sz="3600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670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4650"/>
            <a:ext cx="8229600" cy="555151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People </a:t>
            </a:r>
            <a:r>
              <a:rPr lang="fr-FR" dirty="0" err="1" smtClean="0">
                <a:latin typeface="Times New Roman"/>
                <a:cs typeface="Times New Roman"/>
              </a:rPr>
              <a:t>should</a:t>
            </a:r>
            <a:r>
              <a:rPr lang="fr-FR" dirty="0" smtClean="0">
                <a:latin typeface="Times New Roman"/>
                <a:cs typeface="Times New Roman"/>
              </a:rPr>
              <a:t> do more sport! </a:t>
            </a:r>
            <a:r>
              <a:rPr lang="en-US" dirty="0">
                <a:latin typeface="Times New Roman"/>
                <a:cs typeface="Times New Roman"/>
              </a:rPr>
              <a:t>A number of studies have shown that exercise may play a therapeutic role in addressing a number of psychological disorders. Studies also show that exercise has a positive influence on depression</a:t>
            </a:r>
            <a:r>
              <a:rPr lang="en-US" dirty="0" smtClean="0">
                <a:latin typeface="Times New Roman"/>
                <a:cs typeface="Times New Roman"/>
              </a:rPr>
              <a:t>.”</a:t>
            </a:r>
          </a:p>
          <a:p>
            <a:pPr marL="0" indent="0" algn="just">
              <a:buNone/>
            </a:pPr>
            <a:endParaRPr lang="en-US" dirty="0">
              <a:latin typeface="Times New Roman"/>
              <a:cs typeface="Times New Roman"/>
            </a:endParaRPr>
          </a:p>
          <a:p>
            <a:pPr marL="514350" indent="-514350" algn="just">
              <a:buAutoNum type="alphaUcPeriod"/>
            </a:pPr>
            <a:r>
              <a:rPr lang="en-US" dirty="0" smtClean="0">
                <a:latin typeface="Times New Roman"/>
                <a:cs typeface="Times New Roman"/>
              </a:rPr>
              <a:t>What a convincing argument!</a:t>
            </a:r>
          </a:p>
          <a:p>
            <a:pPr marL="514350" indent="-514350" algn="just">
              <a:buAutoNum type="alphaUcPeriod"/>
            </a:pPr>
            <a:r>
              <a:rPr lang="en-US" dirty="0" smtClean="0">
                <a:latin typeface="Times New Roman"/>
                <a:cs typeface="Times New Roman"/>
              </a:rPr>
              <a:t>That makes sense...but where are those studies? Are they reliable?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0613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1.A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2.B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3.A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4.A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5.A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6.B</a:t>
            </a:r>
            <a:br>
              <a:rPr lang="fr-FR" dirty="0" smtClean="0">
                <a:latin typeface="Times New Roman"/>
                <a:cs typeface="Times New Roman"/>
              </a:rPr>
            </a:br>
            <a:r>
              <a:rPr lang="fr-FR" dirty="0" smtClean="0">
                <a:latin typeface="Times New Roman"/>
                <a:cs typeface="Times New Roman"/>
              </a:rPr>
              <a:t>7.B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072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4400" dirty="0">
                <a:latin typeface="Times New Roman"/>
                <a:cs typeface="Times New Roman"/>
              </a:rPr>
              <a:t>Argumentation in English: </a:t>
            </a:r>
            <a:r>
              <a:rPr lang="fr-FR" sz="4400" dirty="0" err="1">
                <a:latin typeface="Times New Roman"/>
                <a:cs typeface="Times New Roman"/>
              </a:rPr>
              <a:t>step</a:t>
            </a:r>
            <a:r>
              <a:rPr lang="fr-FR" sz="4400" dirty="0">
                <a:latin typeface="Times New Roman"/>
                <a:cs typeface="Times New Roman"/>
              </a:rPr>
              <a:t> 2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69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sz="4400" dirty="0" err="1" smtClean="0">
                <a:latin typeface="Times New Roman"/>
                <a:cs typeface="Times New Roman"/>
              </a:rPr>
              <a:t>Review</a:t>
            </a:r>
            <a:r>
              <a:rPr lang="fr-FR" sz="4400" dirty="0" smtClean="0">
                <a:latin typeface="Times New Roman"/>
                <a:cs typeface="Times New Roman"/>
              </a:rPr>
              <a:t>: </a:t>
            </a:r>
            <a:r>
              <a:rPr lang="fr-FR" sz="4400" dirty="0" err="1" smtClean="0">
                <a:latin typeface="Times New Roman"/>
                <a:cs typeface="Times New Roman"/>
              </a:rPr>
              <a:t>what</a:t>
            </a:r>
            <a:r>
              <a:rPr lang="fr-FR" sz="4400" dirty="0" smtClean="0">
                <a:latin typeface="Times New Roman"/>
                <a:cs typeface="Times New Roman"/>
              </a:rPr>
              <a:t> </a:t>
            </a:r>
            <a:r>
              <a:rPr lang="fr-FR" sz="4400" dirty="0" err="1" smtClean="0">
                <a:latin typeface="Times New Roman"/>
                <a:cs typeface="Times New Roman"/>
              </a:rPr>
              <a:t>is</a:t>
            </a:r>
            <a:r>
              <a:rPr lang="fr-FR" sz="4400" dirty="0" smtClean="0">
                <a:latin typeface="Times New Roman"/>
                <a:cs typeface="Times New Roman"/>
              </a:rPr>
              <a:t> an argument? 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074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4352"/>
            <a:ext cx="8229600" cy="5581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 smtClean="0">
                <a:latin typeface="Times New Roman"/>
                <a:cs typeface="Times New Roman"/>
              </a:rPr>
              <a:t>An argument has two main components: a </a:t>
            </a:r>
            <a:r>
              <a:rPr lang="en-GB" sz="4000" b="1" dirty="0" smtClean="0">
                <a:latin typeface="Times New Roman"/>
                <a:cs typeface="Times New Roman"/>
              </a:rPr>
              <a:t>claim</a:t>
            </a:r>
            <a:r>
              <a:rPr lang="en-GB" sz="4000" dirty="0" smtClean="0">
                <a:latin typeface="Times New Roman"/>
                <a:cs typeface="Times New Roman"/>
              </a:rPr>
              <a:t> and a </a:t>
            </a:r>
            <a:r>
              <a:rPr lang="en-GB" sz="4000" b="1" dirty="0" smtClean="0">
                <a:latin typeface="Times New Roman"/>
                <a:cs typeface="Times New Roman"/>
              </a:rPr>
              <a:t>support</a:t>
            </a:r>
          </a:p>
          <a:p>
            <a:pPr marL="0" indent="0" algn="just">
              <a:buNone/>
            </a:pPr>
            <a:endParaRPr lang="en-GB" sz="40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000" b="1" dirty="0" smtClean="0">
                <a:latin typeface="Times New Roman"/>
                <a:cs typeface="Times New Roman"/>
              </a:rPr>
              <a:t>Claim: </a:t>
            </a:r>
            <a:r>
              <a:rPr lang="en-GB" sz="4000" dirty="0" smtClean="0">
                <a:latin typeface="Times New Roman"/>
                <a:cs typeface="Times New Roman"/>
              </a:rPr>
              <a:t>an assertion that something is true</a:t>
            </a:r>
          </a:p>
          <a:p>
            <a:pPr marL="0" indent="0" algn="just">
              <a:buNone/>
            </a:pPr>
            <a:endParaRPr lang="en-GB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GB" sz="4000" b="1" dirty="0" smtClean="0">
                <a:latin typeface="Times New Roman"/>
                <a:cs typeface="Times New Roman"/>
              </a:rPr>
              <a:t>Support</a:t>
            </a:r>
            <a:r>
              <a:rPr lang="en-GB" sz="4000" dirty="0" smtClean="0">
                <a:latin typeface="Times New Roman"/>
                <a:cs typeface="Times New Roman"/>
              </a:rPr>
              <a:t>: </a:t>
            </a:r>
            <a:r>
              <a:rPr lang="fr-FR" sz="4000" dirty="0" smtClean="0">
                <a:latin typeface="Times New Roman"/>
                <a:cs typeface="Times New Roman"/>
              </a:rPr>
              <a:t>the</a:t>
            </a:r>
            <a:r>
              <a:rPr lang="en-GB" sz="4000" dirty="0" smtClean="0">
                <a:latin typeface="Times New Roman"/>
                <a:cs typeface="Times New Roman"/>
              </a:rPr>
              <a:t> reason one gives in support to an assertion</a:t>
            </a:r>
            <a:endParaRPr lang="en-GB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1285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GB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4000" b="1" dirty="0" smtClean="0">
                <a:latin typeface="Times New Roman"/>
                <a:cs typeface="Times New Roman"/>
              </a:rPr>
              <a:t>Claim:</a:t>
            </a:r>
            <a:r>
              <a:rPr lang="en-GB" sz="4000" dirty="0" smtClean="0">
                <a:latin typeface="Times New Roman"/>
                <a:cs typeface="Times New Roman"/>
              </a:rPr>
              <a:t> people should not smoke</a:t>
            </a:r>
          </a:p>
          <a:p>
            <a:pPr marL="0" indent="0">
              <a:buNone/>
            </a:pPr>
            <a:endParaRPr lang="en-GB" sz="40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4000" b="1" dirty="0" smtClean="0">
                <a:latin typeface="Times New Roman"/>
                <a:cs typeface="Times New Roman"/>
              </a:rPr>
              <a:t>Support: </a:t>
            </a:r>
            <a:r>
              <a:rPr lang="en-GB" sz="4000" dirty="0" smtClean="0">
                <a:latin typeface="Times New Roman"/>
                <a:cs typeface="Times New Roman"/>
              </a:rPr>
              <a:t>smoking is bad for health</a:t>
            </a:r>
            <a:endParaRPr lang="en-GB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0464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Argument or not?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366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3428"/>
            <a:ext cx="8229600" cy="5702736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dirty="0" smtClean="0">
                <a:latin typeface="Times New Roman"/>
                <a:cs typeface="Times New Roman"/>
              </a:rPr>
              <a:t>“President</a:t>
            </a:r>
            <a:r>
              <a:rPr lang="en-US" sz="4000" dirty="0">
                <a:latin typeface="Times New Roman"/>
                <a:cs typeface="Times New Roman"/>
              </a:rPr>
              <a:t>-elect Donald J. Trump tweeted that he would take steps to separate from his business empire, to avoid the appearance of a conflict of interest</a:t>
            </a:r>
            <a:r>
              <a:rPr lang="en-US" sz="4000" dirty="0" smtClean="0">
                <a:latin typeface="Times New Roman"/>
                <a:cs typeface="Times New Roman"/>
              </a:rPr>
              <a:t>.”</a:t>
            </a:r>
          </a:p>
          <a:p>
            <a:pPr marL="0" indent="0" algn="just">
              <a:buNone/>
            </a:pPr>
            <a:endParaRPr lang="en-US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US" sz="4000" dirty="0" smtClean="0">
                <a:latin typeface="Times New Roman"/>
                <a:cs typeface="Times New Roman"/>
              </a:rPr>
              <a:t>Not an argument! </a:t>
            </a:r>
          </a:p>
          <a:p>
            <a:pPr marL="0" indent="0" algn="just">
              <a:buNone/>
            </a:pPr>
            <a:endParaRPr lang="en-US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827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849</Words>
  <Application>Microsoft Macintosh PowerPoint</Application>
  <PresentationFormat>Présentation à l'écran (4:3)</PresentationFormat>
  <Paragraphs>150</Paragraphs>
  <Slides>35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Public Speaking and Speech Writing Pr. Victor Ferry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Victor Ferry</dc:creator>
  <cp:lastModifiedBy>Victor Ferry</cp:lastModifiedBy>
  <cp:revision>31</cp:revision>
  <dcterms:created xsi:type="dcterms:W3CDTF">2015-12-02T17:50:07Z</dcterms:created>
  <dcterms:modified xsi:type="dcterms:W3CDTF">2016-12-01T17:38:10Z</dcterms:modified>
</cp:coreProperties>
</file>