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mp4" ContentType="video/unknown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71" r:id="rId2"/>
    <p:sldId id="272" r:id="rId3"/>
    <p:sldId id="294" r:id="rId4"/>
    <p:sldId id="288" r:id="rId5"/>
    <p:sldId id="290" r:id="rId6"/>
    <p:sldId id="291" r:id="rId7"/>
    <p:sldId id="292" r:id="rId8"/>
    <p:sldId id="293" r:id="rId9"/>
    <p:sldId id="289" r:id="rId10"/>
    <p:sldId id="273" r:id="rId11"/>
    <p:sldId id="274" r:id="rId12"/>
    <p:sldId id="275" r:id="rId13"/>
    <p:sldId id="280" r:id="rId14"/>
    <p:sldId id="276" r:id="rId15"/>
    <p:sldId id="277" r:id="rId16"/>
    <p:sldId id="278" r:id="rId17"/>
    <p:sldId id="279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95" r:id="rId26"/>
    <p:sldId id="296" r:id="rId27"/>
    <p:sldId id="297" r:id="rId28"/>
    <p:sldId id="299" r:id="rId29"/>
    <p:sldId id="298" r:id="rId30"/>
    <p:sldId id="300" r:id="rId31"/>
    <p:sldId id="301" r:id="rId32"/>
    <p:sldId id="302" r:id="rId33"/>
    <p:sldId id="303" r:id="rId34"/>
    <p:sldId id="304" r:id="rId35"/>
    <p:sldId id="305" r:id="rId36"/>
    <p:sldId id="257" r:id="rId37"/>
    <p:sldId id="258" r:id="rId38"/>
    <p:sldId id="260" r:id="rId39"/>
    <p:sldId id="262" r:id="rId40"/>
    <p:sldId id="265" r:id="rId41"/>
    <p:sldId id="267" r:id="rId42"/>
    <p:sldId id="269" r:id="rId43"/>
    <p:sldId id="264" r:id="rId44"/>
    <p:sldId id="306" r:id="rId4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3" d="100"/>
          <a:sy n="43" d="100"/>
        </p:scale>
        <p:origin x="-12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EE2C0-7A41-9946-99B8-D6D65C76FDB8}" type="datetimeFigureOut">
              <a:rPr lang="fr-FR" smtClean="0"/>
              <a:t>25/11/16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BAC0A-6659-C44D-9BF7-CBB9EB8A026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824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En l’occurrence, la validité de cet argument est discutable. On peut critiquer sa validité</a:t>
            </a:r>
            <a:r>
              <a:rPr lang="fr-FR" baseline="0" dirty="0" smtClean="0"/>
              <a:t> en disant par exemple: n’y a-t-il pas des compétences plus importantes à développer que l’esprit critique?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BAC0A-6659-C44D-9BF7-CBB9EB8A026B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997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A2F6-AC83-4840-8245-563536A7E86F}" type="datetimeFigureOut">
              <a:rPr lang="fr-FR" smtClean="0"/>
              <a:t>25/11/16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9B66-5782-E446-82FC-3678A89ADAA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500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A2F6-AC83-4840-8245-563536A7E86F}" type="datetimeFigureOut">
              <a:rPr lang="fr-FR" smtClean="0"/>
              <a:t>25/11/16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9B66-5782-E446-82FC-3678A89ADAA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164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A2F6-AC83-4840-8245-563536A7E86F}" type="datetimeFigureOut">
              <a:rPr lang="fr-FR" smtClean="0"/>
              <a:t>25/11/16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9B66-5782-E446-82FC-3678A89ADAA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04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A2F6-AC83-4840-8245-563536A7E86F}" type="datetimeFigureOut">
              <a:rPr lang="fr-FR" smtClean="0"/>
              <a:t>25/11/16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9B66-5782-E446-82FC-3678A89ADAA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05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A2F6-AC83-4840-8245-563536A7E86F}" type="datetimeFigureOut">
              <a:rPr lang="fr-FR" smtClean="0"/>
              <a:t>25/11/16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9B66-5782-E446-82FC-3678A89ADAA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806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A2F6-AC83-4840-8245-563536A7E86F}" type="datetimeFigureOut">
              <a:rPr lang="fr-FR" smtClean="0"/>
              <a:t>25/11/16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9B66-5782-E446-82FC-3678A89ADAA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87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A2F6-AC83-4840-8245-563536A7E86F}" type="datetimeFigureOut">
              <a:rPr lang="fr-FR" smtClean="0"/>
              <a:t>25/11/16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9B66-5782-E446-82FC-3678A89ADAA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66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A2F6-AC83-4840-8245-563536A7E86F}" type="datetimeFigureOut">
              <a:rPr lang="fr-FR" smtClean="0"/>
              <a:t>25/11/16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9B66-5782-E446-82FC-3678A89ADAA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873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A2F6-AC83-4840-8245-563536A7E86F}" type="datetimeFigureOut">
              <a:rPr lang="fr-FR" smtClean="0"/>
              <a:t>25/11/16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9B66-5782-E446-82FC-3678A89ADAA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4570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A2F6-AC83-4840-8245-563536A7E86F}" type="datetimeFigureOut">
              <a:rPr lang="fr-FR" smtClean="0"/>
              <a:t>25/11/16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9B66-5782-E446-82FC-3678A89ADAA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91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A2F6-AC83-4840-8245-563536A7E86F}" type="datetimeFigureOut">
              <a:rPr lang="fr-FR" smtClean="0"/>
              <a:t>25/11/16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9B66-5782-E446-82FC-3678A89ADAA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DA2F6-AC83-4840-8245-563536A7E86F}" type="datetimeFigureOut">
              <a:rPr lang="fr-FR" smtClean="0"/>
              <a:t>25/11/16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69B66-5782-E446-82FC-3678A89ADAA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403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acebook.com/Pratique-de-largumentation-366087587057294/" TargetMode="External"/><Relationship Id="rId3" Type="http://schemas.openxmlformats.org/officeDocument/2006/relationships/hyperlink" Target="mailto:vferryescg@gmail.com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latin typeface="Times New Roman"/>
                <a:cs typeface="Times New Roman"/>
              </a:rPr>
              <a:t>Pratique de l’</a:t>
            </a:r>
            <a:r>
              <a:rPr lang="fr-FR" dirty="0">
                <a:latin typeface="Times New Roman"/>
                <a:cs typeface="Times New Roman"/>
              </a:rPr>
              <a:t>a</a:t>
            </a:r>
            <a:r>
              <a:rPr lang="fr-FR" dirty="0" smtClean="0">
                <a:latin typeface="Times New Roman"/>
                <a:cs typeface="Times New Roman"/>
              </a:rPr>
              <a:t>rgumentation </a:t>
            </a:r>
            <a:endParaRPr lang="fr-FR" dirty="0">
              <a:latin typeface="Times New Roman"/>
              <a:cs typeface="Times New Roman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latin typeface="Times New Roman"/>
                <a:cs typeface="Times New Roman"/>
              </a:rPr>
              <a:t>ESCG </a:t>
            </a:r>
            <a:r>
              <a:rPr lang="fr-FR" dirty="0" smtClean="0">
                <a:latin typeface="Times New Roman"/>
                <a:cs typeface="Times New Roman"/>
              </a:rPr>
              <a:t>2016-2017</a:t>
            </a:r>
            <a:endParaRPr lang="fr-FR" dirty="0" smtClean="0">
              <a:latin typeface="Times New Roman"/>
              <a:cs typeface="Times New Roman"/>
            </a:endParaRPr>
          </a:p>
          <a:p>
            <a:r>
              <a:rPr lang="fr-FR" dirty="0" smtClean="0">
                <a:latin typeface="Times New Roman"/>
                <a:cs typeface="Times New Roman"/>
              </a:rPr>
              <a:t>Pr. Victor Ferry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227" y="424507"/>
            <a:ext cx="14351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26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5400" dirty="0" smtClean="0">
                <a:latin typeface="Times New Roman"/>
                <a:cs typeface="Times New Roman"/>
              </a:rPr>
              <a:t>2. Rappel</a:t>
            </a:r>
            <a:r>
              <a:rPr lang="fr-FR" sz="5400" dirty="0">
                <a:latin typeface="Times New Roman"/>
                <a:cs typeface="Times New Roman"/>
              </a:rPr>
              <a:t>: les concepts de base de l’argumentation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9123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4800" b="1" dirty="0" smtClean="0">
                <a:latin typeface="Times New Roman"/>
                <a:cs typeface="Times New Roman"/>
              </a:rPr>
              <a:t>Qu’est-ce qu’un argument? </a:t>
            </a:r>
            <a:endParaRPr lang="fr-FR" sz="48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7007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>
                <a:latin typeface="Times New Roman"/>
                <a:cs typeface="Times New Roman"/>
              </a:rPr>
              <a:t>Qu’est-ce qu’un argument? </a:t>
            </a:r>
          </a:p>
          <a:p>
            <a:pPr marL="0" indent="0">
              <a:buNone/>
            </a:pPr>
            <a:endParaRPr lang="fr-FR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fr-FR" dirty="0" smtClean="0">
                <a:latin typeface="Times New Roman"/>
                <a:cs typeface="Times New Roman"/>
              </a:rPr>
              <a:t>Définition</a:t>
            </a:r>
          </a:p>
          <a:p>
            <a:pPr marL="0" indent="0" algn="just">
              <a:buNone/>
            </a:pPr>
            <a:r>
              <a:rPr lang="fr-FR" dirty="0" smtClean="0">
                <a:latin typeface="Times New Roman"/>
                <a:cs typeface="Times New Roman"/>
              </a:rPr>
              <a:t>Un </a:t>
            </a:r>
            <a:r>
              <a:rPr lang="fr-FR" b="1" dirty="0" smtClean="0">
                <a:latin typeface="Times New Roman"/>
                <a:cs typeface="Times New Roman"/>
              </a:rPr>
              <a:t>argument</a:t>
            </a:r>
            <a:r>
              <a:rPr lang="fr-FR" dirty="0" smtClean="0">
                <a:latin typeface="Times New Roman"/>
                <a:cs typeface="Times New Roman"/>
              </a:rPr>
              <a:t> est un ensemble d’</a:t>
            </a:r>
            <a:r>
              <a:rPr lang="fr-FR" b="1" dirty="0" smtClean="0">
                <a:latin typeface="Times New Roman"/>
                <a:cs typeface="Times New Roman"/>
              </a:rPr>
              <a:t>affirmations</a:t>
            </a:r>
            <a:r>
              <a:rPr lang="fr-FR" dirty="0" smtClean="0">
                <a:latin typeface="Times New Roman"/>
                <a:cs typeface="Times New Roman"/>
              </a:rPr>
              <a:t>. Certaines de ces affirmations (les </a:t>
            </a:r>
            <a:r>
              <a:rPr lang="fr-FR" b="1" dirty="0" smtClean="0">
                <a:latin typeface="Times New Roman"/>
                <a:cs typeface="Times New Roman"/>
              </a:rPr>
              <a:t>prémisses</a:t>
            </a:r>
            <a:r>
              <a:rPr lang="fr-FR" dirty="0" smtClean="0">
                <a:latin typeface="Times New Roman"/>
                <a:cs typeface="Times New Roman"/>
              </a:rPr>
              <a:t>)</a:t>
            </a:r>
            <a:r>
              <a:rPr lang="fr-FR" i="1" dirty="0" smtClean="0">
                <a:latin typeface="Times New Roman"/>
                <a:cs typeface="Times New Roman"/>
              </a:rPr>
              <a:t> </a:t>
            </a:r>
            <a:r>
              <a:rPr lang="fr-FR" dirty="0" smtClean="0">
                <a:latin typeface="Times New Roman"/>
                <a:cs typeface="Times New Roman"/>
              </a:rPr>
              <a:t>sont</a:t>
            </a:r>
            <a:r>
              <a:rPr lang="fr-FR" i="1" dirty="0" smtClean="0">
                <a:latin typeface="Times New Roman"/>
                <a:cs typeface="Times New Roman"/>
              </a:rPr>
              <a:t> </a:t>
            </a:r>
            <a:r>
              <a:rPr lang="fr-FR" dirty="0" smtClean="0">
                <a:latin typeface="Times New Roman"/>
                <a:cs typeface="Times New Roman"/>
              </a:rPr>
              <a:t>présentées en soutien des autres affirmations (</a:t>
            </a:r>
            <a:r>
              <a:rPr lang="fr-FR" b="1" dirty="0" smtClean="0">
                <a:latin typeface="Times New Roman"/>
                <a:cs typeface="Times New Roman"/>
              </a:rPr>
              <a:t>la conclusion</a:t>
            </a:r>
            <a:r>
              <a:rPr lang="fr-FR" dirty="0" smtClean="0">
                <a:latin typeface="Times New Roman"/>
                <a:cs typeface="Times New Roman"/>
              </a:rPr>
              <a:t>).</a:t>
            </a:r>
            <a:endParaRPr lang="fr-FR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8028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05496"/>
            <a:ext cx="8229600" cy="5420668"/>
          </a:xfrm>
        </p:spPr>
        <p:txBody>
          <a:bodyPr/>
          <a:lstStyle/>
          <a:p>
            <a:pPr marL="0" indent="0">
              <a:buNone/>
            </a:pPr>
            <a:endParaRPr lang="fr-FR" b="1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fr-FR" b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fr-FR" b="1" dirty="0" smtClean="0">
                <a:latin typeface="Times New Roman"/>
                <a:cs typeface="Times New Roman"/>
              </a:rPr>
              <a:t>Conclusion d’un argument: </a:t>
            </a:r>
            <a:r>
              <a:rPr lang="fr-FR" dirty="0" smtClean="0">
                <a:latin typeface="Times New Roman"/>
                <a:cs typeface="Times New Roman"/>
              </a:rPr>
              <a:t>ce que l’on veut faire admettre comme vrai. </a:t>
            </a:r>
            <a:r>
              <a:rPr lang="fr-FR" b="1" dirty="0" smtClean="0">
                <a:latin typeface="Times New Roman"/>
                <a:cs typeface="Times New Roman"/>
              </a:rPr>
              <a:t> </a:t>
            </a:r>
          </a:p>
          <a:p>
            <a:pPr marL="0" indent="0">
              <a:buNone/>
            </a:pPr>
            <a:endParaRPr lang="fr-FR" b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fr-FR" b="1" dirty="0" smtClean="0">
                <a:latin typeface="Times New Roman"/>
                <a:cs typeface="Times New Roman"/>
              </a:rPr>
              <a:t>Prémisses d’un argument: </a:t>
            </a:r>
            <a:r>
              <a:rPr lang="fr-FR" dirty="0" smtClean="0">
                <a:latin typeface="Times New Roman"/>
                <a:cs typeface="Times New Roman"/>
              </a:rPr>
              <a:t>ce que l’on donne pour faire admettre la conclusion.</a:t>
            </a:r>
            <a:endParaRPr lang="fr-FR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2977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34946"/>
            <a:ext cx="8229600" cy="5855609"/>
          </a:xfrm>
        </p:spPr>
        <p:txBody>
          <a:bodyPr/>
          <a:lstStyle/>
          <a:p>
            <a:pPr marL="0" indent="0" algn="just">
              <a:buNone/>
            </a:pPr>
            <a:r>
              <a:rPr lang="fr-FR" dirty="0" smtClean="0">
                <a:latin typeface="Times New Roman"/>
                <a:cs typeface="Times New Roman"/>
              </a:rPr>
              <a:t>Exemple: </a:t>
            </a:r>
          </a:p>
          <a:p>
            <a:pPr marL="0" indent="0" algn="just">
              <a:buNone/>
            </a:pPr>
            <a:r>
              <a:rPr lang="fr-FR" dirty="0" smtClean="0">
                <a:latin typeface="Times New Roman"/>
                <a:cs typeface="Times New Roman"/>
              </a:rPr>
              <a:t>Le sport est bon pour la santé: il faut faire du sport. </a:t>
            </a:r>
          </a:p>
          <a:p>
            <a:pPr marL="0" indent="0" algn="just">
              <a:buNone/>
            </a:pPr>
            <a:endParaRPr lang="fr-FR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fr-FR" dirty="0" smtClean="0">
                <a:latin typeface="Times New Roman"/>
                <a:cs typeface="Times New Roman"/>
              </a:rPr>
              <a:t>« Il faut faire du sport » =</a:t>
            </a:r>
            <a:r>
              <a:rPr lang="fr-FR" b="1" dirty="0" smtClean="0">
                <a:latin typeface="Times New Roman"/>
                <a:cs typeface="Times New Roman"/>
              </a:rPr>
              <a:t> Conclusion </a:t>
            </a:r>
            <a:r>
              <a:rPr lang="fr-FR" dirty="0" smtClean="0">
                <a:latin typeface="Times New Roman"/>
                <a:cs typeface="Times New Roman"/>
              </a:rPr>
              <a:t>de l’argument.</a:t>
            </a:r>
          </a:p>
          <a:p>
            <a:pPr marL="0" indent="0" algn="just">
              <a:buNone/>
            </a:pPr>
            <a:endParaRPr lang="fr-FR" dirty="0" smtClean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fr-FR" dirty="0" smtClean="0">
                <a:latin typeface="Times New Roman"/>
                <a:cs typeface="Times New Roman"/>
              </a:rPr>
              <a:t>« Le sport est bon pour la santé » = </a:t>
            </a:r>
            <a:r>
              <a:rPr lang="fr-FR" b="1" dirty="0" smtClean="0">
                <a:latin typeface="Times New Roman"/>
                <a:cs typeface="Times New Roman"/>
              </a:rPr>
              <a:t>prémisse</a:t>
            </a:r>
            <a:r>
              <a:rPr lang="fr-FR" dirty="0" smtClean="0">
                <a:latin typeface="Times New Roman"/>
                <a:cs typeface="Times New Roman"/>
              </a:rPr>
              <a:t> = ce qu’on donne en soutien de la conclusion.</a:t>
            </a:r>
            <a:endParaRPr lang="fr-FR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1142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 algn="just">
              <a:buNone/>
            </a:pPr>
            <a:endParaRPr lang="fr-FR" sz="4400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fr-FR" sz="4400" dirty="0" smtClean="0">
                <a:latin typeface="Times New Roman"/>
                <a:cs typeface="Times New Roman"/>
              </a:rPr>
              <a:t>Exercice: argument ou pas argument?</a:t>
            </a:r>
            <a:endParaRPr lang="fr-FR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88148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11430"/>
            <a:ext cx="8229600" cy="551473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FR" sz="4000" dirty="0" smtClean="0">
                <a:latin typeface="Times New Roman"/>
                <a:cs typeface="Times New Roman"/>
              </a:rPr>
              <a:t>1. « Craignant </a:t>
            </a:r>
            <a:r>
              <a:rPr lang="fr-FR" sz="4000" dirty="0">
                <a:latin typeface="Times New Roman"/>
                <a:cs typeface="Times New Roman"/>
              </a:rPr>
              <a:t>que son pays ne soit sacrifié sur l’autel du réalisme face à la Russie, le président Petro </a:t>
            </a:r>
            <a:r>
              <a:rPr lang="fr-FR" sz="4000" dirty="0" err="1">
                <a:latin typeface="Times New Roman"/>
                <a:cs typeface="Times New Roman"/>
              </a:rPr>
              <a:t>Porochenko</a:t>
            </a:r>
            <a:r>
              <a:rPr lang="fr-FR" sz="4000" dirty="0">
                <a:latin typeface="Times New Roman"/>
                <a:cs typeface="Times New Roman"/>
              </a:rPr>
              <a:t> se rend jeudi à Bruxelles pour plaider la cause de l’Ukraine</a:t>
            </a:r>
            <a:r>
              <a:rPr lang="fr-FR" sz="4000" dirty="0" smtClean="0">
                <a:latin typeface="Times New Roman"/>
                <a:cs typeface="Times New Roman"/>
              </a:rPr>
              <a:t>. »</a:t>
            </a:r>
            <a:r>
              <a:rPr lang="fr-FR" sz="4000" dirty="0"/>
              <a:t/>
            </a:r>
            <a:br>
              <a:rPr lang="fr-FR" sz="4000" dirty="0"/>
            </a:br>
            <a:endParaRPr lang="fr-FR" sz="4000" dirty="0" smtClean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fr-FR" sz="4000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fr-FR" sz="4000" dirty="0" smtClean="0">
                <a:latin typeface="Times New Roman"/>
                <a:cs typeface="Times New Roman"/>
              </a:rPr>
              <a:t>Pas un argument. </a:t>
            </a:r>
            <a:r>
              <a:rPr lang="fr-FR" sz="4000" dirty="0">
                <a:latin typeface="Times New Roman"/>
                <a:cs typeface="Times New Roman"/>
              </a:rPr>
              <a:t/>
            </a:r>
            <a:br>
              <a:rPr lang="fr-FR" sz="4000" dirty="0">
                <a:latin typeface="Times New Roman"/>
                <a:cs typeface="Times New Roman"/>
              </a:rPr>
            </a:br>
            <a:endParaRPr lang="fr-FR" sz="4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7866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93848"/>
            <a:ext cx="8229600" cy="563231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fr-FR" dirty="0" smtClean="0">
                <a:latin typeface="Times New Roman"/>
                <a:cs typeface="Times New Roman"/>
              </a:rPr>
              <a:t>2. « Les propos du candidat sont regrettables</a:t>
            </a:r>
            <a:r>
              <a:rPr lang="fr-FR" dirty="0">
                <a:latin typeface="Times New Roman"/>
                <a:cs typeface="Times New Roman"/>
              </a:rPr>
              <a:t>:</a:t>
            </a:r>
            <a:r>
              <a:rPr lang="fr-FR" dirty="0" smtClean="0">
                <a:latin typeface="Times New Roman"/>
                <a:cs typeface="Times New Roman"/>
              </a:rPr>
              <a:t> ils sèment </a:t>
            </a:r>
            <a:r>
              <a:rPr lang="fr-FR" dirty="0">
                <a:latin typeface="Times New Roman"/>
                <a:cs typeface="Times New Roman"/>
              </a:rPr>
              <a:t>le doute sur l’impartialité de la police </a:t>
            </a:r>
            <a:r>
              <a:rPr lang="fr-FR" dirty="0" smtClean="0">
                <a:latin typeface="Times New Roman"/>
                <a:cs typeface="Times New Roman"/>
              </a:rPr>
              <a:t>fédérale et ils terniront l’image du </a:t>
            </a:r>
            <a:r>
              <a:rPr lang="fr-FR" dirty="0">
                <a:latin typeface="Times New Roman"/>
                <a:cs typeface="Times New Roman"/>
              </a:rPr>
              <a:t>vainqueur de l’élection, quel qu’il soit</a:t>
            </a:r>
            <a:r>
              <a:rPr lang="fr-FR" dirty="0" smtClean="0">
                <a:latin typeface="Times New Roman"/>
                <a:cs typeface="Times New Roman"/>
              </a:rPr>
              <a:t>. »</a:t>
            </a:r>
            <a:r>
              <a:rPr lang="fr-FR" dirty="0">
                <a:latin typeface="Times New Roman"/>
                <a:cs typeface="Times New Roman"/>
              </a:rPr>
              <a:t/>
            </a:r>
            <a:br>
              <a:rPr lang="fr-FR" dirty="0">
                <a:latin typeface="Times New Roman"/>
                <a:cs typeface="Times New Roman"/>
              </a:rPr>
            </a:br>
            <a:endParaRPr lang="fr-FR" dirty="0" smtClean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fr-FR" dirty="0" smtClean="0">
                <a:latin typeface="Times New Roman"/>
                <a:cs typeface="Times New Roman"/>
              </a:rPr>
              <a:t>C’est un argument. </a:t>
            </a:r>
          </a:p>
          <a:p>
            <a:pPr marL="0" indent="0" algn="just">
              <a:buNone/>
            </a:pPr>
            <a:endParaRPr lang="fr-FR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fr-FR" b="1" dirty="0" smtClean="0">
                <a:latin typeface="Times New Roman"/>
                <a:cs typeface="Times New Roman"/>
              </a:rPr>
              <a:t>Conclusion: </a:t>
            </a:r>
            <a:r>
              <a:rPr lang="fr-FR" dirty="0" smtClean="0">
                <a:latin typeface="Times New Roman"/>
                <a:cs typeface="Times New Roman"/>
              </a:rPr>
              <a:t>« Les </a:t>
            </a:r>
            <a:r>
              <a:rPr lang="fr-FR" dirty="0">
                <a:latin typeface="Times New Roman"/>
                <a:cs typeface="Times New Roman"/>
              </a:rPr>
              <a:t>propos du candidat sont regrettables.</a:t>
            </a:r>
            <a:r>
              <a:rPr lang="fr-FR" dirty="0" smtClean="0">
                <a:latin typeface="Times New Roman"/>
                <a:cs typeface="Times New Roman"/>
              </a:rPr>
              <a:t> »</a:t>
            </a:r>
          </a:p>
          <a:p>
            <a:pPr marL="0" indent="0" algn="just">
              <a:buNone/>
            </a:pPr>
            <a:r>
              <a:rPr lang="fr-FR" b="1" dirty="0" smtClean="0">
                <a:latin typeface="Times New Roman"/>
                <a:cs typeface="Times New Roman"/>
              </a:rPr>
              <a:t>Prémisses: </a:t>
            </a:r>
            <a:r>
              <a:rPr lang="fr-FR" dirty="0" smtClean="0">
                <a:latin typeface="Times New Roman"/>
                <a:cs typeface="Times New Roman"/>
              </a:rPr>
              <a:t>« </a:t>
            </a:r>
            <a:r>
              <a:rPr lang="fr-FR" dirty="0">
                <a:latin typeface="Times New Roman"/>
                <a:cs typeface="Times New Roman"/>
              </a:rPr>
              <a:t>ils sèment le doute sur l’impartialité de la police fédérale et ils terniront l’image du vainqueur de l’élection, quel qu’il soit</a:t>
            </a:r>
            <a:r>
              <a:rPr lang="fr-FR" dirty="0" smtClean="0">
                <a:latin typeface="Times New Roman"/>
                <a:cs typeface="Times New Roman"/>
              </a:rPr>
              <a:t> »</a:t>
            </a:r>
            <a:endParaRPr lang="fr-FR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2752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17144"/>
            <a:ext cx="8229600" cy="5209019"/>
          </a:xfrm>
        </p:spPr>
        <p:txBody>
          <a:bodyPr/>
          <a:lstStyle/>
          <a:p>
            <a:pPr marL="0" indent="0" algn="just">
              <a:buNone/>
            </a:pPr>
            <a:r>
              <a:rPr lang="fr-FR" dirty="0" smtClean="0">
                <a:latin typeface="Times New Roman"/>
                <a:cs typeface="Times New Roman"/>
              </a:rPr>
              <a:t>3. « </a:t>
            </a:r>
            <a:r>
              <a:rPr lang="fr-FR" dirty="0">
                <a:latin typeface="Times New Roman"/>
                <a:cs typeface="Times New Roman"/>
              </a:rPr>
              <a:t>La démocratie manque </a:t>
            </a:r>
            <a:r>
              <a:rPr lang="fr-FR" dirty="0" smtClean="0">
                <a:latin typeface="Times New Roman"/>
                <a:cs typeface="Times New Roman"/>
              </a:rPr>
              <a:t>d’efficacité </a:t>
            </a:r>
            <a:r>
              <a:rPr lang="fr-FR" dirty="0">
                <a:latin typeface="Times New Roman"/>
                <a:cs typeface="Times New Roman"/>
              </a:rPr>
              <a:t>pour maintenir </a:t>
            </a:r>
            <a:r>
              <a:rPr lang="fr-FR" dirty="0" smtClean="0">
                <a:latin typeface="Times New Roman"/>
                <a:cs typeface="Times New Roman"/>
              </a:rPr>
              <a:t>l’ordre </a:t>
            </a:r>
            <a:r>
              <a:rPr lang="fr-FR" dirty="0">
                <a:latin typeface="Times New Roman"/>
                <a:cs typeface="Times New Roman"/>
              </a:rPr>
              <a:t>et </a:t>
            </a:r>
            <a:r>
              <a:rPr lang="fr-FR" dirty="0" smtClean="0">
                <a:latin typeface="Times New Roman"/>
                <a:cs typeface="Times New Roman"/>
              </a:rPr>
              <a:t>la sécurité</a:t>
            </a:r>
            <a:r>
              <a:rPr lang="fr-FR" dirty="0">
                <a:latin typeface="Times New Roman"/>
                <a:cs typeface="Times New Roman"/>
              </a:rPr>
              <a:t>. Un régime absolutiste est plus </a:t>
            </a:r>
            <a:r>
              <a:rPr lang="fr-FR" dirty="0" smtClean="0">
                <a:latin typeface="Times New Roman"/>
                <a:cs typeface="Times New Roman"/>
              </a:rPr>
              <a:t>efficace pour cela. »</a:t>
            </a:r>
          </a:p>
          <a:p>
            <a:pPr marL="0" indent="0" algn="just">
              <a:buNone/>
            </a:pPr>
            <a:endParaRPr lang="fr-FR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fr-FR" dirty="0" smtClean="0">
                <a:latin typeface="Times New Roman"/>
                <a:cs typeface="Times New Roman"/>
              </a:rPr>
              <a:t>Pas un argument. </a:t>
            </a:r>
          </a:p>
          <a:p>
            <a:pPr marL="0" indent="0" algn="just">
              <a:buNone/>
            </a:pPr>
            <a:endParaRPr lang="fr-FR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0531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0880"/>
            <a:ext cx="8229600" cy="558528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FR" dirty="0" smtClean="0">
                <a:latin typeface="Times New Roman"/>
                <a:cs typeface="Times New Roman"/>
              </a:rPr>
              <a:t>4. « La démocratie est le meilleur des régimes: c’est en démocratie que les citoyens sont les plus riches et les plus heureux. »</a:t>
            </a:r>
          </a:p>
          <a:p>
            <a:pPr marL="0" indent="0" algn="just">
              <a:buNone/>
            </a:pPr>
            <a:endParaRPr lang="fr-FR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fr-FR" dirty="0" smtClean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fr-FR" b="1" dirty="0" smtClean="0">
                <a:latin typeface="Times New Roman"/>
                <a:cs typeface="Times New Roman"/>
              </a:rPr>
              <a:t>C’est un argument. </a:t>
            </a:r>
          </a:p>
          <a:p>
            <a:pPr marL="0" indent="0" algn="just">
              <a:buNone/>
            </a:pPr>
            <a:endParaRPr lang="fr-FR" b="1" dirty="0" smtClean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fr-FR" b="1" dirty="0" smtClean="0">
                <a:latin typeface="Times New Roman"/>
                <a:cs typeface="Times New Roman"/>
              </a:rPr>
              <a:t>Conclusion: </a:t>
            </a:r>
            <a:r>
              <a:rPr lang="fr-FR" dirty="0">
                <a:latin typeface="Times New Roman"/>
                <a:cs typeface="Times New Roman"/>
              </a:rPr>
              <a:t>La démocratie est le meilleur des </a:t>
            </a:r>
            <a:r>
              <a:rPr lang="fr-FR" dirty="0" smtClean="0">
                <a:latin typeface="Times New Roman"/>
                <a:cs typeface="Times New Roman"/>
              </a:rPr>
              <a:t>régimes.</a:t>
            </a:r>
            <a:r>
              <a:rPr lang="fr-FR" dirty="0">
                <a:latin typeface="Times New Roman"/>
                <a:cs typeface="Times New Roman"/>
              </a:rPr>
              <a:t> </a:t>
            </a:r>
            <a:endParaRPr lang="fr-FR" dirty="0" smtClean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fr-FR" b="1" dirty="0" smtClean="0">
                <a:latin typeface="Times New Roman"/>
                <a:cs typeface="Times New Roman"/>
              </a:rPr>
              <a:t>Prémisse: </a:t>
            </a:r>
            <a:r>
              <a:rPr lang="fr-FR" dirty="0" smtClean="0">
                <a:latin typeface="Times New Roman"/>
                <a:cs typeface="Times New Roman"/>
              </a:rPr>
              <a:t>c’est </a:t>
            </a:r>
            <a:r>
              <a:rPr lang="fr-FR" dirty="0">
                <a:latin typeface="Times New Roman"/>
                <a:cs typeface="Times New Roman"/>
              </a:rPr>
              <a:t>en démocratie que les citoyens sont les plus riches et les plus </a:t>
            </a:r>
            <a:r>
              <a:rPr lang="fr-FR" dirty="0" smtClean="0">
                <a:latin typeface="Times New Roman"/>
                <a:cs typeface="Times New Roman"/>
              </a:rPr>
              <a:t>heureux.</a:t>
            </a:r>
            <a:endParaRPr lang="fr-FR" b="1" dirty="0" smtClean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fr-FR" b="1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fr-FR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1376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514350" indent="-514350">
              <a:buAutoNum type="arabicPeriod"/>
            </a:pPr>
            <a:r>
              <a:rPr lang="fr-FR" sz="4000" dirty="0" smtClean="0">
                <a:latin typeface="Times New Roman"/>
                <a:cs typeface="Times New Roman"/>
              </a:rPr>
              <a:t>Présentation du cours</a:t>
            </a:r>
          </a:p>
          <a:p>
            <a:pPr marL="514350" indent="-514350">
              <a:buAutoNum type="arabicPeriod"/>
            </a:pPr>
            <a:r>
              <a:rPr lang="fr-FR" sz="4000" dirty="0" smtClean="0">
                <a:latin typeface="Times New Roman"/>
                <a:cs typeface="Times New Roman"/>
              </a:rPr>
              <a:t>Rappel: les concepts de base de l’argumentation</a:t>
            </a:r>
          </a:p>
          <a:p>
            <a:pPr marL="514350" indent="-514350">
              <a:buAutoNum type="arabicPeriod"/>
            </a:pPr>
            <a:r>
              <a:rPr lang="fr-FR" sz="4000" dirty="0" smtClean="0">
                <a:latin typeface="Times New Roman"/>
                <a:cs typeface="Times New Roman"/>
              </a:rPr>
              <a:t>Aperçu de la nouvelle matière</a:t>
            </a:r>
          </a:p>
        </p:txBody>
      </p:sp>
    </p:spTree>
    <p:extLst>
      <p:ext uri="{BB962C8B-B14F-4D97-AF65-F5344CB8AC3E}">
        <p14:creationId xmlns:p14="http://schemas.microsoft.com/office/powerpoint/2010/main" val="2159333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4800" b="1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fr-FR" sz="4800" b="1" dirty="0" smtClean="0">
                <a:latin typeface="Times New Roman"/>
                <a:cs typeface="Times New Roman"/>
              </a:rPr>
              <a:t>Qu’est-ce qu’un bon argument?</a:t>
            </a:r>
            <a:endParaRPr lang="fr-FR" sz="48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0342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4000" dirty="0" smtClean="0">
                <a:latin typeface="Times New Roman"/>
                <a:cs typeface="Times New Roman"/>
              </a:rPr>
              <a:t>2 critères: </a:t>
            </a:r>
          </a:p>
          <a:p>
            <a:pPr marL="0" indent="0">
              <a:buNone/>
            </a:pPr>
            <a:endParaRPr lang="fr-FR" dirty="0">
              <a:latin typeface="Times New Roman"/>
              <a:cs typeface="Times New Roman"/>
            </a:endParaRPr>
          </a:p>
          <a:p>
            <a:pPr algn="just">
              <a:buFontTx/>
              <a:buChar char="-"/>
            </a:pPr>
            <a:r>
              <a:rPr lang="fr-FR" b="1" dirty="0" smtClean="0">
                <a:latin typeface="Times New Roman"/>
                <a:cs typeface="Times New Roman"/>
              </a:rPr>
              <a:t>Vérité</a:t>
            </a:r>
            <a:r>
              <a:rPr lang="fr-FR" dirty="0" smtClean="0">
                <a:latin typeface="Times New Roman"/>
                <a:cs typeface="Times New Roman"/>
              </a:rPr>
              <a:t>: un bon argument repose sur des prémisses vraies.</a:t>
            </a:r>
          </a:p>
          <a:p>
            <a:pPr>
              <a:buFontTx/>
              <a:buChar char="-"/>
            </a:pPr>
            <a:r>
              <a:rPr lang="fr-FR" b="1" dirty="0" smtClean="0">
                <a:latin typeface="Times New Roman"/>
                <a:cs typeface="Times New Roman"/>
              </a:rPr>
              <a:t>Validité</a:t>
            </a:r>
            <a:r>
              <a:rPr lang="fr-FR" dirty="0" smtClean="0">
                <a:latin typeface="Times New Roman"/>
                <a:cs typeface="Times New Roman"/>
              </a:rPr>
              <a:t>: un bon argument repose sur une inférence valide.</a:t>
            </a:r>
            <a:endParaRPr lang="fr-FR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3027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72183"/>
            <a:ext cx="8229600" cy="4166502"/>
          </a:xfrm>
        </p:spPr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dirty="0" smtClean="0">
                <a:latin typeface="Times New Roman"/>
                <a:cs typeface="Times New Roman"/>
              </a:rPr>
              <a:t>      (Vérité)	</a:t>
            </a:r>
            <a:r>
              <a:rPr lang="fr-FR" dirty="0" smtClean="0"/>
              <a:t>								 </a:t>
            </a:r>
            <a:r>
              <a:rPr lang="fr-FR" dirty="0" smtClean="0">
                <a:latin typeface="Times New Roman"/>
                <a:cs typeface="Times New Roman"/>
              </a:rPr>
              <a:t>(Validité)</a:t>
            </a:r>
            <a:endParaRPr lang="fr-FR" dirty="0"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2543" y="678495"/>
            <a:ext cx="2299000" cy="8538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/>
                <a:cs typeface="Times New Roman"/>
              </a:rPr>
              <a:t>Prémisses</a:t>
            </a:r>
            <a:endParaRPr lang="fr-FR" dirty="0">
              <a:latin typeface="Times New Roman"/>
              <a:cs typeface="Times New Roman"/>
            </a:endParaRPr>
          </a:p>
        </p:txBody>
      </p:sp>
      <p:cxnSp>
        <p:nvCxnSpPr>
          <p:cNvPr id="6" name="Connecteur droit avec flèche 5"/>
          <p:cNvCxnSpPr>
            <a:cxnSpLocks noChangeAspect="1"/>
          </p:cNvCxnSpPr>
          <p:nvPr/>
        </p:nvCxnSpPr>
        <p:spPr>
          <a:xfrm>
            <a:off x="3371867" y="1159818"/>
            <a:ext cx="2342791" cy="0"/>
          </a:xfrm>
          <a:prstGeom prst="straightConnector1">
            <a:avLst/>
          </a:prstGeom>
          <a:ln w="76200" cmpd="sng">
            <a:solidFill>
              <a:srgbClr val="4F81BD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262039" y="678495"/>
            <a:ext cx="2145734" cy="8538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/>
                <a:cs typeface="Times New Roman"/>
              </a:rPr>
              <a:t>Conclusion</a:t>
            </a:r>
            <a:endParaRPr lang="fr-FR" dirty="0">
              <a:latin typeface="Times New Roman"/>
              <a:cs typeface="Times New Roman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1904886" y="1532324"/>
            <a:ext cx="0" cy="13354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7334906" y="1532324"/>
            <a:ext cx="0" cy="13354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111304" y="2867800"/>
            <a:ext cx="1534657" cy="6057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atin typeface="Times New Roman"/>
                <a:cs typeface="Times New Roman"/>
              </a:rPr>
              <a:t>F</a:t>
            </a:r>
            <a:r>
              <a:rPr lang="fr-FR" sz="2800" dirty="0" smtClean="0">
                <a:latin typeface="Times New Roman"/>
                <a:cs typeface="Times New Roman"/>
              </a:rPr>
              <a:t>aits</a:t>
            </a:r>
            <a:endParaRPr lang="fr-FR" sz="2800" dirty="0">
              <a:latin typeface="Times New Roman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6677" y="2909681"/>
            <a:ext cx="1576457" cy="6057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/>
                <a:cs typeface="Times New Roman"/>
              </a:rPr>
              <a:t>Inférence</a:t>
            </a:r>
            <a:endParaRPr lang="fr-FR" dirty="0">
              <a:latin typeface="Times New Roman"/>
              <a:cs typeface="Times New Roman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57200" y="4726817"/>
            <a:ext cx="36590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Times New Roman"/>
                <a:cs typeface="Times New Roman"/>
              </a:rPr>
              <a:t>Tester la vérité= avons-nous de bonnes raisons de penser que les prémisses sont vraies? </a:t>
            </a:r>
            <a:endParaRPr lang="fr-FR" sz="2800" dirty="0">
              <a:latin typeface="Times New Roman"/>
              <a:cs typeface="Times New Roman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198261" y="4726817"/>
            <a:ext cx="39457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Times New Roman"/>
                <a:cs typeface="Times New Roman"/>
              </a:rPr>
              <a:t>Tester la validité= est-ce que les prémisses rendent la conclusion contraignante? </a:t>
            </a:r>
            <a:endParaRPr lang="fr-FR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8976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76046"/>
            <a:ext cx="8229600" cy="535011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fr-FR" dirty="0" smtClean="0">
                <a:latin typeface="Times New Roman"/>
                <a:cs typeface="Times New Roman"/>
              </a:rPr>
              <a:t>« Le cours d’argumentation développe l’esprit critique: il faut que les étudiants suivent un cour d’argumentation. »</a:t>
            </a:r>
          </a:p>
          <a:p>
            <a:pPr marL="0" indent="0" algn="just">
              <a:buNone/>
            </a:pPr>
            <a:endParaRPr lang="fr-FR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fr-FR" dirty="0" smtClean="0">
                <a:latin typeface="Times New Roman"/>
                <a:cs typeface="Times New Roman"/>
              </a:rPr>
              <a:t>Test de vérité?</a:t>
            </a:r>
          </a:p>
          <a:p>
            <a:pPr marL="0" indent="0" algn="just">
              <a:buNone/>
            </a:pPr>
            <a:r>
              <a:rPr lang="fr-FR" dirty="0" smtClean="0">
                <a:latin typeface="Times New Roman"/>
                <a:cs typeface="Times New Roman"/>
              </a:rPr>
              <a:t>= </a:t>
            </a:r>
            <a:r>
              <a:rPr lang="fr-FR" dirty="0">
                <a:latin typeface="Times New Roman"/>
                <a:cs typeface="Times New Roman"/>
              </a:rPr>
              <a:t>E</a:t>
            </a:r>
            <a:r>
              <a:rPr lang="fr-FR" dirty="0" smtClean="0">
                <a:latin typeface="Times New Roman"/>
                <a:cs typeface="Times New Roman"/>
              </a:rPr>
              <a:t>xiste-t-il des preuves du fait que le cours d’argumentation développe l’esprit critique? </a:t>
            </a:r>
          </a:p>
          <a:p>
            <a:pPr marL="0" indent="0" algn="just">
              <a:buNone/>
            </a:pPr>
            <a:endParaRPr lang="fr-FR" dirty="0" smtClean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fr-FR" dirty="0" smtClean="0">
                <a:latin typeface="Times New Roman"/>
                <a:cs typeface="Times New Roman"/>
              </a:rPr>
              <a:t>Test de validité? </a:t>
            </a:r>
          </a:p>
          <a:p>
            <a:pPr marL="0" indent="0" algn="just">
              <a:buNone/>
            </a:pPr>
            <a:r>
              <a:rPr lang="fr-FR" dirty="0" smtClean="0">
                <a:latin typeface="Times New Roman"/>
                <a:cs typeface="Times New Roman"/>
              </a:rPr>
              <a:t>= Si les prémisses sont vraies, est-ce que la conclusion est nécessaire?  </a:t>
            </a:r>
            <a:endParaRPr lang="fr-FR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fr-FR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6980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76046"/>
            <a:ext cx="8229600" cy="535011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FR" dirty="0" smtClean="0">
                <a:latin typeface="Times New Roman"/>
                <a:cs typeface="Times New Roman"/>
              </a:rPr>
              <a:t>1. « Le cours d’argumentation développe l’esprit critique: il faut que les étudiants suivent un cour d’argumentation. »</a:t>
            </a:r>
          </a:p>
          <a:p>
            <a:pPr marL="0" indent="0" algn="just">
              <a:buNone/>
            </a:pPr>
            <a:endParaRPr lang="fr-FR" dirty="0" smtClean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fr-FR" dirty="0" smtClean="0">
                <a:latin typeface="Times New Roman"/>
                <a:cs typeface="Times New Roman"/>
              </a:rPr>
              <a:t>2. « Le cours d’argumentation développe l’esprit critique: les étudiants ne doivent suivre que des cours d’argumentation. »</a:t>
            </a:r>
          </a:p>
          <a:p>
            <a:pPr marL="0" indent="0" algn="just">
              <a:buNone/>
            </a:pPr>
            <a:endParaRPr lang="fr-FR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fr-FR" dirty="0" smtClean="0">
                <a:latin typeface="Times New Roman"/>
                <a:cs typeface="Times New Roman"/>
              </a:rPr>
              <a:t>La critique de l’argument 2 est plus facile car sa validité est faible. </a:t>
            </a:r>
            <a:endParaRPr lang="fr-FR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fr-FR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9016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4000" dirty="0" smtClean="0">
                <a:latin typeface="Times New Roman"/>
                <a:cs typeface="Times New Roman"/>
              </a:rPr>
              <a:t>3. Aperçu de la nouvelle matière: </a:t>
            </a:r>
          </a:p>
          <a:p>
            <a:pPr marL="0" indent="0">
              <a:buNone/>
            </a:pPr>
            <a:r>
              <a:rPr lang="fr-FR" sz="4000" dirty="0" smtClean="0">
                <a:latin typeface="Times New Roman"/>
                <a:cs typeface="Times New Roman"/>
              </a:rPr>
              <a:t>la science du raisonnement</a:t>
            </a:r>
            <a:endParaRPr lang="fr-FR" sz="4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0428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4000" dirty="0" smtClean="0">
                <a:latin typeface="Times New Roman"/>
                <a:cs typeface="Times New Roman"/>
              </a:rPr>
              <a:t>Système I, Système II: les deux vitesses de la pensée</a:t>
            </a:r>
            <a:endParaRPr lang="fr-FR" sz="4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143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fr-FR" dirty="0" smtClean="0">
                <a:latin typeface="Times New Roman"/>
                <a:cs typeface="Times New Roman"/>
              </a:rPr>
              <a:t>2 </a:t>
            </a:r>
            <a:r>
              <a:rPr lang="fr-FR" dirty="0">
                <a:latin typeface="Times New Roman"/>
                <a:cs typeface="Times New Roman"/>
              </a:rPr>
              <a:t>+</a:t>
            </a:r>
            <a:r>
              <a:rPr lang="fr-FR" dirty="0" smtClean="0">
                <a:latin typeface="Times New Roman"/>
                <a:cs typeface="Times New Roman"/>
              </a:rPr>
              <a:t> 2 = ?</a:t>
            </a:r>
          </a:p>
          <a:p>
            <a:pPr marL="0" indent="0">
              <a:buNone/>
            </a:pPr>
            <a:endParaRPr lang="fr-FR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fr-FR" dirty="0" smtClean="0">
                <a:latin typeface="Times New Roman"/>
                <a:cs typeface="Times New Roman"/>
              </a:rPr>
              <a:t>La capitale de la France=?</a:t>
            </a:r>
          </a:p>
          <a:p>
            <a:pPr marL="0" indent="0">
              <a:buNone/>
            </a:pPr>
            <a:endParaRPr lang="fr-FR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fr-FR" dirty="0" smtClean="0">
                <a:latin typeface="Times New Roman"/>
                <a:cs typeface="Times New Roman"/>
              </a:rPr>
              <a:t>72 x 13</a:t>
            </a:r>
          </a:p>
          <a:p>
            <a:pPr marL="0" indent="0">
              <a:buNone/>
            </a:pPr>
            <a:endParaRPr lang="fr-FR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7438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3600" dirty="0" smtClean="0">
                <a:latin typeface="Times New Roman"/>
                <a:cs typeface="Times New Roman"/>
              </a:rPr>
              <a:t>Notre esprit fonctionne à deux vitesses:</a:t>
            </a:r>
          </a:p>
          <a:p>
            <a:pPr marL="0" indent="0" algn="just">
              <a:buNone/>
            </a:pPr>
            <a:endParaRPr lang="fr-FR" sz="3600" dirty="0">
              <a:latin typeface="Times New Roman"/>
              <a:cs typeface="Times New Roman"/>
            </a:endParaRPr>
          </a:p>
          <a:p>
            <a:pPr algn="just"/>
            <a:r>
              <a:rPr lang="fr-FR" sz="3600" dirty="0" smtClean="0">
                <a:latin typeface="Times New Roman"/>
                <a:cs typeface="Times New Roman"/>
              </a:rPr>
              <a:t>Système I: réponses rapides, peu couteuses en énergie</a:t>
            </a:r>
          </a:p>
          <a:p>
            <a:pPr algn="just"/>
            <a:r>
              <a:rPr lang="fr-FR" sz="3600" dirty="0" smtClean="0">
                <a:latin typeface="Times New Roman"/>
                <a:cs typeface="Times New Roman"/>
              </a:rPr>
              <a:t>Système II: résolution de problèmes, plus couteux en énergie</a:t>
            </a:r>
          </a:p>
        </p:txBody>
      </p:sp>
    </p:spTree>
    <p:extLst>
      <p:ext uri="{BB962C8B-B14F-4D97-AF65-F5344CB8AC3E}">
        <p14:creationId xmlns:p14="http://schemas.microsoft.com/office/powerpoint/2010/main" val="2185160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ttp://figuresfictives.free.fr/Divers/Connus/Resources/mullerlyer-illusia.gif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25" b="3189"/>
          <a:stretch/>
        </p:blipFill>
        <p:spPr bwMode="auto">
          <a:xfrm>
            <a:off x="1282991" y="755300"/>
            <a:ext cx="6957550" cy="38796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2832460" y="4915602"/>
            <a:ext cx="46287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Times New Roman"/>
                <a:cs typeface="Times New Roman"/>
              </a:rPr>
              <a:t>(L’illusion de Müller-</a:t>
            </a:r>
            <a:r>
              <a:rPr lang="fr-FR" sz="3200" dirty="0" err="1">
                <a:latin typeface="Times New Roman"/>
                <a:cs typeface="Times New Roman"/>
              </a:rPr>
              <a:t>Lyer</a:t>
            </a:r>
            <a:r>
              <a:rPr lang="fr-FR" sz="3200" dirty="0">
                <a:latin typeface="Times New Roman"/>
                <a:cs typeface="Times New Roman"/>
              </a:rPr>
              <a:t>)</a:t>
            </a:r>
          </a:p>
          <a:p>
            <a:endParaRPr lang="fr-FR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7433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4800" dirty="0" smtClean="0">
                <a:latin typeface="Times New Roman"/>
                <a:cs typeface="Times New Roman"/>
              </a:rPr>
              <a:t>1. Présentation du cours</a:t>
            </a:r>
            <a:endParaRPr lang="fr-FR" sz="4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4155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81538"/>
            <a:ext cx="8229600" cy="5344625"/>
          </a:xfrm>
        </p:spPr>
        <p:txBody>
          <a:bodyPr>
            <a:normAutofit/>
          </a:bodyPr>
          <a:lstStyle/>
          <a:p>
            <a:pPr algn="just"/>
            <a:r>
              <a:rPr lang="fr-FR" sz="4000" dirty="0" smtClean="0">
                <a:latin typeface="Times New Roman"/>
                <a:cs typeface="Times New Roman"/>
              </a:rPr>
              <a:t>Bon fonctionnement: le système II permet de corriger les erreurs de jugement du système I</a:t>
            </a:r>
          </a:p>
          <a:p>
            <a:pPr algn="just"/>
            <a:endParaRPr lang="fr-FR" sz="4000" dirty="0" smtClean="0">
              <a:latin typeface="Times New Roman"/>
              <a:cs typeface="Times New Roman"/>
            </a:endParaRPr>
          </a:p>
          <a:p>
            <a:pPr algn="just"/>
            <a:r>
              <a:rPr lang="fr-FR" sz="4000" dirty="0" smtClean="0">
                <a:latin typeface="Times New Roman"/>
                <a:cs typeface="Times New Roman"/>
              </a:rPr>
              <a:t>Le problème: dès que le sujet est sensible pour nous, le système II devient l’avocat de nos croyances, mêmes si elles sont fausses…</a:t>
            </a:r>
            <a:endParaRPr lang="fr-FR" sz="4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2072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r-FR" sz="4000" dirty="0" smtClean="0">
                <a:latin typeface="Times New Roman"/>
                <a:cs typeface="Times New Roman"/>
              </a:rPr>
              <a:t>Gagner en maîtrise = </a:t>
            </a:r>
          </a:p>
          <a:p>
            <a:pPr marL="0" indent="0">
              <a:buNone/>
            </a:pPr>
            <a:endParaRPr lang="fr-FR" sz="4000" dirty="0" smtClean="0">
              <a:latin typeface="Times New Roman"/>
              <a:cs typeface="Times New Roman"/>
            </a:endParaRPr>
          </a:p>
          <a:p>
            <a:r>
              <a:rPr lang="fr-FR" sz="4000" dirty="0">
                <a:latin typeface="Times New Roman"/>
                <a:cs typeface="Times New Roman"/>
              </a:rPr>
              <a:t>M</a:t>
            </a:r>
            <a:r>
              <a:rPr lang="fr-FR" sz="4000" dirty="0" smtClean="0">
                <a:latin typeface="Times New Roman"/>
                <a:cs typeface="Times New Roman"/>
              </a:rPr>
              <a:t>ieux comprendre le fonctionnement de notre esprit </a:t>
            </a:r>
          </a:p>
          <a:p>
            <a:r>
              <a:rPr lang="fr-FR" sz="4000" dirty="0" smtClean="0">
                <a:latin typeface="Times New Roman"/>
                <a:cs typeface="Times New Roman"/>
              </a:rPr>
              <a:t>Être plus vigilant sur nos biais de raisonnement</a:t>
            </a:r>
          </a:p>
        </p:txBody>
      </p:sp>
    </p:spTree>
    <p:extLst>
      <p:ext uri="{BB962C8B-B14F-4D97-AF65-F5344CB8AC3E}">
        <p14:creationId xmlns:p14="http://schemas.microsoft.com/office/powerpoint/2010/main" val="982720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fr-FR" sz="4000" dirty="0" smtClean="0">
                <a:latin typeface="Times New Roman"/>
                <a:cs typeface="Times New Roman"/>
              </a:rPr>
              <a:t>Travail écrit: </a:t>
            </a:r>
          </a:p>
          <a:p>
            <a:pPr marL="0" indent="0">
              <a:buNone/>
            </a:pPr>
            <a:endParaRPr lang="fr-FR" sz="40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fr-FR" sz="4000" dirty="0" smtClean="0">
                <a:latin typeface="Times New Roman"/>
                <a:cs typeface="Times New Roman"/>
              </a:rPr>
              <a:t>Tester une affirmation. </a:t>
            </a:r>
            <a:endParaRPr lang="fr-FR" sz="40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2467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r-FR" sz="4000" dirty="0" smtClean="0">
                <a:latin typeface="Times New Roman"/>
                <a:cs typeface="Times New Roman"/>
              </a:rPr>
              <a:t>Exemples: </a:t>
            </a:r>
          </a:p>
          <a:p>
            <a:pPr marL="0" indent="0">
              <a:buNone/>
            </a:pPr>
            <a:endParaRPr lang="fr-FR" sz="40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fr-FR" sz="4000" dirty="0" smtClean="0">
                <a:latin typeface="Times New Roman"/>
                <a:cs typeface="Times New Roman"/>
              </a:rPr>
              <a:t>« L’argent fait le bonheur »</a:t>
            </a:r>
          </a:p>
          <a:p>
            <a:pPr marL="0" indent="0">
              <a:buNone/>
            </a:pPr>
            <a:r>
              <a:rPr lang="fr-FR" sz="4000" dirty="0" smtClean="0">
                <a:latin typeface="Times New Roman"/>
                <a:cs typeface="Times New Roman"/>
              </a:rPr>
              <a:t>« La religion rend les gens moins généreux »</a:t>
            </a:r>
          </a:p>
          <a:p>
            <a:pPr marL="0" indent="0">
              <a:buNone/>
            </a:pPr>
            <a:r>
              <a:rPr lang="fr-FR" sz="4000" dirty="0" smtClean="0">
                <a:latin typeface="Times New Roman"/>
                <a:cs typeface="Times New Roman"/>
              </a:rPr>
              <a:t>« La démocratie est le meilleur système politique »</a:t>
            </a:r>
            <a:endParaRPr lang="fr-FR" sz="4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24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dirty="0" smtClean="0">
                <a:latin typeface="Times New Roman"/>
                <a:cs typeface="Times New Roman"/>
              </a:rPr>
              <a:t>2 critères de choix: </a:t>
            </a:r>
          </a:p>
          <a:p>
            <a:pPr marL="0" indent="0">
              <a:buNone/>
            </a:pPr>
            <a:endParaRPr lang="fr-FR" sz="4000" dirty="0">
              <a:latin typeface="Times New Roman"/>
              <a:cs typeface="Times New Roman"/>
            </a:endParaRPr>
          </a:p>
          <a:p>
            <a:pPr marL="514350" indent="-514350">
              <a:buAutoNum type="arabicParenR"/>
            </a:pPr>
            <a:r>
              <a:rPr lang="fr-FR" sz="4000" dirty="0" smtClean="0">
                <a:latin typeface="Times New Roman"/>
                <a:cs typeface="Times New Roman"/>
              </a:rPr>
              <a:t>Equilibre (on pourrait défendre la thèse contraire)</a:t>
            </a:r>
            <a:endParaRPr lang="fr-FR" sz="4000" dirty="0" smtClean="0">
              <a:latin typeface="Times New Roman"/>
              <a:cs typeface="Times New Roman"/>
            </a:endParaRPr>
          </a:p>
          <a:p>
            <a:pPr marL="514350" indent="-514350">
              <a:buAutoNum type="arabicParenR"/>
            </a:pPr>
            <a:r>
              <a:rPr lang="fr-FR" sz="4000" dirty="0" smtClean="0">
                <a:latin typeface="Times New Roman"/>
                <a:cs typeface="Times New Roman"/>
              </a:rPr>
              <a:t>Possibilité de tester</a:t>
            </a:r>
            <a:endParaRPr lang="fr-FR" sz="4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4904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2615" y="742462"/>
            <a:ext cx="8374185" cy="538370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fr-FR" sz="4300" dirty="0" smtClean="0">
                <a:latin typeface="Times New Roman"/>
                <a:cs typeface="Times New Roman"/>
              </a:rPr>
              <a:t>Tester une affirmation= </a:t>
            </a:r>
          </a:p>
          <a:p>
            <a:pPr marL="0" indent="0" algn="just">
              <a:buNone/>
            </a:pPr>
            <a:endParaRPr lang="fr-FR" sz="4300" dirty="0">
              <a:latin typeface="Times New Roman"/>
              <a:cs typeface="Times New Roman"/>
            </a:endParaRPr>
          </a:p>
          <a:p>
            <a:pPr marL="514350" indent="-514350" algn="just">
              <a:buAutoNum type="arabicParenR"/>
            </a:pPr>
            <a:r>
              <a:rPr lang="fr-FR" sz="4300" dirty="0" smtClean="0">
                <a:latin typeface="Times New Roman"/>
                <a:cs typeface="Times New Roman"/>
              </a:rPr>
              <a:t>Trouver les conditions dans lesquelles l’affirmation peut être considérée comme vraie. </a:t>
            </a:r>
          </a:p>
          <a:p>
            <a:pPr marL="514350" indent="-514350" algn="just">
              <a:buAutoNum type="arabicParenR"/>
            </a:pPr>
            <a:r>
              <a:rPr lang="fr-FR" sz="4300" dirty="0" smtClean="0">
                <a:latin typeface="Times New Roman"/>
                <a:cs typeface="Times New Roman"/>
              </a:rPr>
              <a:t>Tester si les preuves sont suffisamment nombreuses et suffisamment fiables</a:t>
            </a:r>
          </a:p>
          <a:p>
            <a:pPr marL="514350" indent="-514350" algn="just">
              <a:buAutoNum type="arabicParenR"/>
            </a:pPr>
            <a:r>
              <a:rPr lang="fr-FR" sz="4300" dirty="0" smtClean="0">
                <a:latin typeface="Times New Roman"/>
                <a:cs typeface="Times New Roman"/>
              </a:rPr>
              <a:t>Justifier une conclusion: l’affirmation est vraie/partiellement vraie/partiellement fausse/fausse</a:t>
            </a:r>
          </a:p>
          <a:p>
            <a:pPr marL="514350" indent="-514350">
              <a:buAutoNum type="arabicParenR"/>
            </a:pPr>
            <a:endParaRPr lang="fr-FR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78405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 descr="maxresdefault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" r="2090" b="6290"/>
          <a:stretch/>
        </p:blipFill>
        <p:spPr>
          <a:xfrm>
            <a:off x="457200" y="776046"/>
            <a:ext cx="8057599" cy="5785058"/>
          </a:xfrm>
        </p:spPr>
      </p:pic>
    </p:spTree>
    <p:extLst>
      <p:ext uri="{BB962C8B-B14F-4D97-AF65-F5344CB8AC3E}">
        <p14:creationId xmlns:p14="http://schemas.microsoft.com/office/powerpoint/2010/main" val="2597975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0880"/>
            <a:ext cx="8229600" cy="5585283"/>
          </a:xfrm>
        </p:spPr>
        <p:txBody>
          <a:bodyPr/>
          <a:lstStyle/>
          <a:p>
            <a:pPr marL="0" indent="0" algn="just">
              <a:buNone/>
            </a:pPr>
            <a:r>
              <a:rPr lang="fr-FR" dirty="0" smtClean="0">
                <a:latin typeface="Times New Roman"/>
                <a:cs typeface="Times New Roman"/>
              </a:rPr>
              <a:t>1. « Il ne peut pas être coupable: il ne ferait pas de mal à une mouche! »</a:t>
            </a:r>
          </a:p>
          <a:p>
            <a:pPr marL="0" indent="0" algn="just">
              <a:buNone/>
            </a:pPr>
            <a:r>
              <a:rPr lang="fr-FR" i="1" dirty="0" smtClean="0">
                <a:latin typeface="Times New Roman"/>
                <a:cs typeface="Times New Roman"/>
              </a:rPr>
              <a:t>Dans cet argument, la prémisse est </a:t>
            </a:r>
            <a:r>
              <a:rPr lang="fr-FR" dirty="0" smtClean="0">
                <a:latin typeface="Times New Roman"/>
                <a:cs typeface="Times New Roman"/>
              </a:rPr>
              <a:t>« il ne ferait pas de mal à une mouche! »</a:t>
            </a:r>
          </a:p>
          <a:p>
            <a:pPr marL="0" indent="0" algn="just">
              <a:buNone/>
            </a:pPr>
            <a:endParaRPr lang="fr-FR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fr-FR" dirty="0" smtClean="0">
                <a:latin typeface="Times New Roman"/>
                <a:cs typeface="Times New Roman"/>
              </a:rPr>
              <a:t>A. Faux</a:t>
            </a:r>
          </a:p>
          <a:p>
            <a:pPr marL="0" indent="0" algn="just">
              <a:buNone/>
            </a:pPr>
            <a:r>
              <a:rPr lang="fr-FR" dirty="0" smtClean="0">
                <a:latin typeface="Times New Roman"/>
                <a:cs typeface="Times New Roman"/>
              </a:rPr>
              <a:t>B. Vrai</a:t>
            </a:r>
          </a:p>
          <a:p>
            <a:pPr marL="0" indent="0" algn="just">
              <a:buNone/>
            </a:pPr>
            <a:r>
              <a:rPr lang="fr-FR" dirty="0" smtClean="0">
                <a:latin typeface="Times New Roman"/>
                <a:cs typeface="Times New Roman"/>
              </a:rPr>
              <a:t>C. Vrai et faux</a:t>
            </a:r>
            <a:endParaRPr lang="fr-FR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8708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87914"/>
            <a:ext cx="8229600" cy="5538250"/>
          </a:xfrm>
        </p:spPr>
        <p:txBody>
          <a:bodyPr/>
          <a:lstStyle/>
          <a:p>
            <a:pPr marL="0" indent="0" algn="just">
              <a:buNone/>
            </a:pPr>
            <a:r>
              <a:rPr lang="fr-FR" dirty="0" smtClean="0">
                <a:latin typeface="Times New Roman"/>
                <a:cs typeface="Times New Roman"/>
              </a:rPr>
              <a:t>2. « Il ment tout le temps, on ne peut pas le croire. »</a:t>
            </a:r>
          </a:p>
          <a:p>
            <a:pPr marL="0" indent="0" algn="just">
              <a:buNone/>
            </a:pPr>
            <a:r>
              <a:rPr lang="fr-FR" i="1" dirty="0" smtClean="0">
                <a:latin typeface="Times New Roman"/>
                <a:cs typeface="Times New Roman"/>
              </a:rPr>
              <a:t>La conclusion de cet argument est </a:t>
            </a:r>
            <a:r>
              <a:rPr lang="fr-FR" dirty="0" smtClean="0">
                <a:latin typeface="Times New Roman"/>
                <a:cs typeface="Times New Roman"/>
              </a:rPr>
              <a:t>« on ne peut pas le croire ». </a:t>
            </a:r>
          </a:p>
          <a:p>
            <a:pPr marL="0" indent="0" algn="just">
              <a:buNone/>
            </a:pPr>
            <a:endParaRPr lang="fr-FR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fr-FR" dirty="0" smtClean="0">
                <a:latin typeface="Times New Roman"/>
                <a:cs typeface="Times New Roman"/>
              </a:rPr>
              <a:t>A. Peut-être.</a:t>
            </a:r>
          </a:p>
          <a:p>
            <a:pPr marL="0" indent="0" algn="just">
              <a:buNone/>
            </a:pPr>
            <a:r>
              <a:rPr lang="fr-FR" dirty="0" smtClean="0">
                <a:latin typeface="Times New Roman"/>
                <a:cs typeface="Times New Roman"/>
              </a:rPr>
              <a:t>B. Peut-être pas. </a:t>
            </a:r>
          </a:p>
          <a:p>
            <a:pPr marL="0" indent="0" algn="just">
              <a:buNone/>
            </a:pPr>
            <a:r>
              <a:rPr lang="fr-FR" dirty="0" smtClean="0">
                <a:latin typeface="Times New Roman"/>
                <a:cs typeface="Times New Roman"/>
              </a:rPr>
              <a:t>C. Oui.</a:t>
            </a:r>
          </a:p>
          <a:p>
            <a:pPr marL="0" indent="0" algn="just">
              <a:buNone/>
            </a:pPr>
            <a:r>
              <a:rPr lang="fr-FR" dirty="0" smtClean="0">
                <a:latin typeface="Times New Roman"/>
                <a:cs typeface="Times New Roman"/>
              </a:rPr>
              <a:t>D. Non.</a:t>
            </a:r>
            <a:endParaRPr lang="fr-FR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742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34946"/>
            <a:ext cx="8229600" cy="5491217"/>
          </a:xfrm>
        </p:spPr>
        <p:txBody>
          <a:bodyPr/>
          <a:lstStyle/>
          <a:p>
            <a:pPr marL="0" indent="0" algn="just">
              <a:buNone/>
            </a:pPr>
            <a:r>
              <a:rPr lang="fr-FR" dirty="0" smtClean="0">
                <a:latin typeface="Times New Roman"/>
                <a:cs typeface="Times New Roman"/>
              </a:rPr>
              <a:t>3. « Tous les hommes viennent de Mars. Henri est un homme, donc Henri vient de Mars ».</a:t>
            </a:r>
          </a:p>
          <a:p>
            <a:pPr marL="0" indent="0" algn="just">
              <a:buNone/>
            </a:pPr>
            <a:endParaRPr lang="fr-FR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fr-FR" dirty="0" smtClean="0">
                <a:latin typeface="Times New Roman"/>
                <a:cs typeface="Times New Roman"/>
              </a:rPr>
              <a:t>C’est argument est:</a:t>
            </a:r>
          </a:p>
          <a:p>
            <a:pPr marL="0" indent="0" algn="just">
              <a:buNone/>
            </a:pPr>
            <a:endParaRPr lang="fr-FR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fr-FR" dirty="0" smtClean="0">
                <a:latin typeface="Times New Roman"/>
                <a:cs typeface="Times New Roman"/>
              </a:rPr>
              <a:t>A. Invalide et rationnel</a:t>
            </a:r>
          </a:p>
          <a:p>
            <a:pPr marL="0" indent="0" algn="just">
              <a:buNone/>
            </a:pPr>
            <a:r>
              <a:rPr lang="fr-FR" dirty="0" smtClean="0">
                <a:latin typeface="Times New Roman"/>
                <a:cs typeface="Times New Roman"/>
              </a:rPr>
              <a:t>B. Valide et rationnel</a:t>
            </a:r>
          </a:p>
          <a:p>
            <a:pPr marL="0" indent="0" algn="just">
              <a:buNone/>
            </a:pPr>
            <a:r>
              <a:rPr lang="fr-FR" dirty="0" smtClean="0">
                <a:latin typeface="Times New Roman"/>
                <a:cs typeface="Times New Roman"/>
              </a:rPr>
              <a:t>C. Valide et irrationnel</a:t>
            </a:r>
          </a:p>
          <a:p>
            <a:pPr marL="0" indent="0" algn="just">
              <a:buNone/>
            </a:pPr>
            <a:r>
              <a:rPr lang="fr-FR" dirty="0" smtClean="0">
                <a:latin typeface="Times New Roman"/>
                <a:cs typeface="Times New Roman"/>
              </a:rPr>
              <a:t>D. Invalide et irrationnel</a:t>
            </a:r>
            <a:endParaRPr lang="fr-FR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0830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20616"/>
            <a:ext cx="8229600" cy="5305548"/>
          </a:xfrm>
        </p:spPr>
        <p:txBody>
          <a:bodyPr/>
          <a:lstStyle/>
          <a:p>
            <a:pPr marL="0" indent="0">
              <a:buNone/>
            </a:pPr>
            <a:endParaRPr lang="fr-FR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fr-FR" dirty="0" smtClean="0">
                <a:latin typeface="Times New Roman"/>
                <a:cs typeface="Times New Roman"/>
              </a:rPr>
              <a:t>Page </a:t>
            </a:r>
            <a:r>
              <a:rPr lang="fr-FR" dirty="0">
                <a:latin typeface="Times New Roman"/>
                <a:cs typeface="Times New Roman"/>
              </a:rPr>
              <a:t>du cours:</a:t>
            </a:r>
          </a:p>
          <a:p>
            <a:pPr marL="0" indent="0">
              <a:buNone/>
            </a:pPr>
            <a:r>
              <a:rPr lang="fr-FR" dirty="0" smtClean="0">
                <a:latin typeface="Times New Roman"/>
                <a:cs typeface="Times New Roman"/>
                <a:hlinkClick r:id="rId2"/>
              </a:rPr>
              <a:t>https</a:t>
            </a:r>
            <a:r>
              <a:rPr lang="fr-FR" dirty="0">
                <a:latin typeface="Times New Roman"/>
                <a:cs typeface="Times New Roman"/>
                <a:hlinkClick r:id="rId2"/>
              </a:rPr>
              <a:t>://www.facebook.com/Pratique-de-largumentation-366087587057294</a:t>
            </a:r>
            <a:r>
              <a:rPr lang="fr-FR" dirty="0" smtClean="0">
                <a:latin typeface="Times New Roman"/>
                <a:cs typeface="Times New Roman"/>
                <a:hlinkClick r:id="rId2"/>
              </a:rPr>
              <a:t>/</a:t>
            </a:r>
            <a:endParaRPr lang="fr-FR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fr-FR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fr-FR" dirty="0" smtClean="0">
                <a:latin typeface="Times New Roman"/>
                <a:cs typeface="Times New Roman"/>
              </a:rPr>
              <a:t>Mon email: </a:t>
            </a:r>
          </a:p>
          <a:p>
            <a:pPr marL="0" indent="0">
              <a:buNone/>
            </a:pPr>
            <a:r>
              <a:rPr lang="fr-FR" dirty="0" smtClean="0">
                <a:latin typeface="Times New Roman"/>
                <a:cs typeface="Times New Roman"/>
                <a:hlinkClick r:id="rId3"/>
              </a:rPr>
              <a:t>vferryescg@gmail.com</a:t>
            </a:r>
            <a:endParaRPr lang="fr-FR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fr-FR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6330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81980"/>
            <a:ext cx="8229600" cy="5444184"/>
          </a:xfrm>
        </p:spPr>
        <p:txBody>
          <a:bodyPr/>
          <a:lstStyle/>
          <a:p>
            <a:pPr marL="0" indent="0" algn="just">
              <a:buNone/>
            </a:pPr>
            <a:r>
              <a:rPr lang="fr-FR" dirty="0" smtClean="0">
                <a:latin typeface="Times New Roman"/>
                <a:cs typeface="Times New Roman"/>
              </a:rPr>
              <a:t>4. « Pour que la voiture démarre, il faut de l’essence dans le moteur. La voiture ne démarre pas. Donc il n’y a pas d’essence dans le moteur. »</a:t>
            </a:r>
          </a:p>
          <a:p>
            <a:pPr marL="0" indent="0" algn="just">
              <a:buNone/>
            </a:pPr>
            <a:endParaRPr lang="fr-FR" dirty="0" smtClean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fr-FR" dirty="0" smtClean="0">
                <a:latin typeface="Times New Roman"/>
                <a:cs typeface="Times New Roman"/>
              </a:rPr>
              <a:t>Cet argument est:</a:t>
            </a:r>
          </a:p>
          <a:p>
            <a:pPr marL="0" indent="0" algn="just">
              <a:buNone/>
            </a:pPr>
            <a:endParaRPr lang="fr-FR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fr-FR" dirty="0" smtClean="0">
                <a:latin typeface="Times New Roman"/>
                <a:cs typeface="Times New Roman"/>
              </a:rPr>
              <a:t>A. Valide.</a:t>
            </a:r>
          </a:p>
          <a:p>
            <a:pPr marL="0" indent="0" algn="just">
              <a:buNone/>
            </a:pPr>
            <a:r>
              <a:rPr lang="fr-FR" dirty="0" smtClean="0">
                <a:latin typeface="Times New Roman"/>
                <a:cs typeface="Times New Roman"/>
              </a:rPr>
              <a:t>B. Invalide.</a:t>
            </a:r>
            <a:endParaRPr lang="fr-FR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25523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05496"/>
            <a:ext cx="8229600" cy="542066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latin typeface="Times New Roman"/>
                <a:cs typeface="Times New Roman"/>
              </a:rPr>
              <a:t>5. « Fumer provoque le cancer, donc il ne faut pas fumer ». </a:t>
            </a:r>
          </a:p>
          <a:p>
            <a:pPr marL="0" indent="0">
              <a:buNone/>
            </a:pPr>
            <a:r>
              <a:rPr lang="fr-FR" i="1" dirty="0" smtClean="0">
                <a:latin typeface="Times New Roman"/>
                <a:cs typeface="Times New Roman"/>
              </a:rPr>
              <a:t>Si je demande</a:t>
            </a:r>
            <a:r>
              <a:rPr lang="fr-FR" dirty="0" smtClean="0">
                <a:latin typeface="Times New Roman"/>
                <a:cs typeface="Times New Roman"/>
              </a:rPr>
              <a:t>: « quelles sont vos preuves que fumer provoque le cancer? »</a:t>
            </a:r>
          </a:p>
          <a:p>
            <a:pPr marL="0" indent="0">
              <a:buNone/>
            </a:pPr>
            <a:endParaRPr lang="fr-FR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fr-FR" dirty="0" smtClean="0">
                <a:latin typeface="Times New Roman"/>
                <a:cs typeface="Times New Roman"/>
              </a:rPr>
              <a:t>A. Cette question porte sur la validité de l’argument</a:t>
            </a:r>
          </a:p>
          <a:p>
            <a:pPr marL="0" indent="0" algn="just">
              <a:buNone/>
            </a:pPr>
            <a:r>
              <a:rPr lang="fr-FR" dirty="0" smtClean="0">
                <a:latin typeface="Times New Roman"/>
                <a:cs typeface="Times New Roman"/>
              </a:rPr>
              <a:t>B. Cette question porte sur la vérité de la prémisse </a:t>
            </a:r>
            <a:endParaRPr lang="fr-FR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447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58462"/>
            <a:ext cx="8229600" cy="5467701"/>
          </a:xfrm>
        </p:spPr>
        <p:txBody>
          <a:bodyPr/>
          <a:lstStyle/>
          <a:p>
            <a:pPr marL="0" indent="0" algn="just">
              <a:buNone/>
            </a:pPr>
            <a:r>
              <a:rPr lang="fr-FR" dirty="0" smtClean="0">
                <a:latin typeface="Times New Roman"/>
                <a:cs typeface="Times New Roman"/>
              </a:rPr>
              <a:t>6. « Il y a de l’essence, donc la voiture va démarrer ». </a:t>
            </a:r>
          </a:p>
          <a:p>
            <a:pPr marL="0" indent="0" algn="just">
              <a:buNone/>
            </a:pPr>
            <a:r>
              <a:rPr lang="fr-FR" i="1" dirty="0" smtClean="0">
                <a:latin typeface="Times New Roman"/>
                <a:cs typeface="Times New Roman"/>
              </a:rPr>
              <a:t>Si je demande: </a:t>
            </a:r>
            <a:r>
              <a:rPr lang="fr-FR" dirty="0" smtClean="0">
                <a:latin typeface="Times New Roman"/>
                <a:cs typeface="Times New Roman"/>
              </a:rPr>
              <a:t>« Oui, mais est-ce que le moteur est en état de marche? »</a:t>
            </a:r>
          </a:p>
          <a:p>
            <a:pPr marL="0" indent="0" algn="just">
              <a:buNone/>
            </a:pPr>
            <a:endParaRPr lang="fr-FR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fr-FR" dirty="0" smtClean="0">
                <a:latin typeface="Times New Roman"/>
                <a:cs typeface="Times New Roman"/>
              </a:rPr>
              <a:t>A. Cette </a:t>
            </a:r>
            <a:r>
              <a:rPr lang="fr-FR" dirty="0">
                <a:latin typeface="Times New Roman"/>
                <a:cs typeface="Times New Roman"/>
              </a:rPr>
              <a:t>question </a:t>
            </a:r>
            <a:r>
              <a:rPr lang="fr-FR" dirty="0" smtClean="0">
                <a:latin typeface="Times New Roman"/>
                <a:cs typeface="Times New Roman"/>
              </a:rPr>
              <a:t>met à l’épreuve la </a:t>
            </a:r>
            <a:r>
              <a:rPr lang="fr-FR" dirty="0">
                <a:latin typeface="Times New Roman"/>
                <a:cs typeface="Times New Roman"/>
              </a:rPr>
              <a:t>validité de l’argument</a:t>
            </a:r>
          </a:p>
          <a:p>
            <a:pPr marL="0" indent="0">
              <a:buNone/>
            </a:pPr>
            <a:r>
              <a:rPr lang="fr-FR" dirty="0" smtClean="0">
                <a:latin typeface="Times New Roman"/>
                <a:cs typeface="Times New Roman"/>
              </a:rPr>
              <a:t>B. Cette question met à l’épreuve </a:t>
            </a:r>
            <a:r>
              <a:rPr lang="fr-FR" dirty="0">
                <a:latin typeface="Times New Roman"/>
                <a:cs typeface="Times New Roman"/>
              </a:rPr>
              <a:t>la vérité de la prémisse 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79874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5556" t="1491" r="5556" b="25510"/>
          <a:stretch/>
        </p:blipFill>
        <p:spPr>
          <a:xfrm>
            <a:off x="1774406" y="2187035"/>
            <a:ext cx="4788105" cy="3990088"/>
          </a:xfrm>
        </p:spPr>
      </p:pic>
    </p:spTree>
    <p:extLst>
      <p:ext uri="{BB962C8B-B14F-4D97-AF65-F5344CB8AC3E}">
        <p14:creationId xmlns:p14="http://schemas.microsoft.com/office/powerpoint/2010/main" val="1474098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fr-FR" dirty="0" smtClean="0">
                <a:latin typeface="Times New Roman"/>
                <a:cs typeface="Times New Roman"/>
              </a:rPr>
              <a:t>B</a:t>
            </a:r>
          </a:p>
          <a:p>
            <a:pPr marL="514350" indent="-514350">
              <a:buAutoNum type="arabicPeriod"/>
            </a:pPr>
            <a:r>
              <a:rPr lang="fr-FR" dirty="0" smtClean="0">
                <a:latin typeface="Times New Roman"/>
                <a:cs typeface="Times New Roman"/>
              </a:rPr>
              <a:t>C</a:t>
            </a:r>
          </a:p>
          <a:p>
            <a:pPr marL="514350" indent="-514350">
              <a:buAutoNum type="arabicPeriod"/>
            </a:pPr>
            <a:r>
              <a:rPr lang="fr-FR" dirty="0" smtClean="0">
                <a:latin typeface="Times New Roman"/>
                <a:cs typeface="Times New Roman"/>
              </a:rPr>
              <a:t>C</a:t>
            </a:r>
          </a:p>
          <a:p>
            <a:pPr marL="514350" indent="-514350">
              <a:buAutoNum type="arabicPeriod"/>
            </a:pPr>
            <a:r>
              <a:rPr lang="fr-FR" dirty="0" smtClean="0">
                <a:latin typeface="Times New Roman"/>
                <a:cs typeface="Times New Roman"/>
              </a:rPr>
              <a:t>B</a:t>
            </a:r>
          </a:p>
          <a:p>
            <a:pPr marL="514350" indent="-514350">
              <a:buAutoNum type="arabicPeriod"/>
            </a:pPr>
            <a:r>
              <a:rPr lang="fr-FR" dirty="0" smtClean="0">
                <a:latin typeface="Times New Roman"/>
                <a:cs typeface="Times New Roman"/>
              </a:rPr>
              <a:t>B</a:t>
            </a:r>
          </a:p>
          <a:p>
            <a:pPr marL="514350" indent="-514350">
              <a:buAutoNum type="arabicPeriod"/>
            </a:pPr>
            <a:r>
              <a:rPr lang="fr-FR" dirty="0" smtClean="0">
                <a:latin typeface="Times New Roman"/>
                <a:cs typeface="Times New Roman"/>
              </a:rPr>
              <a:t>A</a:t>
            </a:r>
          </a:p>
          <a:p>
            <a:pPr marL="0" indent="0">
              <a:buNone/>
            </a:pPr>
            <a:endParaRPr lang="fr-FR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6480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4400" dirty="0" smtClean="0">
                <a:latin typeface="Times New Roman"/>
                <a:cs typeface="Times New Roman"/>
              </a:rPr>
              <a:t>Objectif du cours: </a:t>
            </a:r>
          </a:p>
          <a:p>
            <a:pPr marL="0" indent="0">
              <a:buNone/>
            </a:pPr>
            <a:endParaRPr lang="fr-FR" sz="4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fr-FR" sz="4400" dirty="0" smtClean="0">
                <a:latin typeface="Times New Roman"/>
                <a:cs typeface="Times New Roman"/>
              </a:rPr>
              <a:t>Passer au niveau supérieur en argumentation</a:t>
            </a:r>
            <a:endParaRPr lang="fr-FR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1026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514350" indent="-514350">
              <a:buAutoNum type="arabicPeriod"/>
            </a:pPr>
            <a:r>
              <a:rPr lang="fr-FR" sz="4000" dirty="0" smtClean="0">
                <a:latin typeface="Times New Roman"/>
                <a:cs typeface="Times New Roman"/>
              </a:rPr>
              <a:t>Techniques d’argumentation</a:t>
            </a:r>
          </a:p>
          <a:p>
            <a:pPr marL="514350" indent="-514350">
              <a:buAutoNum type="arabicPeriod"/>
            </a:pPr>
            <a:r>
              <a:rPr lang="fr-FR" sz="4000" dirty="0" smtClean="0">
                <a:latin typeface="Times New Roman"/>
                <a:cs typeface="Times New Roman"/>
              </a:rPr>
              <a:t>Sciences du raisonnement</a:t>
            </a:r>
          </a:p>
          <a:p>
            <a:pPr marL="514350" indent="-514350">
              <a:buAutoNum type="arabicPeriod"/>
            </a:pPr>
            <a:r>
              <a:rPr lang="fr-FR" sz="4000" dirty="0" smtClean="0">
                <a:latin typeface="Times New Roman"/>
                <a:cs typeface="Times New Roman"/>
              </a:rPr>
              <a:t>Méthodes scientifiques</a:t>
            </a:r>
            <a:endParaRPr lang="fr-FR" sz="4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8690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4755647"/>
              </p:ext>
            </p:extLst>
          </p:nvPr>
        </p:nvGraphicFramePr>
        <p:xfrm>
          <a:off x="457200" y="1600199"/>
          <a:ext cx="8229599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6491"/>
                <a:gridCol w="5033108"/>
              </a:tblGrid>
              <a:tr h="842109">
                <a:tc>
                  <a:txBody>
                    <a:bodyPr/>
                    <a:lstStyle/>
                    <a:p>
                      <a:r>
                        <a:rPr lang="fr-FR" sz="3200" b="1" dirty="0" smtClean="0">
                          <a:latin typeface="Times New Roman"/>
                          <a:cs typeface="Times New Roman"/>
                        </a:rPr>
                        <a:t>Techniques</a:t>
                      </a:r>
                      <a:r>
                        <a:rPr lang="fr-FR" sz="3200" b="1" baseline="0" dirty="0" smtClean="0">
                          <a:latin typeface="Times New Roman"/>
                          <a:cs typeface="Times New Roman"/>
                        </a:rPr>
                        <a:t> d’argumentation</a:t>
                      </a:r>
                      <a:endParaRPr lang="fr-FR" sz="32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b="0" dirty="0" smtClean="0">
                          <a:latin typeface="Times New Roman"/>
                          <a:cs typeface="Times New Roman"/>
                        </a:rPr>
                        <a:t>Rigueur et maîtrise dans les discussions orales</a:t>
                      </a:r>
                      <a:endParaRPr lang="fr-FR" sz="2800" b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918307">
                <a:tc>
                  <a:txBody>
                    <a:bodyPr/>
                    <a:lstStyle/>
                    <a:p>
                      <a:r>
                        <a:rPr lang="fr-FR" sz="3200" b="1" dirty="0" smtClean="0">
                          <a:latin typeface="Times New Roman"/>
                          <a:cs typeface="Times New Roman"/>
                        </a:rPr>
                        <a:t>Sciences du raisonnement</a:t>
                      </a:r>
                      <a:endParaRPr lang="fr-FR" sz="32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latin typeface="Times New Roman"/>
                          <a:cs typeface="Times New Roman"/>
                        </a:rPr>
                        <a:t>Mieux connaître pour mieux maîtriser notre esprit</a:t>
                      </a:r>
                      <a:endParaRPr lang="fr-FR" sz="2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766902">
                <a:tc>
                  <a:txBody>
                    <a:bodyPr/>
                    <a:lstStyle/>
                    <a:p>
                      <a:r>
                        <a:rPr lang="fr-FR" sz="3200" b="1" dirty="0" smtClean="0">
                          <a:latin typeface="Times New Roman"/>
                          <a:cs typeface="Times New Roman"/>
                        </a:rPr>
                        <a:t>Méthodes scientifiques</a:t>
                      </a:r>
                      <a:endParaRPr lang="fr-FR" sz="32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latin typeface="Times New Roman"/>
                          <a:cs typeface="Times New Roman"/>
                        </a:rPr>
                        <a:t>Apprendre à tester</a:t>
                      </a:r>
                      <a:r>
                        <a:rPr lang="fr-FR" sz="2800" baseline="0" dirty="0" smtClean="0">
                          <a:latin typeface="Times New Roman"/>
                          <a:cs typeface="Times New Roman"/>
                        </a:rPr>
                        <a:t> la qualité des preuves</a:t>
                      </a:r>
                      <a:endParaRPr lang="fr-FR" sz="2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3779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Times New Roman"/>
                <a:cs typeface="Times New Roman"/>
              </a:rPr>
              <a:t>Rigueur et maîtrise…</a:t>
            </a:r>
            <a:endParaRPr lang="fr-FR" dirty="0">
              <a:latin typeface="Times New Roman"/>
              <a:cs typeface="Times New Roman"/>
            </a:endParaRPr>
          </a:p>
        </p:txBody>
      </p:sp>
      <p:pic>
        <p:nvPicPr>
          <p:cNvPr id="4" name="Best of des CLASH politiques de 2013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  <p:extLst>
      <p:ext uri="{BB962C8B-B14F-4D97-AF65-F5344CB8AC3E}">
        <p14:creationId xmlns:p14="http://schemas.microsoft.com/office/powerpoint/2010/main" val="2018402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dirty="0" smtClean="0">
                <a:latin typeface="Times New Roman"/>
                <a:cs typeface="Times New Roman"/>
              </a:rPr>
              <a:t>Évaluation:</a:t>
            </a:r>
          </a:p>
          <a:p>
            <a:pPr marL="0" indent="0">
              <a:buNone/>
            </a:pPr>
            <a:endParaRPr lang="fr-FR" sz="4000" dirty="0">
              <a:latin typeface="Times New Roman"/>
              <a:cs typeface="Times New Roman"/>
            </a:endParaRPr>
          </a:p>
          <a:p>
            <a:r>
              <a:rPr lang="fr-FR" sz="4000" dirty="0" smtClean="0">
                <a:latin typeface="Times New Roman"/>
                <a:cs typeface="Times New Roman"/>
              </a:rPr>
              <a:t>Examen (10 pts)</a:t>
            </a:r>
          </a:p>
          <a:p>
            <a:r>
              <a:rPr lang="fr-FR" sz="4000" dirty="0" smtClean="0">
                <a:latin typeface="Times New Roman"/>
                <a:cs typeface="Times New Roman"/>
              </a:rPr>
              <a:t>Travail (10 pts)</a:t>
            </a:r>
          </a:p>
        </p:txBody>
      </p:sp>
    </p:spTree>
    <p:extLst>
      <p:ext uri="{BB962C8B-B14F-4D97-AF65-F5344CB8AC3E}">
        <p14:creationId xmlns:p14="http://schemas.microsoft.com/office/powerpoint/2010/main" val="100788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574</Words>
  <Application>Microsoft Macintosh PowerPoint</Application>
  <PresentationFormat>Présentation à l'écran (4:3)</PresentationFormat>
  <Paragraphs>196</Paragraphs>
  <Slides>44</Slides>
  <Notes>1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45" baseType="lpstr">
      <vt:lpstr>Thème Office</vt:lpstr>
      <vt:lpstr>Pratique de l’argumentation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Rigueur et maîtrise…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ULB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Victor Ferry</dc:creator>
  <cp:lastModifiedBy>Victor Ferry</cp:lastModifiedBy>
  <cp:revision>28</cp:revision>
  <dcterms:created xsi:type="dcterms:W3CDTF">2016-11-03T10:24:31Z</dcterms:created>
  <dcterms:modified xsi:type="dcterms:W3CDTF">2016-11-25T08:42:41Z</dcterms:modified>
</cp:coreProperties>
</file>