
<file path=[Content_Types].xml><?xml version="1.0" encoding="utf-8"?>
<Types xmlns="http://schemas.openxmlformats.org/package/2006/content-types">
  <Default Extension="xml" ContentType="application/xml"/>
  <Default Extension="pdf" ContentType="video/unknown"/>
  <Default Extension="jpg" ContentType="image/jpeg"/>
  <Default Extension="jpe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60" r:id="rId3"/>
    <p:sldId id="261" r:id="rId4"/>
    <p:sldId id="262" r:id="rId5"/>
    <p:sldId id="263" r:id="rId6"/>
    <p:sldId id="264" r:id="rId7"/>
    <p:sldId id="278" r:id="rId8"/>
    <p:sldId id="265" r:id="rId9"/>
    <p:sldId id="258" r:id="rId10"/>
    <p:sldId id="259" r:id="rId11"/>
    <p:sldId id="266" r:id="rId12"/>
    <p:sldId id="267" r:id="rId13"/>
    <p:sldId id="268" r:id="rId14"/>
    <p:sldId id="269" r:id="rId15"/>
    <p:sldId id="270" r:id="rId16"/>
    <p:sldId id="273" r:id="rId17"/>
    <p:sldId id="282" r:id="rId18"/>
    <p:sldId id="286" r:id="rId19"/>
    <p:sldId id="288" r:id="rId20"/>
    <p:sldId id="283" r:id="rId21"/>
    <p:sldId id="284" r:id="rId22"/>
    <p:sldId id="285" r:id="rId23"/>
    <p:sldId id="271" r:id="rId24"/>
    <p:sldId id="272" r:id="rId25"/>
    <p:sldId id="274" r:id="rId26"/>
    <p:sldId id="275" r:id="rId27"/>
    <p:sldId id="276" r:id="rId28"/>
    <p:sldId id="279" r:id="rId29"/>
    <p:sldId id="277" r:id="rId30"/>
    <p:sldId id="280" r:id="rId31"/>
    <p:sldId id="281" r:id="rId3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4" d="100"/>
          <a:sy n="44" d="100"/>
        </p:scale>
        <p:origin x="-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AC691-9B62-FA4A-A0FE-DCBAFB8AB6D7}" type="datetimeFigureOut">
              <a:rPr lang="fr-FR" smtClean="0"/>
              <a:t>24/11/16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A7140-1DA4-C14E-806C-82BBAE03A4AE}" type="slidenum">
              <a:rPr lang="fr-FR" smtClean="0"/>
              <a:t>‹#›</a:t>
            </a:fld>
            <a:endParaRPr lang="fr-FR"/>
          </a:p>
        </p:txBody>
      </p:sp>
    </p:spTree>
    <p:extLst>
      <p:ext uri="{BB962C8B-B14F-4D97-AF65-F5344CB8AC3E}">
        <p14:creationId xmlns:p14="http://schemas.microsoft.com/office/powerpoint/2010/main" val="9148399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PB: </a:t>
            </a:r>
            <a:r>
              <a:rPr lang="fr-FR" dirty="0" err="1" smtClean="0"/>
              <a:t>it</a:t>
            </a:r>
            <a:r>
              <a:rPr lang="fr-FR" dirty="0" smtClean="0"/>
              <a:t> </a:t>
            </a:r>
            <a:r>
              <a:rPr lang="fr-FR" dirty="0" err="1" smtClean="0"/>
              <a:t>could</a:t>
            </a:r>
            <a:r>
              <a:rPr lang="fr-FR" dirty="0" smtClean="0"/>
              <a:t> </a:t>
            </a:r>
            <a:r>
              <a:rPr lang="fr-FR" dirty="0" err="1" smtClean="0"/>
              <a:t>be</a:t>
            </a:r>
            <a:r>
              <a:rPr lang="fr-FR" dirty="0" smtClean="0"/>
              <a:t> </a:t>
            </a:r>
            <a:r>
              <a:rPr lang="fr-FR" dirty="0" err="1" smtClean="0"/>
              <a:t>any</a:t>
            </a:r>
            <a:r>
              <a:rPr lang="fr-FR" dirty="0" smtClean="0"/>
              <a:t> body.</a:t>
            </a:r>
            <a:endParaRPr lang="fr-FR" dirty="0"/>
          </a:p>
        </p:txBody>
      </p:sp>
      <p:sp>
        <p:nvSpPr>
          <p:cNvPr id="4" name="Espace réservé du numéro de diapositive 3"/>
          <p:cNvSpPr>
            <a:spLocks noGrp="1"/>
          </p:cNvSpPr>
          <p:nvPr>
            <p:ph type="sldNum" sz="quarter" idx="10"/>
          </p:nvPr>
        </p:nvSpPr>
        <p:spPr/>
        <p:txBody>
          <a:bodyPr/>
          <a:lstStyle/>
          <a:p>
            <a:fld id="{4BEEA2CD-5DD7-164A-8F95-653C15315C61}" type="slidenum">
              <a:rPr lang="fr-FR" smtClean="0"/>
              <a:t>12</a:t>
            </a:fld>
            <a:endParaRPr lang="fr-FR"/>
          </a:p>
        </p:txBody>
      </p:sp>
    </p:spTree>
    <p:extLst>
      <p:ext uri="{BB962C8B-B14F-4D97-AF65-F5344CB8AC3E}">
        <p14:creationId xmlns:p14="http://schemas.microsoft.com/office/powerpoint/2010/main" val="79109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il y a une petite musique qui doit être agaçante quand on lit des tonnes de CV: « I</a:t>
            </a:r>
            <a:r>
              <a:rPr lang="fr-FR" baseline="0" dirty="0" smtClean="0"/>
              <a:t> </a:t>
            </a:r>
            <a:r>
              <a:rPr lang="fr-FR" baseline="0" dirty="0" err="1" smtClean="0"/>
              <a:t>am</a:t>
            </a:r>
            <a:r>
              <a:rPr lang="fr-FR" baseline="0" dirty="0" smtClean="0"/>
              <a:t> a </a:t>
            </a:r>
            <a:r>
              <a:rPr lang="fr-FR" baseline="0" dirty="0" err="1" smtClean="0"/>
              <a:t>bla</a:t>
            </a:r>
            <a:r>
              <a:rPr lang="fr-FR" baseline="0" dirty="0" smtClean="0"/>
              <a:t> and </a:t>
            </a:r>
            <a:r>
              <a:rPr lang="fr-FR" baseline="0" dirty="0" err="1" smtClean="0"/>
              <a:t>bla</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BEEA2CD-5DD7-164A-8F95-653C15315C61}" type="slidenum">
              <a:rPr lang="fr-FR" smtClean="0"/>
              <a:t>13</a:t>
            </a:fld>
            <a:endParaRPr lang="fr-FR"/>
          </a:p>
        </p:txBody>
      </p:sp>
    </p:spTree>
    <p:extLst>
      <p:ext uri="{BB962C8B-B14F-4D97-AF65-F5344CB8AC3E}">
        <p14:creationId xmlns:p14="http://schemas.microsoft.com/office/powerpoint/2010/main" val="226246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F1A54FE-2890-8C43-B45D-AD13A416D5AF}" type="datetimeFigureOut">
              <a:rPr lang="fr-FR" smtClean="0"/>
              <a:t>24/11/16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368641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1A54FE-2890-8C43-B45D-AD13A416D5AF}" type="datetimeFigureOut">
              <a:rPr lang="fr-FR" smtClean="0"/>
              <a:t>24/11/16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275050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1A54FE-2890-8C43-B45D-AD13A416D5AF}" type="datetimeFigureOut">
              <a:rPr lang="fr-FR" smtClean="0"/>
              <a:t>24/11/16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106396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1A54FE-2890-8C43-B45D-AD13A416D5AF}" type="datetimeFigureOut">
              <a:rPr lang="fr-FR" smtClean="0"/>
              <a:t>24/11/16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375845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F1A54FE-2890-8C43-B45D-AD13A416D5AF}" type="datetimeFigureOut">
              <a:rPr lang="fr-FR" smtClean="0"/>
              <a:t>24/11/16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149660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F1A54FE-2890-8C43-B45D-AD13A416D5AF}" type="datetimeFigureOut">
              <a:rPr lang="fr-FR" smtClean="0"/>
              <a:t>24/11/16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409400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F1A54FE-2890-8C43-B45D-AD13A416D5AF}" type="datetimeFigureOut">
              <a:rPr lang="fr-FR" smtClean="0"/>
              <a:t>24/11/16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41246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F1A54FE-2890-8C43-B45D-AD13A416D5AF}" type="datetimeFigureOut">
              <a:rPr lang="fr-FR" smtClean="0"/>
              <a:t>24/11/16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383540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1A54FE-2890-8C43-B45D-AD13A416D5AF}" type="datetimeFigureOut">
              <a:rPr lang="fr-FR" smtClean="0"/>
              <a:t>24/11/16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367518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F1A54FE-2890-8C43-B45D-AD13A416D5AF}" type="datetimeFigureOut">
              <a:rPr lang="fr-FR" smtClean="0"/>
              <a:t>24/11/16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164014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F1A54FE-2890-8C43-B45D-AD13A416D5AF}" type="datetimeFigureOut">
              <a:rPr lang="fr-FR" smtClean="0"/>
              <a:t>24/11/16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259829-5565-244A-9AF5-2A4A5ED7C0AC}" type="slidenum">
              <a:rPr lang="fr-FR" smtClean="0"/>
              <a:t>‹#›</a:t>
            </a:fld>
            <a:endParaRPr lang="fr-FR"/>
          </a:p>
        </p:txBody>
      </p:sp>
    </p:spTree>
    <p:extLst>
      <p:ext uri="{BB962C8B-B14F-4D97-AF65-F5344CB8AC3E}">
        <p14:creationId xmlns:p14="http://schemas.microsoft.com/office/powerpoint/2010/main" val="1257476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A54FE-2890-8C43-B45D-AD13A416D5AF}" type="datetimeFigureOut">
              <a:rPr lang="fr-FR" smtClean="0"/>
              <a:t>24/11/16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59829-5565-244A-9AF5-2A4A5ED7C0AC}" type="slidenum">
              <a:rPr lang="fr-FR" smtClean="0"/>
              <a:t>‹#›</a:t>
            </a:fld>
            <a:endParaRPr lang="fr-FR"/>
          </a:p>
        </p:txBody>
      </p:sp>
    </p:spTree>
    <p:extLst>
      <p:ext uri="{BB962C8B-B14F-4D97-AF65-F5344CB8AC3E}">
        <p14:creationId xmlns:p14="http://schemas.microsoft.com/office/powerpoint/2010/main" val="58709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nkedin.com/pulse/get-noticed-how-build-personal-branding-statement-jay?trkInfo=VSRPsearchId:4256199601479375673575,VSRPtargetId:6036997003685154816,VSRPcmpt:primary&amp;trk=vsrp_influencer_content_res_name" TargetMode="External"/><Relationship Id="rId4" Type="http://schemas.openxmlformats.org/officeDocument/2006/relationships/hyperlink" Target="https://www.linkedin.com/pulse/how-identify-your-personal-brand-write-branding-statement-david-hults?trkInfo=VSRPsearchId:4256199601479375774491,VSRPtargetId:6131874045966241792,VSRPcmpt:primary&amp;trk=vsrp_influencer_content_res_name" TargetMode="External"/><Relationship Id="rId1" Type="http://schemas.openxmlformats.org/officeDocument/2006/relationships/slideLayout" Target="../slideLayouts/slideLayout2.xml"/><Relationship Id="rId2" Type="http://schemas.openxmlformats.org/officeDocument/2006/relationships/hyperlink" Target="https://www.workitdaily.com/personal-branding-statement-step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media/media2.pdf"/><Relationship Id="rId2" Type="http://schemas.openxmlformats.org/officeDocument/2006/relationships/video" Target="../media/media2.pd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GB" dirty="0" smtClean="0">
                <a:latin typeface="Times New Roman"/>
                <a:cs typeface="Times New Roman"/>
              </a:rPr>
              <a:t>Public Speaking and Speech Writing</a:t>
            </a:r>
            <a:br>
              <a:rPr lang="en-GB" dirty="0" smtClean="0">
                <a:latin typeface="Times New Roman"/>
                <a:cs typeface="Times New Roman"/>
              </a:rPr>
            </a:br>
            <a:r>
              <a:rPr lang="en-GB" sz="2700" dirty="0" smtClean="0">
                <a:latin typeface="Times New Roman"/>
                <a:cs typeface="Times New Roman"/>
              </a:rPr>
              <a:t>Pr. Victor Ferry</a:t>
            </a:r>
            <a:endParaRPr lang="en-GB" sz="2700" dirty="0">
              <a:latin typeface="Times New Roman"/>
              <a:cs typeface="Times New Roman"/>
            </a:endParaRPr>
          </a:p>
        </p:txBody>
      </p:sp>
      <p:sp>
        <p:nvSpPr>
          <p:cNvPr id="3" name="Sous-titre 2"/>
          <p:cNvSpPr>
            <a:spLocks noGrp="1"/>
          </p:cNvSpPr>
          <p:nvPr>
            <p:ph type="subTitle" idx="1"/>
          </p:nvPr>
        </p:nvSpPr>
        <p:spPr/>
        <p:txBody>
          <a:bodyPr/>
          <a:lstStyle/>
          <a:p>
            <a:r>
              <a:rPr lang="en-GB" dirty="0" smtClean="0">
                <a:latin typeface="Times New Roman"/>
                <a:cs typeface="Times New Roman"/>
              </a:rPr>
              <a:t>ESCG</a:t>
            </a:r>
          </a:p>
          <a:p>
            <a:r>
              <a:rPr lang="en-GB" dirty="0" smtClean="0">
                <a:latin typeface="Times New Roman"/>
                <a:cs typeface="Times New Roman"/>
              </a:rPr>
              <a:t>2016-2017</a:t>
            </a:r>
            <a:endParaRPr lang="en-GB" dirty="0">
              <a:latin typeface="Times New Roman"/>
              <a:cs typeface="Times New Roman"/>
            </a:endParaRPr>
          </a:p>
        </p:txBody>
      </p:sp>
      <p:pic>
        <p:nvPicPr>
          <p:cNvPr id="6" name="Image 5"/>
          <p:cNvPicPr>
            <a:picLocks noChangeAspect="1"/>
          </p:cNvPicPr>
          <p:nvPr/>
        </p:nvPicPr>
        <p:blipFill>
          <a:blip r:embed="rId2"/>
          <a:stretch>
            <a:fillRect/>
          </a:stretch>
        </p:blipFill>
        <p:spPr>
          <a:xfrm>
            <a:off x="3485227" y="424507"/>
            <a:ext cx="1435100" cy="647700"/>
          </a:xfrm>
          <a:prstGeom prst="rect">
            <a:avLst/>
          </a:prstGeom>
        </p:spPr>
      </p:pic>
    </p:spTree>
    <p:extLst>
      <p:ext uri="{BB962C8B-B14F-4D97-AF65-F5344CB8AC3E}">
        <p14:creationId xmlns:p14="http://schemas.microsoft.com/office/powerpoint/2010/main" val="21319586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what is a brand.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118447227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31092"/>
            <a:ext cx="8229600" cy="5595072"/>
          </a:xfrm>
        </p:spPr>
        <p:txBody>
          <a:bodyPr/>
          <a:lstStyle/>
          <a:p>
            <a:pPr marL="0" indent="0">
              <a:buNone/>
            </a:pPr>
            <a:r>
              <a:rPr lang="en-GB" dirty="0" smtClean="0">
                <a:latin typeface="Times New Roman"/>
                <a:cs typeface="Times New Roman"/>
              </a:rPr>
              <a:t>What is a branding statement? </a:t>
            </a:r>
          </a:p>
          <a:p>
            <a:pPr marL="0" indent="0">
              <a:buNone/>
            </a:pPr>
            <a:endParaRPr lang="en-GB" dirty="0">
              <a:latin typeface="Times New Roman"/>
              <a:cs typeface="Times New Roman"/>
            </a:endParaRPr>
          </a:p>
          <a:p>
            <a:pPr marL="0" indent="0">
              <a:buNone/>
            </a:pPr>
            <a:r>
              <a:rPr lang="en-GB" dirty="0">
                <a:latin typeface="Times New Roman"/>
                <a:cs typeface="Times New Roman"/>
              </a:rPr>
              <a:t>O</a:t>
            </a:r>
            <a:r>
              <a:rPr lang="en-GB" dirty="0" smtClean="0">
                <a:latin typeface="Times New Roman"/>
                <a:cs typeface="Times New Roman"/>
              </a:rPr>
              <a:t>ne-two sentences answering </a:t>
            </a:r>
            <a:r>
              <a:rPr lang="en-GB" dirty="0">
                <a:latin typeface="Times New Roman"/>
                <a:cs typeface="Times New Roman"/>
              </a:rPr>
              <a:t>3</a:t>
            </a:r>
            <a:r>
              <a:rPr lang="en-GB" dirty="0" smtClean="0">
                <a:latin typeface="Times New Roman"/>
                <a:cs typeface="Times New Roman"/>
              </a:rPr>
              <a:t> questions: </a:t>
            </a:r>
          </a:p>
          <a:p>
            <a:pPr marL="0" indent="0">
              <a:buNone/>
            </a:pPr>
            <a:endParaRPr lang="en-GB" dirty="0">
              <a:latin typeface="Times New Roman"/>
              <a:cs typeface="Times New Roman"/>
            </a:endParaRPr>
          </a:p>
          <a:p>
            <a:r>
              <a:rPr lang="fr-FR" dirty="0" smtClean="0">
                <a:latin typeface="Times New Roman"/>
                <a:cs typeface="Times New Roman"/>
              </a:rPr>
              <a:t>W</a:t>
            </a:r>
            <a:r>
              <a:rPr lang="en-GB" dirty="0" smtClean="0">
                <a:latin typeface="Times New Roman"/>
                <a:cs typeface="Times New Roman"/>
              </a:rPr>
              <a:t>hat are you the best at? </a:t>
            </a:r>
          </a:p>
          <a:p>
            <a:r>
              <a:rPr lang="en-GB" dirty="0" smtClean="0">
                <a:latin typeface="Times New Roman"/>
                <a:cs typeface="Times New Roman"/>
              </a:rPr>
              <a:t>Who do you serve? </a:t>
            </a:r>
            <a:r>
              <a:rPr lang="en-GB" dirty="0">
                <a:latin typeface="Times New Roman"/>
                <a:cs typeface="Times New Roman"/>
              </a:rPr>
              <a:t>(What is your mission</a:t>
            </a:r>
            <a:r>
              <a:rPr lang="en-GB" dirty="0" smtClean="0">
                <a:latin typeface="Times New Roman"/>
                <a:cs typeface="Times New Roman"/>
              </a:rPr>
              <a:t>?)</a:t>
            </a:r>
          </a:p>
          <a:p>
            <a:r>
              <a:rPr lang="en-GB" dirty="0" smtClean="0">
                <a:latin typeface="Times New Roman"/>
                <a:cs typeface="Times New Roman"/>
              </a:rPr>
              <a:t>How you do it uniquely? </a:t>
            </a:r>
          </a:p>
          <a:p>
            <a:pPr marL="0" indent="0">
              <a:buNone/>
            </a:pPr>
            <a:endParaRPr lang="en-GB" dirty="0">
              <a:latin typeface="Times New Roman"/>
              <a:cs typeface="Times New Roman"/>
            </a:endParaRPr>
          </a:p>
          <a:p>
            <a:pPr marL="0" indent="0">
              <a:buNone/>
            </a:pPr>
            <a:endParaRPr lang="en-GB" dirty="0">
              <a:latin typeface="Times New Roman"/>
              <a:cs typeface="Times New Roman"/>
            </a:endParaRPr>
          </a:p>
        </p:txBody>
      </p:sp>
    </p:spTree>
    <p:extLst>
      <p:ext uri="{BB962C8B-B14F-4D97-AF65-F5344CB8AC3E}">
        <p14:creationId xmlns:p14="http://schemas.microsoft.com/office/powerpoint/2010/main" val="12021429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6546"/>
            <a:ext cx="8229600" cy="5479618"/>
          </a:xfrm>
        </p:spPr>
        <p:txBody>
          <a:bodyPr>
            <a:normAutofit/>
          </a:bodyPr>
          <a:lstStyle/>
          <a:p>
            <a:pPr marL="0" indent="0" algn="just">
              <a:buNone/>
            </a:pPr>
            <a:r>
              <a:rPr lang="en-US" b="1" dirty="0" smtClean="0">
                <a:latin typeface="Times New Roman"/>
                <a:cs typeface="Times New Roman"/>
              </a:rPr>
              <a:t>Sales Person</a:t>
            </a:r>
          </a:p>
          <a:p>
            <a:pPr marL="0" indent="0" algn="just">
              <a:buNone/>
            </a:pPr>
            <a:r>
              <a:rPr lang="en-US" dirty="0" smtClean="0">
                <a:latin typeface="Times New Roman"/>
                <a:cs typeface="Times New Roman"/>
              </a:rPr>
              <a:t>“I am a mature, positive and hardworking individual, who always strives to achieve the highest standard possible, at any given task. I posses excellent communication skills and I have the ability and experience to relate to a wide range of people. I enjoy learning new things, I can work very well under pressure and I have the sales experience to handle customer complaints and solving problematic situations.”</a:t>
            </a:r>
          </a:p>
          <a:p>
            <a:pPr marL="0" indent="0">
              <a:buNone/>
            </a:pPr>
            <a:endParaRPr lang="fr-FR" dirty="0"/>
          </a:p>
        </p:txBody>
      </p:sp>
    </p:spTree>
    <p:extLst>
      <p:ext uri="{BB962C8B-B14F-4D97-AF65-F5344CB8AC3E}">
        <p14:creationId xmlns:p14="http://schemas.microsoft.com/office/powerpoint/2010/main" val="32306574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en-US" b="1" dirty="0" smtClean="0">
                <a:latin typeface="Times New Roman"/>
                <a:cs typeface="Times New Roman"/>
              </a:rPr>
              <a:t>Project Manager</a:t>
            </a:r>
          </a:p>
          <a:p>
            <a:pPr marL="0" indent="0" algn="just">
              <a:buNone/>
            </a:pPr>
            <a:r>
              <a:rPr lang="en-US" dirty="0" smtClean="0">
                <a:latin typeface="Times New Roman"/>
                <a:cs typeface="Times New Roman"/>
              </a:rPr>
              <a:t>“I am an energetic, ambitious person who has developed a mature and responsible approach to any task that I undertake, or situation that I am presented with. As a graduate with three years’ of experience in management, I am excellent in working with others to achieve a certain objective on time and with excellence.”</a:t>
            </a:r>
          </a:p>
          <a:p>
            <a:pPr marL="0" indent="0">
              <a:buNone/>
            </a:pPr>
            <a:endParaRPr lang="fr-FR" dirty="0"/>
          </a:p>
        </p:txBody>
      </p:sp>
    </p:spTree>
    <p:extLst>
      <p:ext uri="{BB962C8B-B14F-4D97-AF65-F5344CB8AC3E}">
        <p14:creationId xmlns:p14="http://schemas.microsoft.com/office/powerpoint/2010/main" val="5771744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lgn="just">
              <a:buNone/>
            </a:pPr>
            <a:endParaRPr lang="en-GB" dirty="0" smtClean="0">
              <a:latin typeface="Times New Roman"/>
              <a:cs typeface="Times New Roman"/>
            </a:endParaRPr>
          </a:p>
          <a:p>
            <a:pPr marL="0" indent="0" algn="just">
              <a:buNone/>
            </a:pPr>
            <a:r>
              <a:rPr lang="en-GB" dirty="0" smtClean="0">
                <a:latin typeface="Times New Roman"/>
                <a:cs typeface="Times New Roman"/>
              </a:rPr>
              <a:t>My passion is to observe how humans speak and write, to get inspiration from their successes and mistakes, to develop tools and exercises, to work hand in hand with motivated people who are willing to become better speakers, better writers, better leaders.</a:t>
            </a:r>
            <a:endParaRPr lang="en-GB" dirty="0">
              <a:latin typeface="Times New Roman"/>
              <a:cs typeface="Times New Roman"/>
            </a:endParaRPr>
          </a:p>
          <a:p>
            <a:pPr marL="0" indent="0" algn="just">
              <a:buNone/>
            </a:pPr>
            <a:r>
              <a:rPr lang="en-GB" dirty="0" smtClean="0">
                <a:latin typeface="Times New Roman"/>
                <a:cs typeface="Times New Roman"/>
              </a:rPr>
              <a:t>  </a:t>
            </a:r>
          </a:p>
          <a:p>
            <a:pPr marL="0" indent="0">
              <a:buNone/>
            </a:pPr>
            <a:endParaRPr lang="en-GB" dirty="0">
              <a:latin typeface="Times New Roman"/>
              <a:cs typeface="Times New Roman"/>
            </a:endParaRPr>
          </a:p>
        </p:txBody>
      </p:sp>
    </p:spTree>
    <p:extLst>
      <p:ext uri="{BB962C8B-B14F-4D97-AF65-F5344CB8AC3E}">
        <p14:creationId xmlns:p14="http://schemas.microsoft.com/office/powerpoint/2010/main" val="20640754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latin typeface="Times New Roman"/>
                <a:cs typeface="Times New Roman"/>
              </a:rPr>
              <a:t>Quelques ressources sur le </a:t>
            </a:r>
            <a:r>
              <a:rPr lang="fr-FR" dirty="0" err="1" smtClean="0">
                <a:latin typeface="Times New Roman"/>
                <a:cs typeface="Times New Roman"/>
              </a:rPr>
              <a:t>branding</a:t>
            </a:r>
            <a:r>
              <a:rPr lang="fr-FR" dirty="0" smtClean="0">
                <a:latin typeface="Times New Roman"/>
                <a:cs typeface="Times New Roman"/>
              </a:rPr>
              <a:t> </a:t>
            </a:r>
            <a:r>
              <a:rPr lang="fr-FR" dirty="0" err="1" smtClean="0">
                <a:latin typeface="Times New Roman"/>
                <a:cs typeface="Times New Roman"/>
              </a:rPr>
              <a:t>statement</a:t>
            </a:r>
            <a:r>
              <a:rPr lang="fr-FR" dirty="0" smtClean="0">
                <a:latin typeface="Times New Roman"/>
                <a:cs typeface="Times New Roman"/>
              </a:rPr>
              <a:t>: </a:t>
            </a:r>
          </a:p>
          <a:p>
            <a:pPr marL="0" indent="0">
              <a:buNone/>
            </a:pPr>
            <a:endParaRPr lang="fr-FR" dirty="0">
              <a:latin typeface="Times New Roman"/>
              <a:cs typeface="Times New Roman"/>
            </a:endParaRPr>
          </a:p>
          <a:p>
            <a:r>
              <a:rPr lang="en-US" sz="2400" dirty="0">
                <a:latin typeface="Times New Roman"/>
                <a:cs typeface="Times New Roman"/>
                <a:hlinkClick r:id="rId2"/>
              </a:rPr>
              <a:t>https://www.workitdaily.com/personal-branding-statement-steps</a:t>
            </a:r>
            <a:r>
              <a:rPr lang="en-US" sz="2400" dirty="0" smtClean="0">
                <a:latin typeface="Times New Roman"/>
                <a:cs typeface="Times New Roman"/>
                <a:hlinkClick r:id="rId2"/>
              </a:rPr>
              <a:t>/</a:t>
            </a:r>
            <a:endParaRPr lang="en-US" sz="2400" dirty="0" smtClean="0">
              <a:latin typeface="Times New Roman"/>
              <a:cs typeface="Times New Roman"/>
            </a:endParaRPr>
          </a:p>
          <a:p>
            <a:r>
              <a:rPr lang="en-US" sz="2400" dirty="0">
                <a:latin typeface="Times New Roman"/>
                <a:cs typeface="Times New Roman"/>
                <a:hlinkClick r:id="rId3"/>
              </a:rPr>
              <a:t>https://www.linkedin.com/pulse/get-noticed-how-build-personal-branding-statement-jay?trkInfo=VSRPsearchId%3A4256199601479375673575%2CVSRPtargetId%3A6036997003685154816%2CVSRPcmpt%3Aprimary&amp;trk=</a:t>
            </a:r>
            <a:r>
              <a:rPr lang="en-US" sz="2400" dirty="0" smtClean="0">
                <a:latin typeface="Times New Roman"/>
                <a:cs typeface="Times New Roman"/>
                <a:hlinkClick r:id="rId3"/>
              </a:rPr>
              <a:t>vsrp_influencer_content_res_name</a:t>
            </a:r>
            <a:endParaRPr lang="en-US" sz="2400" dirty="0" smtClean="0">
              <a:latin typeface="Times New Roman"/>
              <a:cs typeface="Times New Roman"/>
            </a:endParaRPr>
          </a:p>
          <a:p>
            <a:r>
              <a:rPr lang="en-US" sz="2400" dirty="0">
                <a:latin typeface="Times New Roman"/>
                <a:cs typeface="Times New Roman"/>
                <a:hlinkClick r:id="rId4"/>
              </a:rPr>
              <a:t>https://www.linkedin.com/pulse/how-identify-your-personal-brand-write-branding-statement-david-hults?trkInfo=VSRPsearchId%3A4256199601479375774491%2CVSRPtargetId%3A6131874045966241792%2CVSRPcmpt%3Aprimary&amp;trk=</a:t>
            </a:r>
            <a:r>
              <a:rPr lang="en-US" sz="2400" dirty="0" smtClean="0">
                <a:latin typeface="Times New Roman"/>
                <a:cs typeface="Times New Roman"/>
                <a:hlinkClick r:id="rId4"/>
              </a:rPr>
              <a:t>vsrp_influencer_content_res_name</a:t>
            </a:r>
            <a:endParaRPr lang="en-US" sz="2400" dirty="0" smtClean="0">
              <a:latin typeface="Times New Roman"/>
              <a:cs typeface="Times New Roman"/>
            </a:endParaRPr>
          </a:p>
          <a:p>
            <a:endParaRPr lang="en-US" sz="2400" dirty="0" smtClean="0">
              <a:latin typeface="Times New Roman"/>
              <a:cs typeface="Times New Roman"/>
            </a:endParaRPr>
          </a:p>
          <a:p>
            <a:pPr marL="0" indent="0">
              <a:buNone/>
            </a:pPr>
            <a:endParaRPr lang="fr-FR" dirty="0">
              <a:latin typeface="Times New Roman"/>
              <a:cs typeface="Times New Roman"/>
            </a:endParaRPr>
          </a:p>
        </p:txBody>
      </p:sp>
    </p:spTree>
    <p:extLst>
      <p:ext uri="{BB962C8B-B14F-4D97-AF65-F5344CB8AC3E}">
        <p14:creationId xmlns:p14="http://schemas.microsoft.com/office/powerpoint/2010/main" val="14443825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smtClean="0"/>
          </a:p>
          <a:p>
            <a:pPr marL="0" indent="0">
              <a:buNone/>
            </a:pPr>
            <a:endParaRPr lang="fr-FR" dirty="0"/>
          </a:p>
          <a:p>
            <a:pPr marL="0" indent="0">
              <a:buNone/>
            </a:pPr>
            <a:r>
              <a:rPr lang="fr-FR" sz="4000" dirty="0" smtClean="0">
                <a:latin typeface="Times New Roman"/>
                <a:cs typeface="Times New Roman"/>
              </a:rPr>
              <a:t>A bit more observation…</a:t>
            </a:r>
            <a:endParaRPr lang="fr-FR" sz="4000" dirty="0">
              <a:latin typeface="Times New Roman"/>
              <a:cs typeface="Times New Roman"/>
            </a:endParaRPr>
          </a:p>
        </p:txBody>
      </p:sp>
    </p:spTree>
    <p:extLst>
      <p:ext uri="{BB962C8B-B14F-4D97-AF65-F5344CB8AC3E}">
        <p14:creationId xmlns:p14="http://schemas.microsoft.com/office/powerpoint/2010/main" val="30420440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resumejohnneelymarketingcommunications-12609052961615-phpapp01.pd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29724" y="-214305"/>
            <a:ext cx="5298647" cy="7072305"/>
          </a:xfrm>
        </p:spPr>
      </p:pic>
    </p:spTree>
    <p:extLst>
      <p:ext uri="{BB962C8B-B14F-4D97-AF65-F5344CB8AC3E}">
        <p14:creationId xmlns:p14="http://schemas.microsoft.com/office/powerpoint/2010/main" val="253027758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543467" cy="1698000"/>
          </a:xfrm>
        </p:spPr>
        <p:txBody>
          <a:bodyPr/>
          <a:lstStyle/>
          <a:p>
            <a:endParaRPr lang="fr-FR" dirty="0"/>
          </a:p>
        </p:txBody>
      </p:sp>
      <p:pic>
        <p:nvPicPr>
          <p:cNvPr id="4" name="Espace réservé du contenu 3" descr="Capture d’écran 2015-11-25 à 19.00.30.png"/>
          <p:cNvPicPr>
            <a:picLocks noGrp="1" noChangeAspect="1"/>
          </p:cNvPicPr>
          <p:nvPr>
            <p:ph idx="1"/>
          </p:nvPr>
        </p:nvPicPr>
        <p:blipFill>
          <a:blip r:embed="rId2">
            <a:extLst>
              <a:ext uri="{28A0092B-C50C-407E-A947-70E740481C1C}">
                <a14:useLocalDpi xmlns:a14="http://schemas.microsoft.com/office/drawing/2010/main" val="0"/>
              </a:ext>
            </a:extLst>
          </a:blip>
          <a:srcRect t="-158868" b="-158868"/>
          <a:stretch>
            <a:fillRect/>
          </a:stretch>
        </p:blipFill>
        <p:spPr>
          <a:xfrm>
            <a:off x="284583" y="-1223139"/>
            <a:ext cx="9579161" cy="5268169"/>
          </a:xfrm>
        </p:spPr>
      </p:pic>
      <p:sp>
        <p:nvSpPr>
          <p:cNvPr id="5" name="Bouée 4"/>
          <p:cNvSpPr/>
          <p:nvPr/>
        </p:nvSpPr>
        <p:spPr>
          <a:xfrm>
            <a:off x="7138885" y="1171253"/>
            <a:ext cx="567166" cy="530147"/>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457200" y="2169902"/>
            <a:ext cx="8229600" cy="4462760"/>
          </a:xfrm>
          <a:prstGeom prst="rect">
            <a:avLst/>
          </a:prstGeom>
          <a:noFill/>
        </p:spPr>
        <p:txBody>
          <a:bodyPr wrap="square" rtlCol="0">
            <a:spAutoFit/>
          </a:bodyPr>
          <a:lstStyle/>
          <a:p>
            <a:pPr marL="285750" indent="-285750" algn="just">
              <a:buFont typeface="Arial"/>
              <a:buChar char="•"/>
            </a:pPr>
            <a:r>
              <a:rPr lang="fr-FR" sz="2800" dirty="0" smtClean="0">
                <a:latin typeface="Times New Roman"/>
                <a:cs typeface="Times New Roman"/>
              </a:rPr>
              <a:t>La section « </a:t>
            </a:r>
            <a:r>
              <a:rPr lang="fr-FR" sz="2800" dirty="0" err="1" smtClean="0">
                <a:latin typeface="Times New Roman"/>
                <a:cs typeface="Times New Roman"/>
              </a:rPr>
              <a:t>Proved</a:t>
            </a:r>
            <a:r>
              <a:rPr lang="fr-FR" sz="2800" dirty="0" smtClean="0">
                <a:latin typeface="Times New Roman"/>
                <a:cs typeface="Times New Roman"/>
              </a:rPr>
              <a:t> marketing communications </a:t>
            </a:r>
            <a:r>
              <a:rPr lang="fr-FR" sz="2800" dirty="0" err="1" smtClean="0">
                <a:latin typeface="Times New Roman"/>
                <a:cs typeface="Times New Roman"/>
              </a:rPr>
              <a:t>experience</a:t>
            </a:r>
            <a:r>
              <a:rPr lang="fr-FR" sz="2800" dirty="0" smtClean="0">
                <a:latin typeface="Times New Roman"/>
                <a:cs typeface="Times New Roman"/>
              </a:rPr>
              <a:t> » est bien nommée et abondamment justifiée </a:t>
            </a:r>
          </a:p>
          <a:p>
            <a:pPr marL="285750" indent="-285750" algn="just">
              <a:buFont typeface="Arial"/>
              <a:buChar char="•"/>
            </a:pPr>
            <a:r>
              <a:rPr lang="fr-FR" sz="2800" dirty="0" smtClean="0">
                <a:latin typeface="Times New Roman"/>
                <a:cs typeface="Times New Roman"/>
              </a:rPr>
              <a:t>Nombreux exemples de projets, de missions et de tâches accomplies</a:t>
            </a:r>
          </a:p>
          <a:p>
            <a:pPr lvl="1" algn="just"/>
            <a:r>
              <a:rPr lang="fr-FR" sz="2800" dirty="0">
                <a:latin typeface="Times New Roman"/>
                <a:cs typeface="Times New Roman"/>
              </a:rPr>
              <a:t> </a:t>
            </a:r>
            <a:r>
              <a:rPr lang="fr-FR" sz="2000" dirty="0">
                <a:latin typeface="Times New Roman"/>
                <a:cs typeface="Times New Roman"/>
              </a:rPr>
              <a:t>E</a:t>
            </a:r>
            <a:r>
              <a:rPr lang="fr-FR" sz="2000" dirty="0" smtClean="0">
                <a:latin typeface="Times New Roman"/>
                <a:cs typeface="Times New Roman"/>
              </a:rPr>
              <a:t>xemple: </a:t>
            </a:r>
            <a:r>
              <a:rPr lang="en-US" sz="2000" i="1" dirty="0">
                <a:latin typeface="Times New Roman"/>
                <a:cs typeface="Times New Roman"/>
              </a:rPr>
              <a:t>Shaped all public relations including release writing, online and traditional distribution, blogs, media relations and ghost writing; </a:t>
            </a:r>
            <a:r>
              <a:rPr lang="en-US" sz="2000" b="1" i="1" dirty="0">
                <a:latin typeface="Times New Roman"/>
                <a:cs typeface="Times New Roman"/>
              </a:rPr>
              <a:t>Efforts resulted in </a:t>
            </a:r>
            <a:r>
              <a:rPr lang="en-US" sz="2000" i="1" dirty="0">
                <a:latin typeface="Times New Roman"/>
                <a:cs typeface="Times New Roman"/>
              </a:rPr>
              <a:t>extensive press exposure, including newspaper, magazines, online and TV </a:t>
            </a:r>
            <a:endParaRPr lang="fr-FR" sz="2800" dirty="0">
              <a:latin typeface="Times New Roman"/>
              <a:cs typeface="Times New Roman"/>
            </a:endParaRPr>
          </a:p>
          <a:p>
            <a:pPr marL="285750" indent="-285750" algn="just">
              <a:buFont typeface="Arial"/>
              <a:buChar char="•"/>
            </a:pPr>
            <a:r>
              <a:rPr lang="fr-FR" sz="2800" dirty="0" smtClean="0">
                <a:latin typeface="Times New Roman"/>
                <a:cs typeface="Times New Roman"/>
              </a:rPr>
              <a:t>Il y a des chiffres qui donnent caractère objectif et concret aux résultats annoncés</a:t>
            </a:r>
          </a:p>
        </p:txBody>
      </p:sp>
    </p:spTree>
    <p:extLst>
      <p:ext uri="{BB962C8B-B14F-4D97-AF65-F5344CB8AC3E}">
        <p14:creationId xmlns:p14="http://schemas.microsoft.com/office/powerpoint/2010/main" val="31892593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70364"/>
            <a:ext cx="8229600" cy="5455799"/>
          </a:xfrm>
        </p:spPr>
        <p:txBody>
          <a:bodyPr>
            <a:normAutofit fontScale="92500" lnSpcReduction="10000"/>
          </a:bodyPr>
          <a:lstStyle/>
          <a:p>
            <a:pPr marL="0" indent="0">
              <a:spcAft>
                <a:spcPts val="1000"/>
              </a:spcAft>
              <a:buNone/>
            </a:pPr>
            <a:r>
              <a:rPr lang="en-GB" sz="2800" b="1" dirty="0">
                <a:latin typeface="Times New Roman"/>
                <a:cs typeface="Times New Roman"/>
              </a:rPr>
              <a:t>Invention: </a:t>
            </a:r>
            <a:r>
              <a:rPr lang="en-GB" sz="2800" dirty="0">
                <a:latin typeface="Times New Roman"/>
                <a:cs typeface="Times New Roman"/>
              </a:rPr>
              <a:t>It is clear what the candidate is willing and able to do </a:t>
            </a:r>
            <a:endParaRPr lang="fr-FR" sz="2800" dirty="0">
              <a:latin typeface="Times New Roman"/>
              <a:cs typeface="Times New Roman"/>
            </a:endParaRPr>
          </a:p>
          <a:p>
            <a:pPr marL="0" indent="0">
              <a:spcAft>
                <a:spcPts val="1000"/>
              </a:spcAft>
              <a:buNone/>
            </a:pPr>
            <a:r>
              <a:rPr lang="en-GB" sz="2800" b="1" dirty="0">
                <a:latin typeface="Times New Roman"/>
                <a:cs typeface="Times New Roman"/>
              </a:rPr>
              <a:t>1		       2		        3		        4		      5</a:t>
            </a:r>
            <a:endParaRPr lang="fr-FR" sz="2800" b="1" dirty="0">
              <a:latin typeface="Times New Roman"/>
              <a:cs typeface="Times New Roman"/>
            </a:endParaRPr>
          </a:p>
          <a:p>
            <a:pPr marL="0" indent="0">
              <a:buNone/>
            </a:pPr>
            <a:endParaRPr lang="fr-FR" dirty="0" smtClean="0"/>
          </a:p>
          <a:p>
            <a:r>
              <a:rPr lang="fr-FR" sz="2600" dirty="0" smtClean="0">
                <a:latin typeface="Times New Roman"/>
                <a:cs typeface="Times New Roman"/>
              </a:rPr>
              <a:t>La section « Key areas of expertise » donne une idée claire des compétences du candidat </a:t>
            </a:r>
          </a:p>
          <a:p>
            <a:pPr marL="285750" indent="-285750" algn="just"/>
            <a:r>
              <a:rPr lang="fr-FR" sz="2400" dirty="0" smtClean="0">
                <a:latin typeface="Times New Roman"/>
                <a:cs typeface="Times New Roman"/>
              </a:rPr>
              <a:t>Le candidat donne également des descriptions précises des </a:t>
            </a:r>
            <a:r>
              <a:rPr lang="fr-FR" sz="2400" dirty="0">
                <a:latin typeface="Times New Roman"/>
                <a:cs typeface="Times New Roman"/>
              </a:rPr>
              <a:t>tâches qu’il peut </a:t>
            </a:r>
            <a:r>
              <a:rPr lang="fr-FR" sz="2400" dirty="0" smtClean="0">
                <a:latin typeface="Times New Roman"/>
                <a:cs typeface="Times New Roman"/>
              </a:rPr>
              <a:t>accomplir et des </a:t>
            </a:r>
            <a:r>
              <a:rPr lang="fr-FR" sz="2400" dirty="0">
                <a:latin typeface="Times New Roman"/>
                <a:cs typeface="Times New Roman"/>
              </a:rPr>
              <a:t>personnes avec qu’il travaille ou a travaillé. </a:t>
            </a:r>
          </a:p>
          <a:p>
            <a:pPr lvl="1" algn="just"/>
            <a:r>
              <a:rPr lang="fr-FR" sz="2400" dirty="0">
                <a:latin typeface="Times New Roman"/>
                <a:cs typeface="Times New Roman"/>
              </a:rPr>
              <a:t>Exemple</a:t>
            </a:r>
            <a:r>
              <a:rPr lang="en-AU" sz="2400" dirty="0">
                <a:latin typeface="Times New Roman"/>
                <a:cs typeface="Times New Roman"/>
              </a:rPr>
              <a:t>: </a:t>
            </a:r>
            <a:r>
              <a:rPr lang="en-AU" sz="2400" i="1" dirty="0">
                <a:latin typeface="Times New Roman"/>
                <a:cs typeface="Times New Roman"/>
              </a:rPr>
              <a:t>Work with Chief Creative Officer to assess client needs and plan account creative strategy for clients ranging from corporate, publishing, </a:t>
            </a:r>
            <a:r>
              <a:rPr lang="en-AU" sz="2400" i="1" dirty="0" err="1">
                <a:latin typeface="Times New Roman"/>
                <a:cs typeface="Times New Roman"/>
              </a:rPr>
              <a:t>nonprofit</a:t>
            </a:r>
            <a:r>
              <a:rPr lang="en-AU" sz="2400" i="1" dirty="0">
                <a:latin typeface="Times New Roman"/>
                <a:cs typeface="Times New Roman"/>
              </a:rPr>
              <a:t>, entertainment and municipalities  </a:t>
            </a:r>
            <a:r>
              <a:rPr lang="en-AU" sz="2400" dirty="0">
                <a:latin typeface="Times New Roman"/>
                <a:cs typeface="Times New Roman"/>
              </a:rPr>
              <a:t>(</a:t>
            </a:r>
            <a:r>
              <a:rPr lang="en-AU" sz="2400" dirty="0" err="1">
                <a:latin typeface="Times New Roman"/>
                <a:cs typeface="Times New Roman"/>
              </a:rPr>
              <a:t>répond</a:t>
            </a:r>
            <a:r>
              <a:rPr lang="en-AU" sz="2400" dirty="0">
                <a:latin typeface="Times New Roman"/>
                <a:cs typeface="Times New Roman"/>
              </a:rPr>
              <a:t> </a:t>
            </a:r>
            <a:r>
              <a:rPr lang="en-AU" sz="2400" dirty="0" err="1">
                <a:latin typeface="Times New Roman"/>
                <a:cs typeface="Times New Roman"/>
              </a:rPr>
              <a:t>à</a:t>
            </a:r>
            <a:r>
              <a:rPr lang="en-AU" sz="2400" dirty="0">
                <a:latin typeface="Times New Roman"/>
                <a:cs typeface="Times New Roman"/>
              </a:rPr>
              <a:t> “Quoi? Avec qui? Pour qui?</a:t>
            </a:r>
            <a:r>
              <a:rPr lang="en-AU" sz="2400" dirty="0" smtClean="0">
                <a:latin typeface="Times New Roman"/>
                <a:cs typeface="Times New Roman"/>
              </a:rPr>
              <a:t>)</a:t>
            </a:r>
          </a:p>
          <a:p>
            <a:pPr marL="285750" lvl="1" algn="just">
              <a:buFont typeface="Arial"/>
              <a:buChar char="•"/>
            </a:pPr>
            <a:r>
              <a:rPr lang="en-AU" sz="2400" dirty="0" err="1">
                <a:latin typeface="Times New Roman"/>
                <a:cs typeface="Times New Roman"/>
              </a:rPr>
              <a:t>Mais</a:t>
            </a:r>
            <a:r>
              <a:rPr lang="en-AU" sz="2400" dirty="0">
                <a:latin typeface="Times New Roman"/>
                <a:cs typeface="Times New Roman"/>
              </a:rPr>
              <a:t> le </a:t>
            </a:r>
            <a:r>
              <a:rPr lang="en-AU" sz="2400" dirty="0" err="1">
                <a:latin typeface="Times New Roman"/>
                <a:cs typeface="Times New Roman"/>
              </a:rPr>
              <a:t>candidat</a:t>
            </a:r>
            <a:r>
              <a:rPr lang="en-AU" sz="2400" dirty="0">
                <a:latin typeface="Times New Roman"/>
                <a:cs typeface="Times New Roman"/>
              </a:rPr>
              <a:t> ne </a:t>
            </a:r>
            <a:r>
              <a:rPr lang="en-AU" sz="2400" dirty="0" err="1">
                <a:latin typeface="Times New Roman"/>
                <a:cs typeface="Times New Roman"/>
              </a:rPr>
              <a:t>montre</a:t>
            </a:r>
            <a:r>
              <a:rPr lang="en-AU" sz="2400" dirty="0">
                <a:latin typeface="Times New Roman"/>
                <a:cs typeface="Times New Roman"/>
              </a:rPr>
              <a:t> </a:t>
            </a:r>
            <a:r>
              <a:rPr lang="en-AU" sz="2400" dirty="0" err="1">
                <a:latin typeface="Times New Roman"/>
                <a:cs typeface="Times New Roman"/>
              </a:rPr>
              <a:t>rien</a:t>
            </a:r>
            <a:r>
              <a:rPr lang="en-AU" sz="2400" dirty="0">
                <a:latin typeface="Times New Roman"/>
                <a:cs typeface="Times New Roman"/>
              </a:rPr>
              <a:t> de </a:t>
            </a:r>
            <a:r>
              <a:rPr lang="en-AU" sz="2400" dirty="0" err="1">
                <a:latin typeface="Times New Roman"/>
                <a:cs typeface="Times New Roman"/>
              </a:rPr>
              <a:t>ses</a:t>
            </a:r>
            <a:r>
              <a:rPr lang="en-AU" sz="2400" dirty="0">
                <a:latin typeface="Times New Roman"/>
                <a:cs typeface="Times New Roman"/>
              </a:rPr>
              <a:t> motivations</a:t>
            </a:r>
          </a:p>
          <a:p>
            <a:pPr lvl="1" algn="just"/>
            <a:endParaRPr lang="en-AU" sz="2400" dirty="0">
              <a:latin typeface="Times New Roman"/>
              <a:cs typeface="Times New Roman"/>
            </a:endParaRPr>
          </a:p>
          <a:p>
            <a:endParaRPr lang="fr-FR" dirty="0" smtClean="0">
              <a:latin typeface="Times New Roman"/>
              <a:cs typeface="Times New Roman"/>
            </a:endParaRPr>
          </a:p>
          <a:p>
            <a:endParaRPr lang="fr-FR" dirty="0" smtClean="0">
              <a:latin typeface="Times New Roman"/>
              <a:cs typeface="Times New Roman"/>
            </a:endParaRPr>
          </a:p>
          <a:p>
            <a:endParaRPr lang="fr-FR" dirty="0"/>
          </a:p>
        </p:txBody>
      </p:sp>
      <p:sp>
        <p:nvSpPr>
          <p:cNvPr id="7" name="Bouée 6"/>
          <p:cNvSpPr/>
          <p:nvPr/>
        </p:nvSpPr>
        <p:spPr>
          <a:xfrm>
            <a:off x="4688308" y="1635947"/>
            <a:ext cx="567166" cy="530147"/>
          </a:xfrm>
          <a:prstGeom prst="donut">
            <a:avLst>
              <a:gd name="adj" fmla="val 824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9166550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r>
              <a:rPr lang="fr-FR" sz="4000" dirty="0" err="1" smtClean="0">
                <a:latin typeface="Times New Roman"/>
                <a:cs typeface="Times New Roman"/>
              </a:rPr>
              <a:t>Review</a:t>
            </a:r>
            <a:endParaRPr lang="fr-FR" sz="4000" dirty="0">
              <a:latin typeface="Times New Roman"/>
              <a:cs typeface="Times New Roman"/>
            </a:endParaRPr>
          </a:p>
        </p:txBody>
      </p:sp>
    </p:spTree>
    <p:extLst>
      <p:ext uri="{BB962C8B-B14F-4D97-AF65-F5344CB8AC3E}">
        <p14:creationId xmlns:p14="http://schemas.microsoft.com/office/powerpoint/2010/main" val="12977029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5-11-25 à 18.34.37.png"/>
          <p:cNvPicPr>
            <a:picLocks noGrp="1" noChangeAspect="1"/>
          </p:cNvPicPr>
          <p:nvPr>
            <p:ph idx="1"/>
          </p:nvPr>
        </p:nvPicPr>
        <p:blipFill>
          <a:blip r:embed="rId2">
            <a:extLst>
              <a:ext uri="{28A0092B-C50C-407E-A947-70E740481C1C}">
                <a14:useLocalDpi xmlns:a14="http://schemas.microsoft.com/office/drawing/2010/main" val="0"/>
              </a:ext>
            </a:extLst>
          </a:blip>
          <a:srcRect t="-124441" b="-124441"/>
          <a:stretch>
            <a:fillRect/>
          </a:stretch>
        </p:blipFill>
        <p:spPr>
          <a:xfrm>
            <a:off x="346233" y="-1198480"/>
            <a:ext cx="8229600" cy="4525963"/>
          </a:xfrm>
        </p:spPr>
      </p:pic>
      <p:sp>
        <p:nvSpPr>
          <p:cNvPr id="8" name="Bouée 7"/>
          <p:cNvSpPr/>
          <p:nvPr/>
        </p:nvSpPr>
        <p:spPr>
          <a:xfrm>
            <a:off x="2848156" y="789055"/>
            <a:ext cx="567166" cy="530147"/>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457200" y="2367166"/>
            <a:ext cx="8229600" cy="3539430"/>
          </a:xfrm>
          <a:prstGeom prst="rect">
            <a:avLst/>
          </a:prstGeom>
          <a:noFill/>
        </p:spPr>
        <p:txBody>
          <a:bodyPr wrap="square" rtlCol="0">
            <a:spAutoFit/>
          </a:bodyPr>
          <a:lstStyle/>
          <a:p>
            <a:pPr marL="285750" indent="-285750">
              <a:buFont typeface="Arial"/>
              <a:buChar char="•"/>
            </a:pPr>
            <a:r>
              <a:rPr lang="fr-FR" sz="3200" dirty="0" smtClean="0">
                <a:latin typeface="Times New Roman"/>
                <a:cs typeface="Times New Roman"/>
              </a:rPr>
              <a:t>C’est très strict</a:t>
            </a:r>
          </a:p>
          <a:p>
            <a:pPr marL="285750" indent="-285750">
              <a:buFont typeface="Arial"/>
              <a:buChar char="•"/>
            </a:pPr>
            <a:r>
              <a:rPr lang="fr-FR" sz="3200" dirty="0" smtClean="0">
                <a:latin typeface="Times New Roman"/>
                <a:cs typeface="Times New Roman"/>
              </a:rPr>
              <a:t>C’est chargé: on sent que la lecture va prendre du temps</a:t>
            </a:r>
          </a:p>
          <a:p>
            <a:pPr marL="285750" indent="-285750">
              <a:buFont typeface="Arial"/>
              <a:buChar char="•"/>
            </a:pPr>
            <a:r>
              <a:rPr lang="fr-FR" sz="3200" dirty="0" smtClean="0">
                <a:latin typeface="Times New Roman"/>
                <a:cs typeface="Times New Roman"/>
              </a:rPr>
              <a:t>Néanmoins: il s’agit d’un senior, ayant déjà occupé des fonctions de direction dans son domaine. À ce niveau là, les recruteurs prennent le temps de la lecture </a:t>
            </a:r>
            <a:endParaRPr lang="fr-FR" sz="3200" dirty="0">
              <a:latin typeface="Times New Roman"/>
              <a:cs typeface="Times New Roman"/>
            </a:endParaRPr>
          </a:p>
        </p:txBody>
      </p:sp>
    </p:spTree>
    <p:extLst>
      <p:ext uri="{BB962C8B-B14F-4D97-AF65-F5344CB8AC3E}">
        <p14:creationId xmlns:p14="http://schemas.microsoft.com/office/powerpoint/2010/main" val="7866356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5-11-25 à 18.48.34.png"/>
          <p:cNvPicPr>
            <a:picLocks noGrp="1" noChangeAspect="1"/>
          </p:cNvPicPr>
          <p:nvPr>
            <p:ph idx="1"/>
          </p:nvPr>
        </p:nvPicPr>
        <p:blipFill>
          <a:blip r:embed="rId2">
            <a:extLst>
              <a:ext uri="{28A0092B-C50C-407E-A947-70E740481C1C}">
                <a14:useLocalDpi xmlns:a14="http://schemas.microsoft.com/office/drawing/2010/main" val="0"/>
              </a:ext>
            </a:extLst>
          </a:blip>
          <a:srcRect t="-134266" b="-134266"/>
          <a:stretch>
            <a:fillRect/>
          </a:stretch>
        </p:blipFill>
        <p:spPr>
          <a:xfrm>
            <a:off x="358562" y="-1375491"/>
            <a:ext cx="8229600" cy="4525963"/>
          </a:xfrm>
        </p:spPr>
      </p:pic>
      <p:sp>
        <p:nvSpPr>
          <p:cNvPr id="6" name="ZoneTexte 5"/>
          <p:cNvSpPr txBox="1"/>
          <p:nvPr/>
        </p:nvSpPr>
        <p:spPr>
          <a:xfrm>
            <a:off x="457200" y="1602770"/>
            <a:ext cx="8229600" cy="4832093"/>
          </a:xfrm>
          <a:prstGeom prst="rect">
            <a:avLst/>
          </a:prstGeom>
          <a:noFill/>
        </p:spPr>
        <p:txBody>
          <a:bodyPr wrap="square" rtlCol="0">
            <a:spAutoFit/>
          </a:bodyPr>
          <a:lstStyle/>
          <a:p>
            <a:pPr marL="285750" indent="-285750">
              <a:buFont typeface="Arial"/>
              <a:buChar char="•"/>
            </a:pPr>
            <a:r>
              <a:rPr lang="fr-FR" sz="2800" dirty="0" smtClean="0">
                <a:latin typeface="Times New Roman"/>
                <a:cs typeface="Times New Roman"/>
              </a:rPr>
              <a:t>On distingue 4 sections dans le CV, mais elles ne ressortent pas suffisamment </a:t>
            </a:r>
          </a:p>
          <a:p>
            <a:pPr marL="285750" indent="-285750">
              <a:buFont typeface="Arial"/>
              <a:buChar char="•"/>
            </a:pPr>
            <a:r>
              <a:rPr lang="fr-FR" sz="2800" dirty="0" smtClean="0">
                <a:latin typeface="Times New Roman"/>
                <a:cs typeface="Times New Roman"/>
              </a:rPr>
              <a:t>Dès la première phrase, le lecteur est confronté à du jargon, des termes techniques</a:t>
            </a:r>
          </a:p>
          <a:p>
            <a:pPr marL="285750" indent="-285750">
              <a:buFont typeface="Arial"/>
              <a:buChar char="•"/>
            </a:pPr>
            <a:r>
              <a:rPr lang="fr-FR" sz="2800" dirty="0" smtClean="0">
                <a:latin typeface="Times New Roman"/>
                <a:cs typeface="Times New Roman"/>
              </a:rPr>
              <a:t>Il serait utile de faire ressortir une compétence, un domaine d’expertise ou des mots clefs pour résumer chaque expérience du candidat </a:t>
            </a:r>
          </a:p>
          <a:p>
            <a:pPr marL="285750" indent="-285750">
              <a:buFont typeface="Arial"/>
              <a:buChar char="•"/>
            </a:pPr>
            <a:r>
              <a:rPr lang="fr-FR" sz="2800" dirty="0" smtClean="0">
                <a:latin typeface="Times New Roman"/>
                <a:cs typeface="Times New Roman"/>
              </a:rPr>
              <a:t>Problème de disposition: dans la section « </a:t>
            </a:r>
            <a:r>
              <a:rPr lang="fr-FR" sz="2800" dirty="0" err="1" smtClean="0">
                <a:latin typeface="Times New Roman"/>
                <a:cs typeface="Times New Roman"/>
              </a:rPr>
              <a:t>education</a:t>
            </a:r>
            <a:r>
              <a:rPr lang="fr-FR" sz="2800" dirty="0" smtClean="0">
                <a:latin typeface="Times New Roman"/>
                <a:cs typeface="Times New Roman"/>
              </a:rPr>
              <a:t> </a:t>
            </a:r>
            <a:r>
              <a:rPr lang="fr-FR" sz="2800" dirty="0" err="1" smtClean="0">
                <a:latin typeface="Times New Roman"/>
                <a:cs typeface="Times New Roman"/>
              </a:rPr>
              <a:t>with</a:t>
            </a:r>
            <a:r>
              <a:rPr lang="fr-FR" sz="2800" dirty="0" smtClean="0">
                <a:latin typeface="Times New Roman"/>
                <a:cs typeface="Times New Roman"/>
              </a:rPr>
              <a:t> </a:t>
            </a:r>
            <a:r>
              <a:rPr lang="fr-FR" sz="2800" dirty="0" err="1" smtClean="0">
                <a:latin typeface="Times New Roman"/>
                <a:cs typeface="Times New Roman"/>
              </a:rPr>
              <a:t>highest</a:t>
            </a:r>
            <a:r>
              <a:rPr lang="fr-FR" sz="2800" dirty="0" smtClean="0">
                <a:latin typeface="Times New Roman"/>
                <a:cs typeface="Times New Roman"/>
              </a:rPr>
              <a:t> </a:t>
            </a:r>
            <a:r>
              <a:rPr lang="fr-FR" sz="2800" dirty="0" err="1" smtClean="0">
                <a:latin typeface="Times New Roman"/>
                <a:cs typeface="Times New Roman"/>
              </a:rPr>
              <a:t>honnor</a:t>
            </a:r>
            <a:r>
              <a:rPr lang="fr-FR" sz="2800" dirty="0" smtClean="0">
                <a:latin typeface="Times New Roman"/>
                <a:cs typeface="Times New Roman"/>
              </a:rPr>
              <a:t> &amp; </a:t>
            </a:r>
            <a:r>
              <a:rPr lang="fr-FR" sz="2800" dirty="0" err="1" smtClean="0">
                <a:latin typeface="Times New Roman"/>
                <a:cs typeface="Times New Roman"/>
              </a:rPr>
              <a:t>professional</a:t>
            </a:r>
            <a:r>
              <a:rPr lang="fr-FR" sz="2800" dirty="0" smtClean="0">
                <a:latin typeface="Times New Roman"/>
                <a:cs typeface="Times New Roman"/>
              </a:rPr>
              <a:t> </a:t>
            </a:r>
            <a:r>
              <a:rPr lang="fr-FR" sz="2800" dirty="0" err="1" smtClean="0">
                <a:latin typeface="Times New Roman"/>
                <a:cs typeface="Times New Roman"/>
              </a:rPr>
              <a:t>accomplishement</a:t>
            </a:r>
            <a:r>
              <a:rPr lang="fr-FR" sz="2800" dirty="0" smtClean="0">
                <a:latin typeface="Times New Roman"/>
                <a:cs typeface="Times New Roman"/>
              </a:rPr>
              <a:t> », les compétences informatiques sont peu pertinentes</a:t>
            </a:r>
            <a:endParaRPr lang="fr-FR" sz="2800" dirty="0">
              <a:latin typeface="Times New Roman"/>
              <a:cs typeface="Times New Roman"/>
            </a:endParaRPr>
          </a:p>
        </p:txBody>
      </p:sp>
      <p:sp>
        <p:nvSpPr>
          <p:cNvPr id="7" name="Bouée 6"/>
          <p:cNvSpPr/>
          <p:nvPr/>
        </p:nvSpPr>
        <p:spPr>
          <a:xfrm>
            <a:off x="4122719" y="616449"/>
            <a:ext cx="567166" cy="530147"/>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2759738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a:p>
          <a:p>
            <a:r>
              <a:rPr lang="fr-FR" dirty="0" smtClean="0">
                <a:latin typeface="Times New Roman"/>
                <a:cs typeface="Times New Roman"/>
              </a:rPr>
              <a:t>Rien à signaler</a:t>
            </a:r>
            <a:endParaRPr lang="fr-FR" dirty="0">
              <a:latin typeface="Times New Roman"/>
              <a:cs typeface="Times New Roman"/>
            </a:endParaRPr>
          </a:p>
        </p:txBody>
      </p:sp>
      <p:pic>
        <p:nvPicPr>
          <p:cNvPr id="4" name="Image 3" descr="Capture d’écran 2015-11-25 à 18.5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91" y="203236"/>
            <a:ext cx="8513597" cy="1214402"/>
          </a:xfrm>
          <a:prstGeom prst="rect">
            <a:avLst/>
          </a:prstGeom>
        </p:spPr>
      </p:pic>
      <p:sp>
        <p:nvSpPr>
          <p:cNvPr id="5" name="Bouée 4"/>
          <p:cNvSpPr/>
          <p:nvPr/>
        </p:nvSpPr>
        <p:spPr>
          <a:xfrm>
            <a:off x="6830643" y="523981"/>
            <a:ext cx="567166" cy="530147"/>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715208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Espace réservé du contenu 3" descr="1-Dollarphotoclub_54825547.jpg"/>
          <p:cNvPicPr>
            <a:picLocks noGrp="1" noChangeAspect="1"/>
          </p:cNvPicPr>
          <p:nvPr/>
        </p:nvPicPr>
        <p:blipFill>
          <a:blip r:embed="rId2">
            <a:extLst>
              <a:ext uri="{28A0092B-C50C-407E-A947-70E740481C1C}">
                <a14:useLocalDpi xmlns:a14="http://schemas.microsoft.com/office/drawing/2010/main" val="0"/>
              </a:ext>
            </a:extLst>
          </a:blip>
          <a:srcRect t="8701" b="8701"/>
          <a:stretch>
            <a:fillRect/>
          </a:stretch>
        </p:blipFill>
        <p:spPr>
          <a:xfrm>
            <a:off x="700849" y="982992"/>
            <a:ext cx="8229600" cy="4525963"/>
          </a:xfrm>
          <a:prstGeom prst="rect">
            <a:avLst/>
          </a:prstGeom>
        </p:spPr>
      </p:pic>
    </p:spTree>
    <p:extLst>
      <p:ext uri="{BB962C8B-B14F-4D97-AF65-F5344CB8AC3E}">
        <p14:creationId xmlns:p14="http://schemas.microsoft.com/office/powerpoint/2010/main" val="38581483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en-US" dirty="0" smtClean="0">
                <a:latin typeface="Times New Roman"/>
                <a:cs typeface="Times New Roman"/>
              </a:rPr>
              <a:t>1. A good speech writer is also good speech critic: </a:t>
            </a:r>
          </a:p>
          <a:p>
            <a:pPr marL="0" indent="0" algn="just">
              <a:buNone/>
            </a:pPr>
            <a:endParaRPr lang="en-US" dirty="0" smtClean="0">
              <a:latin typeface="Times New Roman"/>
              <a:cs typeface="Times New Roman"/>
            </a:endParaRPr>
          </a:p>
          <a:p>
            <a:pPr marL="0" indent="0" algn="just">
              <a:buNone/>
            </a:pPr>
            <a:r>
              <a:rPr lang="en-US" dirty="0" smtClean="0">
                <a:latin typeface="Times New Roman"/>
                <a:cs typeface="Times New Roman"/>
              </a:rPr>
              <a:t>A. That makes sense!  </a:t>
            </a:r>
          </a:p>
          <a:p>
            <a:pPr marL="0" indent="0" algn="just">
              <a:buNone/>
            </a:pPr>
            <a:r>
              <a:rPr lang="en-US" dirty="0" smtClean="0">
                <a:latin typeface="Times New Roman"/>
                <a:cs typeface="Times New Roman"/>
              </a:rPr>
              <a:t>B. That makes no sense at all.</a:t>
            </a:r>
          </a:p>
          <a:p>
            <a:pPr marL="0" indent="0" algn="just">
              <a:buNone/>
            </a:pPr>
            <a:endParaRPr lang="en-US" dirty="0">
              <a:latin typeface="Times New Roman"/>
              <a:cs typeface="Times New Roman"/>
            </a:endParaRPr>
          </a:p>
        </p:txBody>
      </p:sp>
    </p:spTree>
    <p:extLst>
      <p:ext uri="{BB962C8B-B14F-4D97-AF65-F5344CB8AC3E}">
        <p14:creationId xmlns:p14="http://schemas.microsoft.com/office/powerpoint/2010/main" val="25641987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66316"/>
            <a:ext cx="8229600" cy="5559847"/>
          </a:xfrm>
        </p:spPr>
        <p:txBody>
          <a:bodyPr>
            <a:normAutofit/>
          </a:bodyPr>
          <a:lstStyle/>
          <a:p>
            <a:pPr marL="0" indent="0">
              <a:buNone/>
            </a:pPr>
            <a:r>
              <a:rPr lang="fr-FR" sz="4000" dirty="0" smtClean="0">
                <a:latin typeface="Times New Roman"/>
                <a:cs typeface="Times New Roman"/>
              </a:rPr>
              <a:t>2. </a:t>
            </a:r>
            <a:r>
              <a:rPr lang="fr-FR" sz="4000" dirty="0" err="1" smtClean="0">
                <a:latin typeface="Times New Roman"/>
                <a:cs typeface="Times New Roman"/>
              </a:rPr>
              <a:t>Branding</a:t>
            </a:r>
            <a:r>
              <a:rPr lang="fr-FR" sz="4000" dirty="0" smtClean="0">
                <a:latin typeface="Times New Roman"/>
                <a:cs typeface="Times New Roman"/>
              </a:rPr>
              <a:t> </a:t>
            </a:r>
            <a:r>
              <a:rPr lang="fr-FR" sz="4000" dirty="0" err="1" smtClean="0">
                <a:latin typeface="Times New Roman"/>
                <a:cs typeface="Times New Roman"/>
              </a:rPr>
              <a:t>is</a:t>
            </a:r>
            <a:r>
              <a:rPr lang="fr-FR" sz="4000" dirty="0" smtClean="0">
                <a:latin typeface="Times New Roman"/>
                <a:cs typeface="Times New Roman"/>
              </a:rPr>
              <a:t> for </a:t>
            </a:r>
            <a:r>
              <a:rPr lang="fr-FR" sz="4000" dirty="0" err="1" smtClean="0">
                <a:latin typeface="Times New Roman"/>
                <a:cs typeface="Times New Roman"/>
              </a:rPr>
              <a:t>big</a:t>
            </a:r>
            <a:r>
              <a:rPr lang="fr-FR" sz="4000" dirty="0" smtClean="0">
                <a:latin typeface="Times New Roman"/>
                <a:cs typeface="Times New Roman"/>
              </a:rPr>
              <a:t> compagnies, not for </a:t>
            </a:r>
            <a:r>
              <a:rPr lang="fr-FR" sz="4000" dirty="0" err="1" smtClean="0">
                <a:latin typeface="Times New Roman"/>
                <a:cs typeface="Times New Roman"/>
              </a:rPr>
              <a:t>individuals</a:t>
            </a:r>
            <a:endParaRPr lang="fr-FR" sz="4000" dirty="0" smtClean="0">
              <a:latin typeface="Times New Roman"/>
              <a:cs typeface="Times New Roman"/>
            </a:endParaRPr>
          </a:p>
          <a:p>
            <a:pPr marL="0" indent="0">
              <a:buNone/>
            </a:pPr>
            <a:endParaRPr lang="fr-FR" sz="3600" dirty="0">
              <a:latin typeface="Times New Roman"/>
              <a:cs typeface="Times New Roman"/>
            </a:endParaRPr>
          </a:p>
          <a:p>
            <a:pPr marL="0" indent="0">
              <a:buNone/>
            </a:pPr>
            <a:endParaRPr lang="fr-FR" sz="3600" dirty="0" smtClean="0">
              <a:latin typeface="Times New Roman"/>
              <a:cs typeface="Times New Roman"/>
            </a:endParaRPr>
          </a:p>
          <a:p>
            <a:pPr marL="742950" indent="-742950">
              <a:buAutoNum type="alphaUcPeriod"/>
            </a:pPr>
            <a:r>
              <a:rPr lang="fr-FR" sz="3600" dirty="0" smtClean="0">
                <a:latin typeface="Times New Roman"/>
                <a:cs typeface="Times New Roman"/>
              </a:rPr>
              <a:t>This </a:t>
            </a:r>
            <a:r>
              <a:rPr lang="fr-FR" sz="3600" dirty="0" err="1" smtClean="0">
                <a:latin typeface="Times New Roman"/>
                <a:cs typeface="Times New Roman"/>
              </a:rPr>
              <a:t>is</a:t>
            </a:r>
            <a:r>
              <a:rPr lang="fr-FR" sz="3600" dirty="0" smtClean="0">
                <a:latin typeface="Times New Roman"/>
                <a:cs typeface="Times New Roman"/>
              </a:rPr>
              <a:t> </a:t>
            </a:r>
            <a:r>
              <a:rPr lang="fr-FR" sz="3600" dirty="0" err="1" smtClean="0">
                <a:latin typeface="Times New Roman"/>
                <a:cs typeface="Times New Roman"/>
              </a:rPr>
              <a:t>true</a:t>
            </a:r>
            <a:endParaRPr lang="fr-FR" sz="3600" dirty="0" smtClean="0">
              <a:latin typeface="Times New Roman"/>
              <a:cs typeface="Times New Roman"/>
            </a:endParaRPr>
          </a:p>
          <a:p>
            <a:pPr marL="742950" indent="-742950">
              <a:buAutoNum type="alphaUcPeriod"/>
            </a:pPr>
            <a:r>
              <a:rPr lang="fr-FR" sz="3600" dirty="0" smtClean="0">
                <a:latin typeface="Times New Roman"/>
                <a:cs typeface="Times New Roman"/>
              </a:rPr>
              <a:t>This </a:t>
            </a:r>
            <a:r>
              <a:rPr lang="fr-FR" sz="3600" dirty="0" err="1" smtClean="0">
                <a:latin typeface="Times New Roman"/>
                <a:cs typeface="Times New Roman"/>
              </a:rPr>
              <a:t>is</a:t>
            </a:r>
            <a:r>
              <a:rPr lang="fr-FR" sz="3600" dirty="0" smtClean="0">
                <a:latin typeface="Times New Roman"/>
                <a:cs typeface="Times New Roman"/>
              </a:rPr>
              <a:t> not </a:t>
            </a:r>
            <a:r>
              <a:rPr lang="fr-FR" sz="3600" dirty="0" err="1" smtClean="0">
                <a:latin typeface="Times New Roman"/>
                <a:cs typeface="Times New Roman"/>
              </a:rPr>
              <a:t>true</a:t>
            </a:r>
            <a:endParaRPr lang="fr-FR" sz="3600" dirty="0">
              <a:latin typeface="Times New Roman"/>
              <a:cs typeface="Times New Roman"/>
            </a:endParaRPr>
          </a:p>
        </p:txBody>
      </p:sp>
    </p:spTree>
    <p:extLst>
      <p:ext uri="{BB962C8B-B14F-4D97-AF65-F5344CB8AC3E}">
        <p14:creationId xmlns:p14="http://schemas.microsoft.com/office/powerpoint/2010/main" val="38508033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9410"/>
            <a:ext cx="8229600" cy="5336753"/>
          </a:xfrm>
        </p:spPr>
        <p:txBody>
          <a:bodyPr/>
          <a:lstStyle/>
          <a:p>
            <a:pPr marL="0" indent="0">
              <a:buNone/>
            </a:pPr>
            <a:r>
              <a:rPr lang="en-GB" dirty="0" smtClean="0">
                <a:latin typeface="Times New Roman"/>
                <a:cs typeface="Times New Roman"/>
              </a:rPr>
              <a:t>3. When preparing a CV, those canons of rhetoric are relevant:  </a:t>
            </a:r>
          </a:p>
          <a:p>
            <a:pPr marL="0" indent="0">
              <a:buNone/>
            </a:pPr>
            <a:endParaRPr lang="en-GB" dirty="0" smtClean="0">
              <a:latin typeface="Times New Roman"/>
              <a:cs typeface="Times New Roman"/>
            </a:endParaRPr>
          </a:p>
          <a:p>
            <a:pPr marL="0" indent="0">
              <a:buNone/>
            </a:pPr>
            <a:r>
              <a:rPr lang="en-GB" dirty="0" smtClean="0">
                <a:latin typeface="Times New Roman"/>
                <a:cs typeface="Times New Roman"/>
              </a:rPr>
              <a:t>A. Memory and performance</a:t>
            </a:r>
          </a:p>
          <a:p>
            <a:pPr marL="0" indent="0">
              <a:buNone/>
            </a:pPr>
            <a:r>
              <a:rPr lang="en-GB" dirty="0" smtClean="0">
                <a:latin typeface="Times New Roman"/>
                <a:cs typeface="Times New Roman"/>
              </a:rPr>
              <a:t>B. Invention, disposition and style</a:t>
            </a:r>
          </a:p>
          <a:p>
            <a:pPr marL="0" indent="0">
              <a:buNone/>
            </a:pPr>
            <a:endParaRPr lang="en-GB" dirty="0">
              <a:latin typeface="Times New Roman"/>
              <a:cs typeface="Times New Roman"/>
            </a:endParaRPr>
          </a:p>
        </p:txBody>
      </p:sp>
    </p:spTree>
    <p:extLst>
      <p:ext uri="{BB962C8B-B14F-4D97-AF65-F5344CB8AC3E}">
        <p14:creationId xmlns:p14="http://schemas.microsoft.com/office/powerpoint/2010/main" val="36328878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latin typeface="Times New Roman"/>
                <a:cs typeface="Times New Roman"/>
              </a:rPr>
              <a:t>4. By the </a:t>
            </a:r>
            <a:r>
              <a:rPr lang="fr-FR" dirty="0" err="1" smtClean="0">
                <a:latin typeface="Times New Roman"/>
                <a:cs typeface="Times New Roman"/>
              </a:rPr>
              <a:t>way</a:t>
            </a:r>
            <a:r>
              <a:rPr lang="fr-FR" dirty="0" smtClean="0">
                <a:latin typeface="Times New Roman"/>
                <a:cs typeface="Times New Roman"/>
              </a:rPr>
              <a:t>, </a:t>
            </a:r>
            <a:r>
              <a:rPr lang="en-GB" dirty="0" smtClean="0">
                <a:latin typeface="Times New Roman"/>
                <a:cs typeface="Times New Roman"/>
              </a:rPr>
              <a:t>the </a:t>
            </a:r>
            <a:r>
              <a:rPr lang="en-GB" dirty="0">
                <a:latin typeface="Times New Roman"/>
                <a:cs typeface="Times New Roman"/>
              </a:rPr>
              <a:t>5 canons of rhetoric are: </a:t>
            </a:r>
          </a:p>
          <a:p>
            <a:pPr marL="0" indent="0">
              <a:buNone/>
            </a:pPr>
            <a:endParaRPr lang="en-GB" dirty="0">
              <a:latin typeface="Times New Roman"/>
              <a:cs typeface="Times New Roman"/>
            </a:endParaRPr>
          </a:p>
          <a:p>
            <a:pPr marL="514350" indent="-514350" algn="just">
              <a:buAutoNum type="alphaUcPeriod"/>
            </a:pPr>
            <a:r>
              <a:rPr lang="en-GB" dirty="0">
                <a:latin typeface="Times New Roman"/>
                <a:cs typeface="Times New Roman"/>
              </a:rPr>
              <a:t>Invention, production, style, memory, performance</a:t>
            </a:r>
          </a:p>
          <a:p>
            <a:pPr marL="514350" indent="-514350" algn="just">
              <a:buAutoNum type="alphaUcPeriod"/>
            </a:pPr>
            <a:r>
              <a:rPr lang="en-GB" dirty="0">
                <a:latin typeface="Times New Roman"/>
                <a:cs typeface="Times New Roman"/>
              </a:rPr>
              <a:t>Invention, disposition, selection, memory, performance</a:t>
            </a:r>
          </a:p>
          <a:p>
            <a:pPr marL="514350" indent="-514350" algn="just">
              <a:buAutoNum type="alphaUcPeriod"/>
            </a:pPr>
            <a:r>
              <a:rPr lang="en-GB" dirty="0">
                <a:latin typeface="Times New Roman"/>
                <a:cs typeface="Times New Roman"/>
              </a:rPr>
              <a:t>Invention, disposition, style, memory, performance</a:t>
            </a:r>
          </a:p>
          <a:p>
            <a:pPr marL="0" indent="0">
              <a:buNone/>
            </a:pPr>
            <a:endParaRPr lang="fr-FR" dirty="0">
              <a:latin typeface="Times New Roman"/>
              <a:cs typeface="Times New Roman"/>
            </a:endParaRPr>
          </a:p>
        </p:txBody>
      </p:sp>
    </p:spTree>
    <p:extLst>
      <p:ext uri="{BB962C8B-B14F-4D97-AF65-F5344CB8AC3E}">
        <p14:creationId xmlns:p14="http://schemas.microsoft.com/office/powerpoint/2010/main" val="39962267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87914"/>
            <a:ext cx="8229600" cy="5538250"/>
          </a:xfrm>
        </p:spPr>
        <p:txBody>
          <a:bodyPr>
            <a:normAutofit lnSpcReduction="10000"/>
          </a:bodyPr>
          <a:lstStyle/>
          <a:p>
            <a:pPr marL="0" indent="0">
              <a:buNone/>
            </a:pPr>
            <a:r>
              <a:rPr lang="en-GB" sz="4400" dirty="0">
                <a:latin typeface="Times New Roman"/>
                <a:cs typeface="Times New Roman"/>
              </a:rPr>
              <a:t>5</a:t>
            </a:r>
            <a:r>
              <a:rPr lang="en-GB" sz="4400" dirty="0" smtClean="0">
                <a:latin typeface="Times New Roman"/>
                <a:cs typeface="Times New Roman"/>
              </a:rPr>
              <a:t>. The canon of invention is concerned with:</a:t>
            </a:r>
          </a:p>
          <a:p>
            <a:pPr marL="0" indent="0">
              <a:buNone/>
            </a:pPr>
            <a:endParaRPr lang="en-GB" sz="4400" dirty="0">
              <a:latin typeface="Times New Roman"/>
              <a:cs typeface="Times New Roman"/>
            </a:endParaRPr>
          </a:p>
          <a:p>
            <a:pPr marL="0" indent="0">
              <a:buNone/>
            </a:pPr>
            <a:r>
              <a:rPr lang="en-GB" sz="4400" dirty="0" smtClean="0">
                <a:latin typeface="Times New Roman"/>
                <a:cs typeface="Times New Roman"/>
              </a:rPr>
              <a:t>A. Memorizing your speech</a:t>
            </a:r>
          </a:p>
          <a:p>
            <a:pPr marL="0" indent="0">
              <a:buNone/>
            </a:pPr>
            <a:r>
              <a:rPr lang="en-GB" sz="4400" dirty="0" smtClean="0">
                <a:latin typeface="Times New Roman"/>
                <a:cs typeface="Times New Roman"/>
              </a:rPr>
              <a:t>B. Finding the most powerful words</a:t>
            </a:r>
          </a:p>
          <a:p>
            <a:pPr marL="0" indent="0">
              <a:buNone/>
            </a:pPr>
            <a:r>
              <a:rPr lang="en-GB" sz="4400" dirty="0" smtClean="0">
                <a:latin typeface="Times New Roman"/>
                <a:cs typeface="Times New Roman"/>
              </a:rPr>
              <a:t>C. Finding the materials for your speech</a:t>
            </a:r>
            <a:endParaRPr lang="en-GB" sz="4400" dirty="0">
              <a:latin typeface="Times New Roman"/>
              <a:cs typeface="Times New Roman"/>
            </a:endParaRPr>
          </a:p>
        </p:txBody>
      </p:sp>
    </p:spTree>
    <p:extLst>
      <p:ext uri="{BB962C8B-B14F-4D97-AF65-F5344CB8AC3E}">
        <p14:creationId xmlns:p14="http://schemas.microsoft.com/office/powerpoint/2010/main" val="24770817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en-GB" dirty="0" smtClean="0">
                <a:latin typeface="Times New Roman"/>
                <a:cs typeface="Times New Roman"/>
              </a:rPr>
              <a:t>6. I hope you also remember the two main components of an argument…</a:t>
            </a:r>
          </a:p>
          <a:p>
            <a:pPr marL="0" indent="0">
              <a:buNone/>
            </a:pPr>
            <a:endParaRPr lang="en-GB" dirty="0" smtClean="0">
              <a:latin typeface="Times New Roman"/>
              <a:cs typeface="Times New Roman"/>
            </a:endParaRPr>
          </a:p>
          <a:p>
            <a:pPr marL="0" indent="0">
              <a:buNone/>
            </a:pPr>
            <a:endParaRPr lang="en-GB" dirty="0" smtClean="0">
              <a:latin typeface="Times New Roman"/>
              <a:cs typeface="Times New Roman"/>
            </a:endParaRPr>
          </a:p>
          <a:p>
            <a:pPr marL="0" indent="0">
              <a:buNone/>
            </a:pPr>
            <a:r>
              <a:rPr lang="en-GB" dirty="0" smtClean="0">
                <a:latin typeface="Times New Roman"/>
                <a:cs typeface="Times New Roman"/>
              </a:rPr>
              <a:t>A. Of course! An argument is made of a supposition and a reason.</a:t>
            </a:r>
          </a:p>
          <a:p>
            <a:pPr marL="0" indent="0">
              <a:buNone/>
            </a:pPr>
            <a:r>
              <a:rPr lang="en-GB" dirty="0" smtClean="0">
                <a:latin typeface="Times New Roman"/>
                <a:cs typeface="Times New Roman"/>
              </a:rPr>
              <a:t>B. Of course! An argument is made of a claim and a support.</a:t>
            </a:r>
          </a:p>
        </p:txBody>
      </p:sp>
    </p:spTree>
    <p:extLst>
      <p:ext uri="{BB962C8B-B14F-4D97-AF65-F5344CB8AC3E}">
        <p14:creationId xmlns:p14="http://schemas.microsoft.com/office/powerpoint/2010/main" val="35304395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lgn="ctr">
              <a:buNone/>
            </a:pPr>
            <a:r>
              <a:rPr lang="fr-FR" dirty="0" smtClean="0">
                <a:latin typeface="Times New Roman"/>
                <a:cs typeface="Times New Roman"/>
              </a:rPr>
              <a:t>4 parts / 4 types of speeches:</a:t>
            </a:r>
          </a:p>
          <a:p>
            <a:pPr marL="0" indent="0" algn="just">
              <a:buNone/>
            </a:pPr>
            <a:endParaRPr lang="fr-FR" dirty="0">
              <a:latin typeface="Times New Roman"/>
              <a:cs typeface="Times New Roman"/>
            </a:endParaRPr>
          </a:p>
          <a:p>
            <a:pPr marL="514350" indent="-514350" algn="just">
              <a:buAutoNum type="arabicPeriod"/>
            </a:pPr>
            <a:r>
              <a:rPr lang="fr-FR" dirty="0" smtClean="0">
                <a:latin typeface="Times New Roman"/>
                <a:cs typeface="Times New Roman"/>
              </a:rPr>
              <a:t>CV</a:t>
            </a:r>
          </a:p>
          <a:p>
            <a:pPr marL="514350" indent="-514350" algn="just">
              <a:buAutoNum type="arabicPeriod"/>
            </a:pPr>
            <a:r>
              <a:rPr lang="fr-FR" dirty="0" smtClean="0">
                <a:latin typeface="Times New Roman"/>
                <a:cs typeface="Times New Roman"/>
              </a:rPr>
              <a:t>Impromptu speech</a:t>
            </a:r>
          </a:p>
          <a:p>
            <a:pPr marL="514350" indent="-514350" algn="just">
              <a:buAutoNum type="arabicPeriod"/>
            </a:pPr>
            <a:r>
              <a:rPr lang="fr-FR" dirty="0" smtClean="0">
                <a:latin typeface="Times New Roman"/>
                <a:cs typeface="Times New Roman"/>
              </a:rPr>
              <a:t>Informative speech</a:t>
            </a:r>
          </a:p>
          <a:p>
            <a:pPr marL="514350" indent="-514350" algn="just">
              <a:buAutoNum type="arabicPeriod"/>
            </a:pPr>
            <a:r>
              <a:rPr lang="fr-FR" dirty="0" smtClean="0">
                <a:latin typeface="Times New Roman"/>
                <a:cs typeface="Times New Roman"/>
              </a:rPr>
              <a:t>Persuasive speech</a:t>
            </a:r>
            <a:endParaRPr lang="fr-FR" dirty="0">
              <a:latin typeface="Times New Roman"/>
              <a:cs typeface="Times New Roman"/>
            </a:endParaRPr>
          </a:p>
        </p:txBody>
      </p:sp>
    </p:spTree>
    <p:extLst>
      <p:ext uri="{BB962C8B-B14F-4D97-AF65-F5344CB8AC3E}">
        <p14:creationId xmlns:p14="http://schemas.microsoft.com/office/powerpoint/2010/main" val="18879718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11866"/>
            <a:ext cx="8229600" cy="5714297"/>
          </a:xfrm>
        </p:spPr>
        <p:txBody>
          <a:bodyPr>
            <a:normAutofit fontScale="92500" lnSpcReduction="10000"/>
          </a:bodyPr>
          <a:lstStyle/>
          <a:p>
            <a:pPr marL="0" indent="0" algn="just">
              <a:buNone/>
            </a:pPr>
            <a:r>
              <a:rPr lang="en-AU" sz="2800" dirty="0" smtClean="0">
                <a:latin typeface="Times New Roman"/>
                <a:cs typeface="Times New Roman"/>
              </a:rPr>
              <a:t>7. And you can also judge whether this is an argument or not:</a:t>
            </a:r>
          </a:p>
          <a:p>
            <a:pPr marL="0" indent="0" algn="just">
              <a:buNone/>
            </a:pPr>
            <a:endParaRPr lang="en-AU" sz="2800" dirty="0" smtClean="0">
              <a:latin typeface="Times New Roman"/>
              <a:cs typeface="Times New Roman"/>
            </a:endParaRPr>
          </a:p>
          <a:p>
            <a:pPr marL="0" lvl="0" indent="0" algn="just">
              <a:buNone/>
            </a:pPr>
            <a:r>
              <a:rPr lang="en-AU" sz="2800" dirty="0" smtClean="0">
                <a:latin typeface="Times New Roman"/>
                <a:cs typeface="Times New Roman"/>
              </a:rPr>
              <a:t>“People have many reasons for engaging in public speaking, but the skills necessary for public speaking are applicable whether someone is speaking for informative, persuasive, or entertainment reasons.”</a:t>
            </a:r>
          </a:p>
          <a:p>
            <a:pPr marL="0" indent="0" algn="just">
              <a:buNone/>
            </a:pPr>
            <a:endParaRPr lang="en-AU" sz="2800" dirty="0" smtClean="0">
              <a:latin typeface="Times New Roman"/>
              <a:cs typeface="Times New Roman"/>
            </a:endParaRPr>
          </a:p>
          <a:p>
            <a:pPr marL="0" indent="0" algn="just">
              <a:buNone/>
            </a:pPr>
            <a:r>
              <a:rPr lang="en-AU" sz="2800" dirty="0" smtClean="0">
                <a:latin typeface="Times New Roman"/>
                <a:cs typeface="Times New Roman"/>
              </a:rPr>
              <a:t>Right? </a:t>
            </a:r>
          </a:p>
          <a:p>
            <a:pPr marL="0" indent="0" algn="just">
              <a:buNone/>
            </a:pPr>
            <a:endParaRPr lang="en-AU" dirty="0" smtClean="0">
              <a:latin typeface="Times New Roman"/>
              <a:cs typeface="Times New Roman"/>
            </a:endParaRPr>
          </a:p>
          <a:p>
            <a:pPr marL="0" indent="0" algn="just">
              <a:buNone/>
            </a:pPr>
            <a:r>
              <a:rPr lang="en-AU" sz="2800" dirty="0" smtClean="0">
                <a:latin typeface="Times New Roman"/>
                <a:cs typeface="Times New Roman"/>
              </a:rPr>
              <a:t>A. Yes Professor, this is an argument! </a:t>
            </a:r>
          </a:p>
          <a:p>
            <a:pPr marL="0" indent="0" algn="just">
              <a:buNone/>
            </a:pPr>
            <a:r>
              <a:rPr lang="en-AU" sz="2800" dirty="0" smtClean="0">
                <a:latin typeface="Times New Roman"/>
                <a:cs typeface="Times New Roman"/>
              </a:rPr>
              <a:t>B. Yes professor, I can tell without any doubt that this is not an argument!</a:t>
            </a:r>
            <a:endParaRPr lang="en-AU" sz="2800" dirty="0">
              <a:latin typeface="Times New Roman"/>
              <a:cs typeface="Times New Roman"/>
            </a:endParaRPr>
          </a:p>
        </p:txBody>
      </p:sp>
    </p:spTree>
    <p:extLst>
      <p:ext uri="{BB962C8B-B14F-4D97-AF65-F5344CB8AC3E}">
        <p14:creationId xmlns:p14="http://schemas.microsoft.com/office/powerpoint/2010/main" val="19136766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dirty="0" smtClean="0">
                <a:latin typeface="Times New Roman"/>
                <a:cs typeface="Times New Roman"/>
              </a:rPr>
              <a:t>Solutions:</a:t>
            </a:r>
          </a:p>
          <a:p>
            <a:pPr marL="0" indent="0">
              <a:buNone/>
            </a:pPr>
            <a:endParaRPr lang="fr-FR" dirty="0">
              <a:latin typeface="Times New Roman"/>
              <a:cs typeface="Times New Roman"/>
            </a:endParaRPr>
          </a:p>
          <a:p>
            <a:pPr marL="0" indent="0">
              <a:buNone/>
            </a:pPr>
            <a:r>
              <a:rPr lang="fr-FR" dirty="0" smtClean="0">
                <a:latin typeface="Times New Roman"/>
                <a:cs typeface="Times New Roman"/>
              </a:rPr>
              <a:t>1.A</a:t>
            </a:r>
            <a:br>
              <a:rPr lang="fr-FR" dirty="0" smtClean="0">
                <a:latin typeface="Times New Roman"/>
                <a:cs typeface="Times New Roman"/>
              </a:rPr>
            </a:br>
            <a:r>
              <a:rPr lang="fr-FR" dirty="0" smtClean="0">
                <a:latin typeface="Times New Roman"/>
                <a:cs typeface="Times New Roman"/>
              </a:rPr>
              <a:t>2.B</a:t>
            </a:r>
            <a:br>
              <a:rPr lang="fr-FR" dirty="0" smtClean="0">
                <a:latin typeface="Times New Roman"/>
                <a:cs typeface="Times New Roman"/>
              </a:rPr>
            </a:br>
            <a:r>
              <a:rPr lang="fr-FR" dirty="0" smtClean="0">
                <a:latin typeface="Times New Roman"/>
                <a:cs typeface="Times New Roman"/>
              </a:rPr>
              <a:t>3.B</a:t>
            </a:r>
            <a:br>
              <a:rPr lang="fr-FR" dirty="0" smtClean="0">
                <a:latin typeface="Times New Roman"/>
                <a:cs typeface="Times New Roman"/>
              </a:rPr>
            </a:br>
            <a:r>
              <a:rPr lang="fr-FR" dirty="0" smtClean="0">
                <a:latin typeface="Times New Roman"/>
                <a:cs typeface="Times New Roman"/>
              </a:rPr>
              <a:t>4.C</a:t>
            </a:r>
            <a:br>
              <a:rPr lang="fr-FR" dirty="0" smtClean="0">
                <a:latin typeface="Times New Roman"/>
                <a:cs typeface="Times New Roman"/>
              </a:rPr>
            </a:br>
            <a:r>
              <a:rPr lang="fr-FR" dirty="0" smtClean="0">
                <a:latin typeface="Times New Roman"/>
                <a:cs typeface="Times New Roman"/>
              </a:rPr>
              <a:t>5.C</a:t>
            </a:r>
            <a:br>
              <a:rPr lang="fr-FR" dirty="0" smtClean="0">
                <a:latin typeface="Times New Roman"/>
                <a:cs typeface="Times New Roman"/>
              </a:rPr>
            </a:br>
            <a:r>
              <a:rPr lang="fr-FR" dirty="0" smtClean="0">
                <a:latin typeface="Times New Roman"/>
                <a:cs typeface="Times New Roman"/>
              </a:rPr>
              <a:t>6.B</a:t>
            </a:r>
            <a:br>
              <a:rPr lang="fr-FR" dirty="0" smtClean="0">
                <a:latin typeface="Times New Roman"/>
                <a:cs typeface="Times New Roman"/>
              </a:rPr>
            </a:br>
            <a:r>
              <a:rPr lang="fr-FR" dirty="0" smtClean="0">
                <a:latin typeface="Times New Roman"/>
                <a:cs typeface="Times New Roman"/>
              </a:rPr>
              <a:t>7.B </a:t>
            </a:r>
          </a:p>
          <a:p>
            <a:pPr marL="0" indent="0">
              <a:buNone/>
            </a:pPr>
            <a:endParaRPr lang="fr-FR" dirty="0">
              <a:latin typeface="Times New Roman"/>
              <a:cs typeface="Times New Roman"/>
            </a:endParaRPr>
          </a:p>
          <a:p>
            <a:pPr marL="0" indent="0">
              <a:buNone/>
            </a:pPr>
            <a:endParaRPr lang="fr-FR" dirty="0">
              <a:latin typeface="Times New Roman"/>
              <a:cs typeface="Times New Roman"/>
            </a:endParaRPr>
          </a:p>
        </p:txBody>
      </p:sp>
    </p:spTree>
    <p:extLst>
      <p:ext uri="{BB962C8B-B14F-4D97-AF65-F5344CB8AC3E}">
        <p14:creationId xmlns:p14="http://schemas.microsoft.com/office/powerpoint/2010/main" val="35786009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782131958"/>
              </p:ext>
            </p:extLst>
          </p:nvPr>
        </p:nvGraphicFramePr>
        <p:xfrm>
          <a:off x="523168" y="549154"/>
          <a:ext cx="8041555" cy="5457924"/>
        </p:xfrm>
        <a:graphic>
          <a:graphicData uri="http://schemas.openxmlformats.org/drawingml/2006/table">
            <a:tbl>
              <a:tblPr firstRow="1" bandRow="1">
                <a:tableStyleId>{69012ECD-51FC-41F1-AA8D-1B2483CD663E}</a:tableStyleId>
              </a:tblPr>
              <a:tblGrid>
                <a:gridCol w="3473163"/>
                <a:gridCol w="4568392"/>
              </a:tblGrid>
              <a:tr h="293532">
                <a:tc>
                  <a:txBody>
                    <a:bodyPr/>
                    <a:lstStyle/>
                    <a:p>
                      <a:r>
                        <a:rPr lang="en-GB" sz="3200" noProof="0" smtClean="0">
                          <a:latin typeface="Times New Roman"/>
                          <a:cs typeface="Times New Roman"/>
                        </a:rPr>
                        <a:t>Type</a:t>
                      </a:r>
                      <a:r>
                        <a:rPr lang="en-GB" sz="3200" baseline="0" noProof="0" smtClean="0">
                          <a:latin typeface="Times New Roman"/>
                          <a:cs typeface="Times New Roman"/>
                        </a:rPr>
                        <a:t> of speeches</a:t>
                      </a:r>
                      <a:endParaRPr lang="en-GB" sz="3200" noProof="0">
                        <a:latin typeface="Times New Roman"/>
                        <a:cs typeface="Times New Roman"/>
                      </a:endParaRPr>
                    </a:p>
                  </a:txBody>
                  <a:tcPr/>
                </a:tc>
                <a:tc>
                  <a:txBody>
                    <a:bodyPr/>
                    <a:lstStyle/>
                    <a:p>
                      <a:r>
                        <a:rPr lang="en-GB" sz="3200" noProof="0" smtClean="0">
                          <a:latin typeface="Times New Roman"/>
                          <a:cs typeface="Times New Roman"/>
                        </a:rPr>
                        <a:t>Key</a:t>
                      </a:r>
                      <a:r>
                        <a:rPr lang="en-GB" sz="3200" baseline="0" noProof="0" smtClean="0">
                          <a:latin typeface="Times New Roman"/>
                          <a:cs typeface="Times New Roman"/>
                        </a:rPr>
                        <a:t> competence</a:t>
                      </a:r>
                      <a:endParaRPr lang="en-GB" sz="3200" noProof="0">
                        <a:latin typeface="Times New Roman"/>
                        <a:cs typeface="Times New Roman"/>
                      </a:endParaRPr>
                    </a:p>
                  </a:txBody>
                  <a:tcPr/>
                </a:tc>
              </a:tr>
              <a:tr h="762000">
                <a:tc>
                  <a:txBody>
                    <a:bodyPr/>
                    <a:lstStyle/>
                    <a:p>
                      <a:r>
                        <a:rPr lang="en-GB" sz="3000" b="1" noProof="0" smtClean="0">
                          <a:latin typeface="Times New Roman"/>
                          <a:cs typeface="Times New Roman"/>
                        </a:rPr>
                        <a:t>CV</a:t>
                      </a:r>
                      <a:endParaRPr lang="en-GB" sz="3000" b="1" noProof="0">
                        <a:latin typeface="Times New Roman"/>
                        <a:cs typeface="Times New Roman"/>
                      </a:endParaRPr>
                    </a:p>
                  </a:txBody>
                  <a:tcPr/>
                </a:tc>
                <a:tc>
                  <a:txBody>
                    <a:bodyPr/>
                    <a:lstStyle/>
                    <a:p>
                      <a:pPr algn="just"/>
                      <a:r>
                        <a:rPr lang="en-GB" sz="3000" noProof="0" dirty="0" smtClean="0">
                          <a:latin typeface="Times New Roman"/>
                          <a:cs typeface="Times New Roman"/>
                        </a:rPr>
                        <a:t>Branding</a:t>
                      </a:r>
                      <a:endParaRPr lang="en-GB" sz="3000" noProof="0" dirty="0">
                        <a:latin typeface="Times New Roman"/>
                        <a:cs typeface="Times New Roman"/>
                      </a:endParaRPr>
                    </a:p>
                  </a:txBody>
                  <a:tcPr/>
                </a:tc>
              </a:tr>
              <a:tr h="1372268">
                <a:tc>
                  <a:txBody>
                    <a:bodyPr/>
                    <a:lstStyle/>
                    <a:p>
                      <a:r>
                        <a:rPr lang="en-GB" sz="3000" b="1" noProof="0" dirty="0" smtClean="0">
                          <a:latin typeface="Times New Roman"/>
                          <a:cs typeface="Times New Roman"/>
                        </a:rPr>
                        <a:t>Impromptu speech</a:t>
                      </a:r>
                      <a:endParaRPr lang="en-GB" sz="3000" b="1" noProof="0" dirty="0">
                        <a:latin typeface="Times New Roman"/>
                        <a:cs typeface="Times New Roman"/>
                      </a:endParaRPr>
                    </a:p>
                  </a:txBody>
                  <a:tcPr/>
                </a:tc>
                <a:tc>
                  <a:txBody>
                    <a:bodyPr/>
                    <a:lstStyle/>
                    <a:p>
                      <a:r>
                        <a:rPr lang="en-GB" sz="3000" noProof="0" dirty="0" smtClean="0">
                          <a:latin typeface="Times New Roman"/>
                          <a:cs typeface="Times New Roman"/>
                        </a:rPr>
                        <a:t>Defending</a:t>
                      </a:r>
                      <a:r>
                        <a:rPr lang="en-GB" sz="3000" baseline="0" noProof="0" dirty="0" smtClean="0">
                          <a:latin typeface="Times New Roman"/>
                          <a:cs typeface="Times New Roman"/>
                        </a:rPr>
                        <a:t> (your opinion)</a:t>
                      </a:r>
                      <a:endParaRPr lang="en-GB" sz="3000" noProof="0" dirty="0">
                        <a:latin typeface="Times New Roman"/>
                        <a:cs typeface="Times New Roman"/>
                      </a:endParaRPr>
                    </a:p>
                  </a:txBody>
                  <a:tcPr/>
                </a:tc>
              </a:tr>
              <a:tr h="1372268">
                <a:tc>
                  <a:txBody>
                    <a:bodyPr/>
                    <a:lstStyle/>
                    <a:p>
                      <a:r>
                        <a:rPr lang="en-GB" sz="3000" b="1" noProof="0" dirty="0" smtClean="0">
                          <a:latin typeface="Times New Roman"/>
                          <a:cs typeface="Times New Roman"/>
                        </a:rPr>
                        <a:t>Informative speech</a:t>
                      </a:r>
                      <a:endParaRPr lang="en-GB" sz="3000" b="1" noProof="0" dirty="0">
                        <a:latin typeface="Times New Roman"/>
                        <a:cs typeface="Times New Roman"/>
                      </a:endParaRPr>
                    </a:p>
                  </a:txBody>
                  <a:tcPr/>
                </a:tc>
                <a:tc>
                  <a:txBody>
                    <a:bodyPr/>
                    <a:lstStyle/>
                    <a:p>
                      <a:pPr algn="just"/>
                      <a:r>
                        <a:rPr lang="en-GB" sz="3000" noProof="0" dirty="0" smtClean="0">
                          <a:latin typeface="Times New Roman"/>
                          <a:cs typeface="Times New Roman"/>
                        </a:rPr>
                        <a:t>Informing</a:t>
                      </a:r>
                      <a:endParaRPr lang="en-GB" sz="3000" noProof="0" dirty="0">
                        <a:latin typeface="Times New Roman"/>
                        <a:cs typeface="Times New Roman"/>
                      </a:endParaRPr>
                    </a:p>
                  </a:txBody>
                  <a:tcPr/>
                </a:tc>
              </a:tr>
              <a:tr h="1372268">
                <a:tc>
                  <a:txBody>
                    <a:bodyPr/>
                    <a:lstStyle/>
                    <a:p>
                      <a:r>
                        <a:rPr lang="en-GB" sz="3000" b="1" noProof="0" dirty="0" smtClean="0">
                          <a:latin typeface="Times New Roman"/>
                          <a:cs typeface="Times New Roman"/>
                        </a:rPr>
                        <a:t>Persuasive speech</a:t>
                      </a:r>
                      <a:endParaRPr lang="en-GB" sz="3000" b="1" noProof="0" dirty="0">
                        <a:latin typeface="Times New Roman"/>
                        <a:cs typeface="Times New Roman"/>
                      </a:endParaRPr>
                    </a:p>
                  </a:txBody>
                  <a:tcPr/>
                </a:tc>
                <a:tc>
                  <a:txBody>
                    <a:bodyPr/>
                    <a:lstStyle/>
                    <a:p>
                      <a:r>
                        <a:rPr lang="en-GB" sz="3000" noProof="0" dirty="0" smtClean="0">
                          <a:latin typeface="Times New Roman"/>
                          <a:cs typeface="Times New Roman"/>
                        </a:rPr>
                        <a:t>Influencing</a:t>
                      </a:r>
                      <a:endParaRPr lang="en-GB" sz="3000" noProof="0" dirty="0">
                        <a:latin typeface="Times New Roman"/>
                        <a:cs typeface="Times New Roman"/>
                      </a:endParaRPr>
                    </a:p>
                  </a:txBody>
                  <a:tcPr/>
                </a:tc>
              </a:tr>
            </a:tbl>
          </a:graphicData>
        </a:graphic>
      </p:graphicFrame>
    </p:spTree>
    <p:extLst>
      <p:ext uri="{BB962C8B-B14F-4D97-AF65-F5344CB8AC3E}">
        <p14:creationId xmlns:p14="http://schemas.microsoft.com/office/powerpoint/2010/main" val="31514262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03606"/>
            <a:ext cx="8229600" cy="5422558"/>
          </a:xfrm>
        </p:spPr>
        <p:txBody>
          <a:bodyPr/>
          <a:lstStyle/>
          <a:p>
            <a:pPr marL="0" indent="0" algn="ctr">
              <a:buNone/>
            </a:pPr>
            <a:r>
              <a:rPr lang="en-GB" b="1" dirty="0" smtClean="0">
                <a:latin typeface="Times New Roman"/>
                <a:cs typeface="Times New Roman"/>
              </a:rPr>
              <a:t>Method:</a:t>
            </a:r>
          </a:p>
          <a:p>
            <a:pPr marL="0" indent="0" algn="ctr">
              <a:buNone/>
            </a:pPr>
            <a:endParaRPr lang="en-GB" dirty="0" smtClean="0">
              <a:latin typeface="Times New Roman"/>
              <a:cs typeface="Times New Roman"/>
            </a:endParaRPr>
          </a:p>
          <a:p>
            <a:r>
              <a:rPr lang="en-GB" b="1" dirty="0" smtClean="0">
                <a:latin typeface="Times New Roman"/>
                <a:cs typeface="Times New Roman"/>
              </a:rPr>
              <a:t>Instruction: </a:t>
            </a:r>
            <a:r>
              <a:rPr lang="en-GB" dirty="0" smtClean="0">
                <a:latin typeface="Times New Roman"/>
                <a:cs typeface="Times New Roman"/>
              </a:rPr>
              <a:t>how to make a good speech?</a:t>
            </a:r>
          </a:p>
          <a:p>
            <a:r>
              <a:rPr lang="en-GB" b="1" dirty="0" smtClean="0">
                <a:latin typeface="Times New Roman"/>
                <a:cs typeface="Times New Roman"/>
              </a:rPr>
              <a:t>Observation: </a:t>
            </a:r>
            <a:r>
              <a:rPr lang="en-GB" dirty="0" smtClean="0">
                <a:latin typeface="Times New Roman"/>
                <a:cs typeface="Times New Roman"/>
              </a:rPr>
              <a:t>what is good, what could be improve in </a:t>
            </a:r>
            <a:r>
              <a:rPr lang="en-GB" i="1" dirty="0" smtClean="0">
                <a:latin typeface="Times New Roman"/>
                <a:cs typeface="Times New Roman"/>
              </a:rPr>
              <a:t>this</a:t>
            </a:r>
            <a:r>
              <a:rPr lang="en-GB" dirty="0" smtClean="0">
                <a:latin typeface="Times New Roman"/>
                <a:cs typeface="Times New Roman"/>
              </a:rPr>
              <a:t> speech?</a:t>
            </a:r>
          </a:p>
          <a:p>
            <a:r>
              <a:rPr lang="en-GB" b="1" dirty="0" smtClean="0">
                <a:latin typeface="Times New Roman"/>
                <a:cs typeface="Times New Roman"/>
              </a:rPr>
              <a:t>Production: </a:t>
            </a:r>
            <a:r>
              <a:rPr lang="en-GB" dirty="0" smtClean="0">
                <a:latin typeface="Times New Roman"/>
                <a:cs typeface="Times New Roman"/>
              </a:rPr>
              <a:t>making a good speech</a:t>
            </a:r>
          </a:p>
          <a:p>
            <a:r>
              <a:rPr lang="en-GB" b="1" dirty="0" smtClean="0">
                <a:latin typeface="Times New Roman"/>
                <a:cs typeface="Times New Roman"/>
              </a:rPr>
              <a:t>Feedback: </a:t>
            </a:r>
            <a:r>
              <a:rPr lang="en-GB" dirty="0" smtClean="0">
                <a:latin typeface="Times New Roman"/>
                <a:cs typeface="Times New Roman"/>
              </a:rPr>
              <a:t>reviewing my peers, getting reviews from my peers</a:t>
            </a:r>
            <a:endParaRPr lang="en-GB" b="1" dirty="0" smtClean="0">
              <a:latin typeface="Times New Roman"/>
              <a:cs typeface="Times New Roman"/>
            </a:endParaRPr>
          </a:p>
          <a:p>
            <a:pPr marL="0" indent="0">
              <a:buNone/>
            </a:pPr>
            <a:endParaRPr lang="en-GB" dirty="0">
              <a:latin typeface="Times New Roman"/>
              <a:cs typeface="Times New Roman"/>
            </a:endParaRPr>
          </a:p>
        </p:txBody>
      </p:sp>
    </p:spTree>
    <p:extLst>
      <p:ext uri="{BB962C8B-B14F-4D97-AF65-F5344CB8AC3E}">
        <p14:creationId xmlns:p14="http://schemas.microsoft.com/office/powerpoint/2010/main" val="655881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577"/>
            <a:ext cx="8229600" cy="720765"/>
          </a:xfrm>
        </p:spPr>
        <p:txBody>
          <a:bodyPr>
            <a:normAutofit/>
          </a:bodyPr>
          <a:lstStyle/>
          <a:p>
            <a:r>
              <a:rPr lang="en-GB" sz="3200" b="1" dirty="0" smtClean="0">
                <a:latin typeface="Times New Roman"/>
                <a:cs typeface="Times New Roman"/>
              </a:rPr>
              <a:t>Our tool: the feedback form</a:t>
            </a:r>
            <a:endParaRPr lang="en-GB" sz="3200" b="1" dirty="0">
              <a:latin typeface="Times New Roman"/>
              <a:cs typeface="Times New Roman"/>
            </a:endParaRPr>
          </a:p>
        </p:txBody>
      </p:sp>
      <p:pic>
        <p:nvPicPr>
          <p:cNvPr id="4" name="Espace réservé du contenu 3" descr="Capture d’écran 2016-11-23 à 19.08.0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257" r="-2897" b="447"/>
          <a:stretch/>
        </p:blipFill>
        <p:spPr>
          <a:xfrm>
            <a:off x="2242233" y="274577"/>
            <a:ext cx="4691932" cy="6133062"/>
          </a:xfrm>
        </p:spPr>
      </p:pic>
    </p:spTree>
    <p:extLst>
      <p:ext uri="{BB962C8B-B14F-4D97-AF65-F5344CB8AC3E}">
        <p14:creationId xmlns:p14="http://schemas.microsoft.com/office/powerpoint/2010/main" val="9525777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17526"/>
            <a:ext cx="8229600" cy="5808637"/>
          </a:xfrm>
        </p:spPr>
        <p:txBody>
          <a:bodyPr/>
          <a:lstStyle/>
          <a:p>
            <a:pPr marL="0" indent="0">
              <a:buNone/>
            </a:pPr>
            <a:r>
              <a:rPr lang="fr-FR" sz="4000" b="1" dirty="0" smtClean="0">
                <a:latin typeface="Times New Roman"/>
                <a:cs typeface="Times New Roman"/>
              </a:rPr>
              <a:t>Module 1: CV in English</a:t>
            </a:r>
          </a:p>
          <a:p>
            <a:pPr lvl="0"/>
            <a:r>
              <a:rPr lang="fr-FR" sz="4000" dirty="0">
                <a:latin typeface="Times New Roman"/>
                <a:cs typeface="Times New Roman"/>
              </a:rPr>
              <a:t>17 novembre 2016 : Instruction</a:t>
            </a:r>
            <a:endParaRPr lang="en-GB" sz="4000" dirty="0">
              <a:latin typeface="Times New Roman"/>
              <a:cs typeface="Times New Roman"/>
            </a:endParaRPr>
          </a:p>
          <a:p>
            <a:pPr lvl="0"/>
            <a:r>
              <a:rPr lang="fr-FR" sz="4000" dirty="0">
                <a:latin typeface="Times New Roman"/>
                <a:cs typeface="Times New Roman"/>
              </a:rPr>
              <a:t>24 novembre 2016 : Observation/ Production</a:t>
            </a:r>
            <a:endParaRPr lang="en-GB" sz="4000" dirty="0">
              <a:latin typeface="Times New Roman"/>
              <a:cs typeface="Times New Roman"/>
            </a:endParaRPr>
          </a:p>
          <a:p>
            <a:pPr marL="0" indent="0">
              <a:buNone/>
            </a:pPr>
            <a:r>
              <a:rPr lang="fr-FR" sz="4000" b="1" dirty="0">
                <a:solidFill>
                  <a:srgbClr val="FF0000"/>
                </a:solidFill>
                <a:latin typeface="Times New Roman"/>
                <a:cs typeface="Times New Roman"/>
              </a:rPr>
              <a:t>Lundi 28 novembre</a:t>
            </a:r>
            <a:r>
              <a:rPr lang="fr-FR" sz="4000" b="1" dirty="0">
                <a:latin typeface="Times New Roman"/>
                <a:cs typeface="Times New Roman"/>
              </a:rPr>
              <a:t> : </a:t>
            </a:r>
            <a:r>
              <a:rPr lang="fr-FR" sz="4000" dirty="0">
                <a:latin typeface="Times New Roman"/>
                <a:cs typeface="Times New Roman"/>
              </a:rPr>
              <a:t>Deadline pour la remise du CV</a:t>
            </a:r>
            <a:endParaRPr lang="en-GB" sz="4000" dirty="0">
              <a:latin typeface="Times New Roman"/>
              <a:cs typeface="Times New Roman"/>
            </a:endParaRPr>
          </a:p>
          <a:p>
            <a:pPr lvl="0"/>
            <a:r>
              <a:rPr lang="fr-FR" sz="4000" dirty="0">
                <a:latin typeface="Times New Roman"/>
                <a:cs typeface="Times New Roman"/>
              </a:rPr>
              <a:t>1</a:t>
            </a:r>
            <a:r>
              <a:rPr lang="fr-FR" sz="4000" baseline="30000" dirty="0">
                <a:latin typeface="Times New Roman"/>
                <a:cs typeface="Times New Roman"/>
              </a:rPr>
              <a:t>er</a:t>
            </a:r>
            <a:r>
              <a:rPr lang="fr-FR" sz="4000" dirty="0">
                <a:latin typeface="Times New Roman"/>
                <a:cs typeface="Times New Roman"/>
              </a:rPr>
              <a:t> décembre 2016 : Séance de feedback</a:t>
            </a:r>
            <a:endParaRPr lang="en-GB" sz="4000" dirty="0">
              <a:latin typeface="Times New Roman"/>
              <a:cs typeface="Times New Roman"/>
            </a:endParaRPr>
          </a:p>
          <a:p>
            <a:pPr marL="0" indent="0">
              <a:buNone/>
            </a:pPr>
            <a:endParaRPr lang="fr-FR" b="1" dirty="0" smtClean="0">
              <a:latin typeface="Times New Roman"/>
              <a:cs typeface="Times New Roman"/>
            </a:endParaRPr>
          </a:p>
        </p:txBody>
      </p:sp>
    </p:spTree>
    <p:extLst>
      <p:ext uri="{BB962C8B-B14F-4D97-AF65-F5344CB8AC3E}">
        <p14:creationId xmlns:p14="http://schemas.microsoft.com/office/powerpoint/2010/main" val="38659925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smtClean="0"/>
          </a:p>
          <a:p>
            <a:pPr marL="0" indent="0">
              <a:buNone/>
            </a:pPr>
            <a:r>
              <a:rPr lang="fr-FR" sz="4000" dirty="0" smtClean="0">
                <a:latin typeface="Times New Roman"/>
                <a:cs typeface="Times New Roman"/>
              </a:rPr>
              <a:t>Discussion: </a:t>
            </a:r>
            <a:endParaRPr lang="fr-FR" sz="4000" dirty="0">
              <a:latin typeface="Times New Roman"/>
              <a:cs typeface="Times New Roman"/>
            </a:endParaRPr>
          </a:p>
          <a:p>
            <a:pPr marL="0" indent="0">
              <a:buNone/>
            </a:pPr>
            <a:r>
              <a:rPr lang="fr-FR" sz="4400" dirty="0" smtClean="0">
                <a:latin typeface="Times New Roman"/>
                <a:cs typeface="Times New Roman"/>
              </a:rPr>
              <a:t>How </a:t>
            </a:r>
            <a:r>
              <a:rPr lang="fr-FR" sz="4400" dirty="0" err="1" smtClean="0">
                <a:latin typeface="Times New Roman"/>
                <a:cs typeface="Times New Roman"/>
              </a:rPr>
              <a:t>is</a:t>
            </a:r>
            <a:r>
              <a:rPr lang="fr-FR" sz="4400" dirty="0" smtClean="0">
                <a:latin typeface="Times New Roman"/>
                <a:cs typeface="Times New Roman"/>
              </a:rPr>
              <a:t> </a:t>
            </a:r>
            <a:r>
              <a:rPr lang="fr-FR" sz="4400" dirty="0" err="1" smtClean="0">
                <a:latin typeface="Times New Roman"/>
                <a:cs typeface="Times New Roman"/>
              </a:rPr>
              <a:t>your</a:t>
            </a:r>
            <a:r>
              <a:rPr lang="fr-FR" sz="4400" dirty="0" smtClean="0">
                <a:latin typeface="Times New Roman"/>
                <a:cs typeface="Times New Roman"/>
              </a:rPr>
              <a:t> </a:t>
            </a:r>
            <a:r>
              <a:rPr lang="fr-FR" sz="4400" dirty="0" err="1" smtClean="0">
                <a:latin typeface="Times New Roman"/>
                <a:cs typeface="Times New Roman"/>
              </a:rPr>
              <a:t>work</a:t>
            </a:r>
            <a:r>
              <a:rPr lang="fr-FR" sz="4400" dirty="0" smtClean="0">
                <a:latin typeface="Times New Roman"/>
                <a:cs typeface="Times New Roman"/>
              </a:rPr>
              <a:t> </a:t>
            </a:r>
            <a:r>
              <a:rPr lang="fr-FR" sz="4400" dirty="0" err="1" smtClean="0">
                <a:latin typeface="Times New Roman"/>
                <a:cs typeface="Times New Roman"/>
              </a:rPr>
              <a:t>going</a:t>
            </a:r>
            <a:r>
              <a:rPr lang="fr-FR" sz="4400" dirty="0" smtClean="0">
                <a:latin typeface="Times New Roman"/>
                <a:cs typeface="Times New Roman"/>
              </a:rPr>
              <a:t>?</a:t>
            </a:r>
            <a:endParaRPr lang="fr-FR" sz="4400" dirty="0">
              <a:latin typeface="Times New Roman"/>
              <a:cs typeface="Times New Roman"/>
            </a:endParaRPr>
          </a:p>
        </p:txBody>
      </p:sp>
    </p:spTree>
    <p:extLst>
      <p:ext uri="{BB962C8B-B14F-4D97-AF65-F5344CB8AC3E}">
        <p14:creationId xmlns:p14="http://schemas.microsoft.com/office/powerpoint/2010/main" val="16852625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3600" dirty="0" smtClean="0">
              <a:latin typeface="Times New Roman"/>
              <a:cs typeface="Times New Roman"/>
            </a:endParaRPr>
          </a:p>
          <a:p>
            <a:pPr marL="0" indent="0">
              <a:buNone/>
            </a:pPr>
            <a:endParaRPr lang="fr-FR" sz="3600" dirty="0">
              <a:latin typeface="Times New Roman"/>
              <a:cs typeface="Times New Roman"/>
            </a:endParaRPr>
          </a:p>
          <a:p>
            <a:pPr marL="0" indent="0">
              <a:buNone/>
            </a:pPr>
            <a:r>
              <a:rPr lang="fr-FR" sz="3600" dirty="0">
                <a:latin typeface="Times New Roman"/>
                <a:cs typeface="Times New Roman"/>
              </a:rPr>
              <a:t>M</a:t>
            </a:r>
            <a:r>
              <a:rPr lang="fr-FR" sz="3600" dirty="0" smtClean="0">
                <a:latin typeface="Times New Roman"/>
                <a:cs typeface="Times New Roman"/>
              </a:rPr>
              <a:t>ore instruction: </a:t>
            </a:r>
          </a:p>
          <a:p>
            <a:pPr marL="0" indent="0">
              <a:buNone/>
            </a:pPr>
            <a:endParaRPr lang="fr-FR" sz="3600" dirty="0" smtClean="0">
              <a:latin typeface="Times New Roman"/>
              <a:cs typeface="Times New Roman"/>
            </a:endParaRPr>
          </a:p>
          <a:p>
            <a:pPr marL="0" indent="0">
              <a:buNone/>
            </a:pPr>
            <a:r>
              <a:rPr lang="fr-FR" sz="4400" dirty="0" err="1" smtClean="0">
                <a:latin typeface="Times New Roman"/>
                <a:cs typeface="Times New Roman"/>
              </a:rPr>
              <a:t>What</a:t>
            </a:r>
            <a:r>
              <a:rPr lang="fr-FR" sz="4400" dirty="0" smtClean="0">
                <a:latin typeface="Times New Roman"/>
                <a:cs typeface="Times New Roman"/>
              </a:rPr>
              <a:t> </a:t>
            </a:r>
            <a:r>
              <a:rPr lang="fr-FR" sz="4400" dirty="0" err="1" smtClean="0">
                <a:latin typeface="Times New Roman"/>
                <a:cs typeface="Times New Roman"/>
              </a:rPr>
              <a:t>is</a:t>
            </a:r>
            <a:r>
              <a:rPr lang="fr-FR" sz="4400" dirty="0" smtClean="0">
                <a:latin typeface="Times New Roman"/>
                <a:cs typeface="Times New Roman"/>
              </a:rPr>
              <a:t> </a:t>
            </a:r>
            <a:r>
              <a:rPr lang="fr-FR" sz="4400" dirty="0" err="1" smtClean="0">
                <a:latin typeface="Times New Roman"/>
                <a:cs typeface="Times New Roman"/>
              </a:rPr>
              <a:t>branding</a:t>
            </a:r>
            <a:r>
              <a:rPr lang="fr-FR" sz="4400" dirty="0" smtClean="0">
                <a:latin typeface="Times New Roman"/>
                <a:cs typeface="Times New Roman"/>
              </a:rPr>
              <a:t>?</a:t>
            </a:r>
            <a:endParaRPr lang="fr-FR" sz="4400" dirty="0">
              <a:latin typeface="Times New Roman"/>
              <a:cs typeface="Times New Roman"/>
            </a:endParaRPr>
          </a:p>
        </p:txBody>
      </p:sp>
    </p:spTree>
    <p:extLst>
      <p:ext uri="{BB962C8B-B14F-4D97-AF65-F5344CB8AC3E}">
        <p14:creationId xmlns:p14="http://schemas.microsoft.com/office/powerpoint/2010/main" val="3971655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TotalTime>
  <Words>892</Words>
  <Application>Microsoft Macintosh PowerPoint</Application>
  <PresentationFormat>Présentation à l'écran (4:3)</PresentationFormat>
  <Paragraphs>132</Paragraphs>
  <Slides>31</Slides>
  <Notes>2</Notes>
  <HiddenSlides>0</HiddenSlides>
  <MMClips>2</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Public Speaking and Speech Writing Pr. Victor Ferry</vt:lpstr>
      <vt:lpstr>Présentation PowerPoint</vt:lpstr>
      <vt:lpstr>Présentation PowerPoint</vt:lpstr>
      <vt:lpstr>Présentation PowerPoint</vt:lpstr>
      <vt:lpstr>Présentation PowerPoint</vt:lpstr>
      <vt:lpstr>Our tool: the feedback form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ULB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Victor Ferry</dc:creator>
  <cp:lastModifiedBy>Victor Ferry</cp:lastModifiedBy>
  <cp:revision>10</cp:revision>
  <dcterms:created xsi:type="dcterms:W3CDTF">2016-11-23T17:28:41Z</dcterms:created>
  <dcterms:modified xsi:type="dcterms:W3CDTF">2016-11-24T14:04:53Z</dcterms:modified>
</cp:coreProperties>
</file>