
<file path=[Content_Types].xml><?xml version="1.0" encoding="utf-8"?>
<Types xmlns="http://schemas.openxmlformats.org/package/2006/content-types">
  <Default Extension="xml" ContentType="application/xml"/>
  <Default Extension="pdf" ContentType="video/unknown"/>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7" r:id="rId2"/>
    <p:sldId id="258" r:id="rId3"/>
    <p:sldId id="259" r:id="rId4"/>
    <p:sldId id="260" r:id="rId5"/>
    <p:sldId id="276" r:id="rId6"/>
    <p:sldId id="308" r:id="rId7"/>
    <p:sldId id="261" r:id="rId8"/>
    <p:sldId id="262" r:id="rId9"/>
    <p:sldId id="265" r:id="rId10"/>
    <p:sldId id="263" r:id="rId11"/>
    <p:sldId id="266" r:id="rId12"/>
    <p:sldId id="267" r:id="rId13"/>
    <p:sldId id="268" r:id="rId14"/>
    <p:sldId id="310" r:id="rId15"/>
    <p:sldId id="271" r:id="rId16"/>
    <p:sldId id="309" r:id="rId17"/>
    <p:sldId id="292" r:id="rId18"/>
    <p:sldId id="286" r:id="rId19"/>
    <p:sldId id="287" r:id="rId20"/>
    <p:sldId id="288" r:id="rId21"/>
    <p:sldId id="311" r:id="rId22"/>
    <p:sldId id="289" r:id="rId23"/>
    <p:sldId id="290" r:id="rId24"/>
    <p:sldId id="293" r:id="rId25"/>
    <p:sldId id="294" r:id="rId26"/>
    <p:sldId id="295" r:id="rId27"/>
    <p:sldId id="312" r:id="rId28"/>
    <p:sldId id="282" r:id="rId29"/>
    <p:sldId id="298" r:id="rId30"/>
    <p:sldId id="297" r:id="rId31"/>
    <p:sldId id="299" r:id="rId32"/>
    <p:sldId id="300" r:id="rId33"/>
    <p:sldId id="305" r:id="rId34"/>
    <p:sldId id="313" r:id="rId35"/>
    <p:sldId id="302" r:id="rId36"/>
    <p:sldId id="303" r:id="rId37"/>
    <p:sldId id="304" r:id="rId38"/>
    <p:sldId id="277" r:id="rId39"/>
    <p:sldId id="284" r:id="rId40"/>
    <p:sldId id="285" r:id="rId41"/>
    <p:sldId id="301" r:id="rId42"/>
    <p:sldId id="278" r:id="rId43"/>
    <p:sldId id="279" r:id="rId44"/>
    <p:sldId id="280" r:id="rId45"/>
    <p:sldId id="314" r:id="rId46"/>
    <p:sldId id="315" r:id="rId47"/>
    <p:sldId id="317" r:id="rId48"/>
    <p:sldId id="316" r:id="rId49"/>
    <p:sldId id="318" r:id="rId50"/>
    <p:sldId id="319" r:id="rId51"/>
    <p:sldId id="321" r:id="rId52"/>
    <p:sldId id="320" r:id="rId53"/>
    <p:sldId id="322" r:id="rId5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536" y="6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F8FC1-6E87-C749-AB6B-82559BED8780}" type="datetimeFigureOut">
              <a:rPr lang="fr-FR" smtClean="0"/>
              <a:t>18/11/16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EA2CD-5DD7-164A-8F95-653C15315C61}" type="slidenum">
              <a:rPr lang="fr-FR" smtClean="0"/>
              <a:t>‹#›</a:t>
            </a:fld>
            <a:endParaRPr lang="fr-FR"/>
          </a:p>
        </p:txBody>
      </p:sp>
    </p:spTree>
    <p:extLst>
      <p:ext uri="{BB962C8B-B14F-4D97-AF65-F5344CB8AC3E}">
        <p14:creationId xmlns:p14="http://schemas.microsoft.com/office/powerpoint/2010/main" val="11368804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L’idée est que les compétences que vous</a:t>
            </a:r>
            <a:r>
              <a:rPr lang="fr-FR" baseline="0" dirty="0" smtClean="0"/>
              <a:t> apprenez dans ce cours et la manière dont on travaille, notre méthode de travail peut se vendre. C’est intéressant pour vous de voir comment ceux qui ont réussi dans le domaine s’y prennent: quel est leur business model? </a:t>
            </a:r>
            <a:r>
              <a:rPr lang="fr-FR" baseline="0" dirty="0" smtClean="0"/>
              <a:t>Quelles </a:t>
            </a:r>
            <a:r>
              <a:rPr lang="fr-FR" baseline="0" dirty="0" smtClean="0"/>
              <a:t>sont leurs cibles? Qu’est-ce qu’on peut faire mieux qu’eux? Quelle niche nous pourrions trouver dans le domaine?</a:t>
            </a:r>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9</a:t>
            </a:fld>
            <a:endParaRPr lang="fr-FR"/>
          </a:p>
        </p:txBody>
      </p:sp>
    </p:spTree>
    <p:extLst>
      <p:ext uri="{BB962C8B-B14F-4D97-AF65-F5344CB8AC3E}">
        <p14:creationId xmlns:p14="http://schemas.microsoft.com/office/powerpoint/2010/main" val="409580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11</a:t>
            </a:fld>
            <a:endParaRPr lang="fr-FR"/>
          </a:p>
        </p:txBody>
      </p:sp>
    </p:spTree>
    <p:extLst>
      <p:ext uri="{BB962C8B-B14F-4D97-AF65-F5344CB8AC3E}">
        <p14:creationId xmlns:p14="http://schemas.microsoft.com/office/powerpoint/2010/main" val="15082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QUESTION: De quel canon de la rhétorique</a:t>
            </a:r>
            <a:r>
              <a:rPr lang="fr-FR" baseline="0" dirty="0" smtClean="0"/>
              <a:t> il s’agit? (vous savez qu’il y a  5 canons de la rhétorique: invention, disposition, style, </a:t>
            </a:r>
            <a:r>
              <a:rPr lang="fr-FR" baseline="0" dirty="0" err="1" smtClean="0"/>
              <a:t>memory</a:t>
            </a:r>
            <a:r>
              <a:rPr lang="fr-FR" baseline="0" dirty="0" smtClean="0"/>
              <a:t>, </a:t>
            </a:r>
            <a:r>
              <a:rPr lang="fr-FR" baseline="0" dirty="0" smtClean="0"/>
              <a:t>performance)</a:t>
            </a:r>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13</a:t>
            </a:fld>
            <a:endParaRPr lang="fr-FR"/>
          </a:p>
        </p:txBody>
      </p:sp>
    </p:spTree>
    <p:extLst>
      <p:ext uri="{BB962C8B-B14F-4D97-AF65-F5344CB8AC3E}">
        <p14:creationId xmlns:p14="http://schemas.microsoft.com/office/powerpoint/2010/main" val="307636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très intéressant de distinguer « Expérience </a:t>
            </a:r>
            <a:r>
              <a:rPr lang="fr-FR" dirty="0" err="1" smtClean="0"/>
              <a:t>highlights</a:t>
            </a:r>
            <a:r>
              <a:rPr lang="fr-FR" dirty="0" smtClean="0"/>
              <a:t> » et « </a:t>
            </a:r>
            <a:r>
              <a:rPr lang="fr-FR" dirty="0" err="1" smtClean="0"/>
              <a:t>employement</a:t>
            </a:r>
            <a:r>
              <a:rPr lang="fr-FR" dirty="0" smtClean="0"/>
              <a:t> </a:t>
            </a:r>
            <a:r>
              <a:rPr lang="fr-FR" dirty="0" err="1" smtClean="0"/>
              <a:t>history</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26</a:t>
            </a:fld>
            <a:endParaRPr lang="fr-FR"/>
          </a:p>
        </p:txBody>
      </p:sp>
    </p:spTree>
    <p:extLst>
      <p:ext uri="{BB962C8B-B14F-4D97-AF65-F5344CB8AC3E}">
        <p14:creationId xmlns:p14="http://schemas.microsoft.com/office/powerpoint/2010/main" val="279184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PB: </a:t>
            </a:r>
            <a:r>
              <a:rPr lang="fr-FR" dirty="0" err="1" smtClean="0"/>
              <a:t>it</a:t>
            </a:r>
            <a:r>
              <a:rPr lang="fr-FR" dirty="0" smtClean="0"/>
              <a:t> </a:t>
            </a:r>
            <a:r>
              <a:rPr lang="fr-FR" dirty="0" err="1" smtClean="0"/>
              <a:t>could</a:t>
            </a:r>
            <a:r>
              <a:rPr lang="fr-FR" dirty="0" smtClean="0"/>
              <a:t> </a:t>
            </a:r>
            <a:r>
              <a:rPr lang="fr-FR" dirty="0" err="1" smtClean="0"/>
              <a:t>be</a:t>
            </a:r>
            <a:r>
              <a:rPr lang="fr-FR" dirty="0" smtClean="0"/>
              <a:t> </a:t>
            </a:r>
            <a:r>
              <a:rPr lang="fr-FR" dirty="0" err="1" smtClean="0"/>
              <a:t>any</a:t>
            </a:r>
            <a:r>
              <a:rPr lang="fr-FR" dirty="0" smtClean="0"/>
              <a:t> body.</a:t>
            </a:r>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42</a:t>
            </a:fld>
            <a:endParaRPr lang="fr-FR"/>
          </a:p>
        </p:txBody>
      </p:sp>
    </p:spTree>
    <p:extLst>
      <p:ext uri="{BB962C8B-B14F-4D97-AF65-F5344CB8AC3E}">
        <p14:creationId xmlns:p14="http://schemas.microsoft.com/office/powerpoint/2010/main" val="79109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il y a une petite musique qui doit être agaçante quand on lit des tonnes de CV: « I</a:t>
            </a:r>
            <a:r>
              <a:rPr lang="fr-FR" baseline="0" dirty="0" smtClean="0"/>
              <a:t> </a:t>
            </a:r>
            <a:r>
              <a:rPr lang="fr-FR" baseline="0" dirty="0" err="1" smtClean="0"/>
              <a:t>am</a:t>
            </a:r>
            <a:r>
              <a:rPr lang="fr-FR" baseline="0" dirty="0" smtClean="0"/>
              <a:t> a </a:t>
            </a:r>
            <a:r>
              <a:rPr lang="fr-FR" baseline="0" dirty="0" err="1" smtClean="0"/>
              <a:t>bla</a:t>
            </a:r>
            <a:r>
              <a:rPr lang="fr-FR" baseline="0" dirty="0" smtClean="0"/>
              <a:t> and </a:t>
            </a:r>
            <a:r>
              <a:rPr lang="fr-FR" baseline="0" dirty="0" err="1" smtClean="0"/>
              <a:t>bla</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BEEA2CD-5DD7-164A-8F95-653C15315C61}" type="slidenum">
              <a:rPr lang="fr-FR" smtClean="0"/>
              <a:t>43</a:t>
            </a:fld>
            <a:endParaRPr lang="fr-FR"/>
          </a:p>
        </p:txBody>
      </p:sp>
    </p:spTree>
    <p:extLst>
      <p:ext uri="{BB962C8B-B14F-4D97-AF65-F5344CB8AC3E}">
        <p14:creationId xmlns:p14="http://schemas.microsoft.com/office/powerpoint/2010/main" val="226246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D6D2606-671C-154D-B6F3-55E903F023C1}" type="datetimeFigureOut">
              <a:rPr lang="fr-FR" smtClean="0"/>
              <a:t>18/11/16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324154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6D2606-671C-154D-B6F3-55E903F023C1}" type="datetimeFigureOut">
              <a:rPr lang="fr-FR" smtClean="0"/>
              <a:t>18/11/16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136657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6D2606-671C-154D-B6F3-55E903F023C1}" type="datetimeFigureOut">
              <a:rPr lang="fr-FR" smtClean="0"/>
              <a:t>18/11/16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264526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6D2606-671C-154D-B6F3-55E903F023C1}" type="datetimeFigureOut">
              <a:rPr lang="fr-FR" smtClean="0"/>
              <a:t>18/11/16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263564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D6D2606-671C-154D-B6F3-55E903F023C1}" type="datetimeFigureOut">
              <a:rPr lang="fr-FR" smtClean="0"/>
              <a:t>18/11/16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108870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D6D2606-671C-154D-B6F3-55E903F023C1}" type="datetimeFigureOut">
              <a:rPr lang="fr-FR" smtClean="0"/>
              <a:t>18/11/16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258319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D6D2606-671C-154D-B6F3-55E903F023C1}" type="datetimeFigureOut">
              <a:rPr lang="fr-FR" smtClean="0"/>
              <a:t>18/11/16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377000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D6D2606-671C-154D-B6F3-55E903F023C1}" type="datetimeFigureOut">
              <a:rPr lang="fr-FR" smtClean="0"/>
              <a:t>18/11/16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120066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6D2606-671C-154D-B6F3-55E903F023C1}" type="datetimeFigureOut">
              <a:rPr lang="fr-FR" smtClean="0"/>
              <a:t>18/11/16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261610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6D2606-671C-154D-B6F3-55E903F023C1}" type="datetimeFigureOut">
              <a:rPr lang="fr-FR" smtClean="0"/>
              <a:t>18/11/16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139386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D6D2606-671C-154D-B6F3-55E903F023C1}" type="datetimeFigureOut">
              <a:rPr lang="fr-FR" smtClean="0"/>
              <a:t>18/11/16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C17099-94F5-1B4B-94D6-A9E3B50E788E}" type="slidenum">
              <a:rPr lang="fr-FR" smtClean="0"/>
              <a:t>‹#›</a:t>
            </a:fld>
            <a:endParaRPr lang="fr-FR"/>
          </a:p>
        </p:txBody>
      </p:sp>
    </p:spTree>
    <p:extLst>
      <p:ext uri="{BB962C8B-B14F-4D97-AF65-F5344CB8AC3E}">
        <p14:creationId xmlns:p14="http://schemas.microsoft.com/office/powerpoint/2010/main" val="42734401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D2606-671C-154D-B6F3-55E903F023C1}" type="datetimeFigureOut">
              <a:rPr lang="fr-FR" smtClean="0"/>
              <a:t>18/11/16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17099-94F5-1B4B-94D6-A9E3B50E788E}" type="slidenum">
              <a:rPr lang="fr-FR" smtClean="0"/>
              <a:t>‹#›</a:t>
            </a:fld>
            <a:endParaRPr lang="fr-FR"/>
          </a:p>
        </p:txBody>
      </p:sp>
    </p:spTree>
    <p:extLst>
      <p:ext uri="{BB962C8B-B14F-4D97-AF65-F5344CB8AC3E}">
        <p14:creationId xmlns:p14="http://schemas.microsoft.com/office/powerpoint/2010/main" val="35564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fo@communicatingeu.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interview-skills.co.uk/free-information/successful-cv-writing/different-types-of-cvs.asp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media/media1.pdf"/><Relationship Id="rId2" Type="http://schemas.openxmlformats.org/officeDocument/2006/relationships/video" Target="../media/media1.pd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linkedin.com/pulse/get-noticed-how-build-personal-branding-statement-jay?trkInfo=VSRPsearchId:4256199601479375673575,VSRPtargetId:6036997003685154816,VSRPcmpt:primary&amp;trk=vsrp_influencer_content_res_name" TargetMode="External"/><Relationship Id="rId4" Type="http://schemas.openxmlformats.org/officeDocument/2006/relationships/hyperlink" Target="https://www.linkedin.com/pulse/how-identify-your-personal-brand-write-branding-statement-david-hults?trkInfo=VSRPsearchId:4256199601479375774491,VSRPtargetId:6131874045966241792,VSRPcmpt:primary&amp;trk=vsrp_influencer_content_res_name" TargetMode="External"/><Relationship Id="rId1" Type="http://schemas.openxmlformats.org/officeDocument/2006/relationships/slideLayout" Target="../slideLayouts/slideLayout2.xml"/><Relationship Id="rId2" Type="http://schemas.openxmlformats.org/officeDocument/2006/relationships/hyperlink" Target="https://www.workitdaily.com/personal-branding-statement-step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GB" dirty="0" smtClean="0">
                <a:latin typeface="Times New Roman"/>
                <a:cs typeface="Times New Roman"/>
              </a:rPr>
              <a:t>Public Speaking and Speech Writing</a:t>
            </a:r>
            <a:br>
              <a:rPr lang="en-GB" dirty="0" smtClean="0">
                <a:latin typeface="Times New Roman"/>
                <a:cs typeface="Times New Roman"/>
              </a:rPr>
            </a:br>
            <a:r>
              <a:rPr lang="en-GB" sz="2700" dirty="0" smtClean="0">
                <a:latin typeface="Times New Roman"/>
                <a:cs typeface="Times New Roman"/>
              </a:rPr>
              <a:t>Pr. Victor Ferry</a:t>
            </a:r>
            <a:endParaRPr lang="en-GB" sz="2700" dirty="0">
              <a:latin typeface="Times New Roman"/>
              <a:cs typeface="Times New Roman"/>
            </a:endParaRPr>
          </a:p>
        </p:txBody>
      </p:sp>
      <p:sp>
        <p:nvSpPr>
          <p:cNvPr id="3" name="Sous-titre 2"/>
          <p:cNvSpPr>
            <a:spLocks noGrp="1"/>
          </p:cNvSpPr>
          <p:nvPr>
            <p:ph type="subTitle" idx="1"/>
          </p:nvPr>
        </p:nvSpPr>
        <p:spPr/>
        <p:txBody>
          <a:bodyPr/>
          <a:lstStyle/>
          <a:p>
            <a:r>
              <a:rPr lang="en-GB" dirty="0" smtClean="0">
                <a:latin typeface="Times New Roman"/>
                <a:cs typeface="Times New Roman"/>
              </a:rPr>
              <a:t>ESCG</a:t>
            </a:r>
          </a:p>
          <a:p>
            <a:r>
              <a:rPr lang="en-GB" dirty="0" smtClean="0">
                <a:latin typeface="Times New Roman"/>
                <a:cs typeface="Times New Roman"/>
              </a:rPr>
              <a:t>2015-2016</a:t>
            </a:r>
            <a:endParaRPr lang="en-GB" dirty="0">
              <a:latin typeface="Times New Roman"/>
              <a:cs typeface="Times New Roman"/>
            </a:endParaRPr>
          </a:p>
        </p:txBody>
      </p:sp>
      <p:pic>
        <p:nvPicPr>
          <p:cNvPr id="6" name="Image 5"/>
          <p:cNvPicPr>
            <a:picLocks noChangeAspect="1"/>
          </p:cNvPicPr>
          <p:nvPr/>
        </p:nvPicPr>
        <p:blipFill>
          <a:blip r:embed="rId2"/>
          <a:stretch>
            <a:fillRect/>
          </a:stretch>
        </p:blipFill>
        <p:spPr>
          <a:xfrm>
            <a:off x="3485227" y="424507"/>
            <a:ext cx="1435100" cy="647700"/>
          </a:xfrm>
          <a:prstGeom prst="rect">
            <a:avLst/>
          </a:prstGeom>
        </p:spPr>
      </p:pic>
    </p:spTree>
    <p:extLst>
      <p:ext uri="{BB962C8B-B14F-4D97-AF65-F5344CB8AC3E}">
        <p14:creationId xmlns:p14="http://schemas.microsoft.com/office/powerpoint/2010/main" val="9992091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5-11-21 à 14.14.38.png"/>
          <p:cNvPicPr>
            <a:picLocks noGrp="1" noChangeAspect="1"/>
          </p:cNvPicPr>
          <p:nvPr>
            <p:ph idx="1"/>
          </p:nvPr>
        </p:nvPicPr>
        <p:blipFill>
          <a:blip r:embed="rId2">
            <a:extLst>
              <a:ext uri="{28A0092B-C50C-407E-A947-70E740481C1C}">
                <a14:useLocalDpi xmlns:a14="http://schemas.microsoft.com/office/drawing/2010/main" val="0"/>
              </a:ext>
            </a:extLst>
          </a:blip>
          <a:srcRect t="-18073" b="-18073"/>
          <a:stretch>
            <a:fillRect/>
          </a:stretch>
        </p:blipFill>
        <p:spPr/>
      </p:pic>
    </p:spTree>
    <p:extLst>
      <p:ext uri="{BB962C8B-B14F-4D97-AF65-F5344CB8AC3E}">
        <p14:creationId xmlns:p14="http://schemas.microsoft.com/office/powerpoint/2010/main" val="8252628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35000"/>
            <a:ext cx="8229600" cy="5491163"/>
          </a:xfrm>
        </p:spPr>
        <p:txBody>
          <a:bodyPr>
            <a:normAutofit lnSpcReduction="10000"/>
          </a:bodyPr>
          <a:lstStyle/>
          <a:p>
            <a:pPr marL="0" indent="0" algn="just">
              <a:buNone/>
            </a:pPr>
            <a:r>
              <a:rPr lang="en-US" sz="3600" dirty="0" smtClean="0">
                <a:latin typeface="Times New Roman"/>
                <a:cs typeface="Times New Roman"/>
              </a:rPr>
              <a:t>“We </a:t>
            </a:r>
            <a:r>
              <a:rPr lang="en-US" sz="3600" dirty="0" err="1" smtClean="0">
                <a:latin typeface="Times New Roman"/>
                <a:cs typeface="Times New Roman"/>
              </a:rPr>
              <a:t>analyse</a:t>
            </a:r>
            <a:r>
              <a:rPr lang="en-US" sz="3600" dirty="0" smtClean="0">
                <a:latin typeface="Times New Roman"/>
                <a:cs typeface="Times New Roman"/>
              </a:rPr>
              <a:t> what makes a great piece of writing. We show you examples of good and not-so-good pieces of writing and ask you make </a:t>
            </a:r>
            <a:r>
              <a:rPr lang="en-US" sz="3600" dirty="0" err="1" smtClean="0">
                <a:latin typeface="Times New Roman"/>
                <a:cs typeface="Times New Roman"/>
              </a:rPr>
              <a:t>judgements</a:t>
            </a:r>
            <a:r>
              <a:rPr lang="en-US" sz="3600" dirty="0" smtClean="0">
                <a:latin typeface="Times New Roman"/>
                <a:cs typeface="Times New Roman"/>
              </a:rPr>
              <a:t> and draw conclusions. Then you then take this learning and </a:t>
            </a:r>
            <a:r>
              <a:rPr lang="en-US" sz="3600" dirty="0" err="1" smtClean="0">
                <a:latin typeface="Times New Roman"/>
                <a:cs typeface="Times New Roman"/>
              </a:rPr>
              <a:t>practise</a:t>
            </a:r>
            <a:r>
              <a:rPr lang="en-US" sz="3600" dirty="0" smtClean="0">
                <a:latin typeface="Times New Roman"/>
                <a:cs typeface="Times New Roman"/>
              </a:rPr>
              <a:t> on your own texts.”</a:t>
            </a:r>
          </a:p>
          <a:p>
            <a:pPr marL="0" indent="0" algn="just">
              <a:buNone/>
            </a:pPr>
            <a:endParaRPr lang="en-US" sz="3600" dirty="0">
              <a:latin typeface="Times New Roman"/>
              <a:cs typeface="Times New Roman"/>
            </a:endParaRPr>
          </a:p>
          <a:p>
            <a:pPr marL="0" indent="0" algn="just">
              <a:buNone/>
            </a:pPr>
            <a:r>
              <a:rPr lang="en-US" sz="3600" dirty="0" smtClean="0">
                <a:latin typeface="Times New Roman"/>
                <a:cs typeface="Times New Roman"/>
              </a:rPr>
              <a:t>We use the same method in this class:</a:t>
            </a:r>
          </a:p>
          <a:p>
            <a:pPr marL="0" indent="0" algn="just">
              <a:buNone/>
            </a:pPr>
            <a:r>
              <a:rPr lang="en-US" sz="3600" dirty="0" smtClean="0">
                <a:latin typeface="Times New Roman"/>
                <a:cs typeface="Times New Roman"/>
              </a:rPr>
              <a:t>Instruction/Observation/Production/ Feedback</a:t>
            </a:r>
            <a:endParaRPr lang="fr-FR" sz="3600" dirty="0">
              <a:latin typeface="Times New Roman"/>
              <a:cs typeface="Times New Roman"/>
            </a:endParaRPr>
          </a:p>
        </p:txBody>
      </p:sp>
    </p:spTree>
    <p:extLst>
      <p:ext uri="{BB962C8B-B14F-4D97-AF65-F5344CB8AC3E}">
        <p14:creationId xmlns:p14="http://schemas.microsoft.com/office/powerpoint/2010/main" val="1749620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5-11-21 à 15.06.25.png"/>
          <p:cNvPicPr>
            <a:picLocks noGrp="1" noChangeAspect="1"/>
          </p:cNvPicPr>
          <p:nvPr>
            <p:ph idx="1"/>
          </p:nvPr>
        </p:nvPicPr>
        <p:blipFill>
          <a:blip r:embed="rId2">
            <a:extLst>
              <a:ext uri="{28A0092B-C50C-407E-A947-70E740481C1C}">
                <a14:useLocalDpi xmlns:a14="http://schemas.microsoft.com/office/drawing/2010/main" val="0"/>
              </a:ext>
            </a:extLst>
          </a:blip>
          <a:srcRect t="-11787" b="-11787"/>
          <a:stretch>
            <a:fillRect/>
          </a:stretch>
        </p:blipFill>
        <p:spPr/>
      </p:pic>
    </p:spTree>
    <p:extLst>
      <p:ext uri="{BB962C8B-B14F-4D97-AF65-F5344CB8AC3E}">
        <p14:creationId xmlns:p14="http://schemas.microsoft.com/office/powerpoint/2010/main" val="28807243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5-11-21 à 15.14.16.png"/>
          <p:cNvPicPr>
            <a:picLocks noGrp="1" noChangeAspect="1"/>
          </p:cNvPicPr>
          <p:nvPr>
            <p:ph idx="1"/>
          </p:nvPr>
        </p:nvPicPr>
        <p:blipFill>
          <a:blip r:embed="rId3">
            <a:extLst>
              <a:ext uri="{28A0092B-C50C-407E-A947-70E740481C1C}">
                <a14:useLocalDpi xmlns:a14="http://schemas.microsoft.com/office/drawing/2010/main" val="0"/>
              </a:ext>
            </a:extLst>
          </a:blip>
          <a:srcRect l="270" r="270"/>
          <a:stretch>
            <a:fillRect/>
          </a:stretch>
        </p:blipFill>
        <p:spPr>
          <a:xfrm>
            <a:off x="0" y="508726"/>
            <a:ext cx="9121548" cy="5016500"/>
          </a:xfrm>
        </p:spPr>
      </p:pic>
    </p:spTree>
    <p:extLst>
      <p:ext uri="{BB962C8B-B14F-4D97-AF65-F5344CB8AC3E}">
        <p14:creationId xmlns:p14="http://schemas.microsoft.com/office/powerpoint/2010/main" val="17257911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marL="0" indent="0">
              <a:buNone/>
            </a:pPr>
            <a:r>
              <a:rPr lang="en-US" b="1" dirty="0" smtClean="0">
                <a:latin typeface="Times New Roman"/>
                <a:cs typeface="Times New Roman"/>
              </a:rPr>
              <a:t>Video </a:t>
            </a:r>
            <a:r>
              <a:rPr lang="en-US" b="1" dirty="0">
                <a:latin typeface="Times New Roman"/>
                <a:cs typeface="Times New Roman"/>
              </a:rPr>
              <a:t>analysis and feedback</a:t>
            </a:r>
            <a:endParaRPr lang="en-US" dirty="0">
              <a:latin typeface="Times New Roman"/>
              <a:cs typeface="Times New Roman"/>
            </a:endParaRPr>
          </a:p>
          <a:p>
            <a:r>
              <a:rPr lang="en-US" dirty="0">
                <a:latin typeface="Times New Roman"/>
                <a:cs typeface="Times New Roman"/>
              </a:rPr>
              <a:t>You learn by doing. We film you and give you feedback to help you present with clarity and confidence.</a:t>
            </a:r>
          </a:p>
          <a:p>
            <a:r>
              <a:rPr lang="en-US" dirty="0">
                <a:latin typeface="Times New Roman"/>
                <a:cs typeface="Times New Roman"/>
              </a:rPr>
              <a:t>Communicating Europe+ builds the confidence of hundreds of people from a wide variety of Brussels based associations, institutions and companies.</a:t>
            </a:r>
          </a:p>
          <a:p>
            <a:pPr marL="0" indent="0">
              <a:buNone/>
            </a:pPr>
            <a:r>
              <a:rPr lang="en-US" b="1" dirty="0">
                <a:latin typeface="Times New Roman"/>
                <a:cs typeface="Times New Roman"/>
              </a:rPr>
              <a:t>Contact us</a:t>
            </a:r>
            <a:endParaRPr lang="en-US" dirty="0">
              <a:latin typeface="Times New Roman"/>
              <a:cs typeface="Times New Roman"/>
            </a:endParaRPr>
          </a:p>
          <a:p>
            <a:r>
              <a:rPr lang="en-US" dirty="0">
                <a:latin typeface="Times New Roman"/>
                <a:cs typeface="Times New Roman"/>
              </a:rPr>
              <a:t>If you would like to rehearse and refresh your presentations contact us at </a:t>
            </a:r>
            <a:r>
              <a:rPr lang="en-US" dirty="0">
                <a:latin typeface="Times New Roman"/>
                <a:cs typeface="Times New Roman"/>
                <a:hlinkClick r:id="rId2"/>
              </a:rPr>
              <a:t>info@communicatingeu.com</a:t>
            </a:r>
            <a:endParaRPr lang="en-US" dirty="0">
              <a:latin typeface="Times New Roman"/>
              <a:cs typeface="Times New Roman"/>
            </a:endParaRPr>
          </a:p>
          <a:p>
            <a:r>
              <a:rPr lang="en-US" dirty="0">
                <a:latin typeface="Times New Roman"/>
                <a:cs typeface="Times New Roman"/>
              </a:rPr>
              <a:t>Let’s see what we can do to help you.</a:t>
            </a:r>
          </a:p>
          <a:p>
            <a:endParaRPr lang="fr-FR" dirty="0">
              <a:latin typeface="Times New Roman"/>
              <a:cs typeface="Times New Roman"/>
            </a:endParaRPr>
          </a:p>
        </p:txBody>
      </p:sp>
    </p:spTree>
    <p:extLst>
      <p:ext uri="{BB962C8B-B14F-4D97-AF65-F5344CB8AC3E}">
        <p14:creationId xmlns:p14="http://schemas.microsoft.com/office/powerpoint/2010/main" val="4124151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5-11-21 à 15.31.27.png"/>
          <p:cNvPicPr>
            <a:picLocks noGrp="1" noChangeAspect="1"/>
          </p:cNvPicPr>
          <p:nvPr>
            <p:ph idx="1"/>
          </p:nvPr>
        </p:nvPicPr>
        <p:blipFill>
          <a:blip r:embed="rId2">
            <a:extLst>
              <a:ext uri="{28A0092B-C50C-407E-A947-70E740481C1C}">
                <a14:useLocalDpi xmlns:a14="http://schemas.microsoft.com/office/drawing/2010/main" val="0"/>
              </a:ext>
            </a:extLst>
          </a:blip>
          <a:srcRect t="-17071" b="-17071"/>
          <a:stretch>
            <a:fillRect/>
          </a:stretch>
        </p:blipFill>
        <p:spPr>
          <a:xfrm>
            <a:off x="160867" y="817033"/>
            <a:ext cx="8829044" cy="4855634"/>
          </a:xfrm>
        </p:spPr>
      </p:pic>
    </p:spTree>
    <p:extLst>
      <p:ext uri="{BB962C8B-B14F-4D97-AF65-F5344CB8AC3E}">
        <p14:creationId xmlns:p14="http://schemas.microsoft.com/office/powerpoint/2010/main" val="16608545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r>
              <a:rPr lang="fr-FR" sz="4000" b="1" dirty="0" smtClean="0">
                <a:latin typeface="Times New Roman"/>
                <a:cs typeface="Times New Roman"/>
              </a:rPr>
              <a:t>Instruction: conseils pour la rédaction de votre CV</a:t>
            </a:r>
            <a:endParaRPr lang="fr-FR" sz="4000" b="1" dirty="0">
              <a:latin typeface="Times New Roman"/>
              <a:cs typeface="Times New Roman"/>
            </a:endParaRPr>
          </a:p>
        </p:txBody>
      </p:sp>
    </p:spTree>
    <p:extLst>
      <p:ext uri="{BB962C8B-B14F-4D97-AF65-F5344CB8AC3E}">
        <p14:creationId xmlns:p14="http://schemas.microsoft.com/office/powerpoint/2010/main" val="6219873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3540"/>
            <a:ext cx="8229600" cy="5622623"/>
          </a:xfrm>
        </p:spPr>
        <p:txBody>
          <a:bodyPr>
            <a:normAutofit/>
          </a:bodyPr>
          <a:lstStyle/>
          <a:p>
            <a:pPr marL="0" indent="0">
              <a:buNone/>
            </a:pPr>
            <a:r>
              <a:rPr lang="fr-FR" sz="3600" dirty="0" smtClean="0">
                <a:latin typeface="Times New Roman"/>
                <a:cs typeface="Times New Roman"/>
              </a:rPr>
              <a:t>Les cinq canons de la rhétorique:</a:t>
            </a:r>
          </a:p>
          <a:p>
            <a:pPr marL="0" indent="0">
              <a:buNone/>
            </a:pPr>
            <a:endParaRPr lang="fr-FR" sz="3600" dirty="0">
              <a:latin typeface="Times New Roman"/>
              <a:cs typeface="Times New Roman"/>
            </a:endParaRPr>
          </a:p>
          <a:p>
            <a:r>
              <a:rPr lang="fr-FR" sz="3600" b="1" dirty="0" smtClean="0">
                <a:latin typeface="Times New Roman"/>
                <a:cs typeface="Times New Roman"/>
              </a:rPr>
              <a:t>Invention</a:t>
            </a:r>
          </a:p>
          <a:p>
            <a:r>
              <a:rPr lang="fr-FR" sz="3600" b="1" dirty="0" smtClean="0">
                <a:latin typeface="Times New Roman"/>
                <a:cs typeface="Times New Roman"/>
              </a:rPr>
              <a:t>Disposition</a:t>
            </a:r>
          </a:p>
          <a:p>
            <a:r>
              <a:rPr lang="fr-FR" sz="3600" b="1" dirty="0" smtClean="0">
                <a:latin typeface="Times New Roman"/>
                <a:cs typeface="Times New Roman"/>
              </a:rPr>
              <a:t>Style</a:t>
            </a:r>
          </a:p>
          <a:p>
            <a:r>
              <a:rPr lang="fr-FR" sz="3600" dirty="0" smtClean="0">
                <a:latin typeface="Times New Roman"/>
                <a:cs typeface="Times New Roman"/>
              </a:rPr>
              <a:t>Mémorisation</a:t>
            </a:r>
          </a:p>
          <a:p>
            <a:r>
              <a:rPr lang="fr-FR" sz="3600" dirty="0" smtClean="0">
                <a:latin typeface="Times New Roman"/>
                <a:cs typeface="Times New Roman"/>
              </a:rPr>
              <a:t>Performance</a:t>
            </a:r>
          </a:p>
          <a:p>
            <a:pPr marL="0" indent="0">
              <a:buNone/>
            </a:pPr>
            <a:endParaRPr lang="fr-FR" sz="3600" dirty="0">
              <a:latin typeface="Times New Roman"/>
              <a:cs typeface="Times New Roman"/>
            </a:endParaRPr>
          </a:p>
        </p:txBody>
      </p:sp>
    </p:spTree>
    <p:extLst>
      <p:ext uri="{BB962C8B-B14F-4D97-AF65-F5344CB8AC3E}">
        <p14:creationId xmlns:p14="http://schemas.microsoft.com/office/powerpoint/2010/main" val="34506206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a:p>
          <a:p>
            <a:pPr marL="0" indent="0">
              <a:buNone/>
            </a:pPr>
            <a:r>
              <a:rPr lang="fr-FR" sz="4400" b="1" dirty="0" smtClean="0">
                <a:latin typeface="Times New Roman"/>
                <a:cs typeface="Times New Roman"/>
              </a:rPr>
              <a:t>Invention</a:t>
            </a:r>
          </a:p>
          <a:p>
            <a:pPr marL="0" indent="0">
              <a:buNone/>
            </a:pPr>
            <a:r>
              <a:rPr lang="fr-FR" dirty="0" smtClean="0">
                <a:latin typeface="Times New Roman"/>
                <a:cs typeface="Times New Roman"/>
              </a:rPr>
              <a:t>Se poser les bonnes questions pour trouver la matière de votre discours</a:t>
            </a:r>
            <a:endParaRPr lang="fr-FR" sz="2800" dirty="0">
              <a:latin typeface="Times New Roman"/>
              <a:cs typeface="Times New Roman"/>
            </a:endParaRPr>
          </a:p>
        </p:txBody>
      </p:sp>
    </p:spTree>
    <p:extLst>
      <p:ext uri="{BB962C8B-B14F-4D97-AF65-F5344CB8AC3E}">
        <p14:creationId xmlns:p14="http://schemas.microsoft.com/office/powerpoint/2010/main" val="39416889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7326"/>
            <a:ext cx="8229600" cy="5578837"/>
          </a:xfrm>
        </p:spPr>
        <p:txBody>
          <a:bodyPr>
            <a:normAutofit fontScale="92500"/>
          </a:bodyPr>
          <a:lstStyle/>
          <a:p>
            <a:pPr marL="0" indent="0" algn="just">
              <a:buNone/>
            </a:pPr>
            <a:r>
              <a:rPr lang="fr-FR" b="1" dirty="0" smtClean="0">
                <a:latin typeface="Times New Roman"/>
                <a:cs typeface="Times New Roman"/>
              </a:rPr>
              <a:t>Première étape: Qui suis-je? </a:t>
            </a:r>
          </a:p>
          <a:p>
            <a:pPr algn="just">
              <a:buFont typeface="Wingdings" charset="2"/>
              <a:buChar char="ü"/>
            </a:pPr>
            <a:r>
              <a:rPr lang="fr-FR" dirty="0">
                <a:latin typeface="Times New Roman"/>
                <a:cs typeface="Times New Roman"/>
              </a:rPr>
              <a:t>Quelles sont mes plus grandes forces? </a:t>
            </a:r>
          </a:p>
          <a:p>
            <a:pPr algn="just">
              <a:buFont typeface="Wingdings" charset="2"/>
              <a:buChar char="ü"/>
            </a:pPr>
            <a:r>
              <a:rPr lang="fr-FR" dirty="0">
                <a:latin typeface="Times New Roman"/>
                <a:cs typeface="Times New Roman"/>
              </a:rPr>
              <a:t>Qu’est-ce que je sais faire mieux que les autres? </a:t>
            </a:r>
          </a:p>
          <a:p>
            <a:pPr algn="just">
              <a:buFont typeface="Wingdings" charset="2"/>
              <a:buChar char="ü"/>
            </a:pPr>
            <a:r>
              <a:rPr lang="fr-FR" dirty="0">
                <a:latin typeface="Times New Roman"/>
                <a:cs typeface="Times New Roman"/>
              </a:rPr>
              <a:t>Quelles sont mes réalisations? </a:t>
            </a:r>
          </a:p>
          <a:p>
            <a:pPr algn="just">
              <a:buFont typeface="Wingdings" charset="2"/>
              <a:buChar char="ü"/>
            </a:pPr>
            <a:r>
              <a:rPr lang="fr-FR" dirty="0">
                <a:latin typeface="Times New Roman"/>
                <a:cs typeface="Times New Roman"/>
              </a:rPr>
              <a:t>Qu’est ce que j’ai appris? </a:t>
            </a:r>
          </a:p>
          <a:p>
            <a:pPr algn="just">
              <a:buFont typeface="Wingdings" charset="2"/>
              <a:buChar char="ü"/>
            </a:pPr>
            <a:r>
              <a:rPr lang="fr-FR" dirty="0">
                <a:latin typeface="Times New Roman"/>
                <a:cs typeface="Times New Roman"/>
              </a:rPr>
              <a:t>Quelles sont les preuves de mes compétences?</a:t>
            </a:r>
          </a:p>
          <a:p>
            <a:pPr marL="0" indent="0" algn="just">
              <a:buNone/>
            </a:pPr>
            <a:endParaRPr lang="fr-FR" dirty="0" smtClean="0"/>
          </a:p>
          <a:p>
            <a:pPr marL="0" indent="0" algn="just">
              <a:buNone/>
            </a:pPr>
            <a:r>
              <a:rPr lang="fr-FR" dirty="0" smtClean="0">
                <a:latin typeface="Times New Roman"/>
                <a:cs typeface="Times New Roman"/>
              </a:rPr>
              <a:t>=&gt; Demandez à vos camarades de répondre aux deux premières questions pour vous, faîtes de même pour eux.</a:t>
            </a:r>
          </a:p>
        </p:txBody>
      </p:sp>
    </p:spTree>
    <p:extLst>
      <p:ext uri="{BB962C8B-B14F-4D97-AF65-F5344CB8AC3E}">
        <p14:creationId xmlns:p14="http://schemas.microsoft.com/office/powerpoint/2010/main" val="4023022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514350" indent="-514350">
              <a:buAutoNum type="arabicPeriod"/>
            </a:pPr>
            <a:endParaRPr lang="fr-FR" dirty="0" smtClean="0">
              <a:latin typeface="Times New Roman"/>
              <a:cs typeface="Times New Roman"/>
            </a:endParaRPr>
          </a:p>
          <a:p>
            <a:pPr marL="514350" indent="-514350">
              <a:buAutoNum type="arabicPeriod"/>
            </a:pPr>
            <a:r>
              <a:rPr lang="fr-FR" sz="3600" dirty="0" smtClean="0">
                <a:latin typeface="Times New Roman"/>
                <a:cs typeface="Times New Roman"/>
              </a:rPr>
              <a:t>Rappel</a:t>
            </a:r>
          </a:p>
          <a:p>
            <a:pPr marL="514350" indent="-514350">
              <a:buAutoNum type="arabicPeriod"/>
            </a:pPr>
            <a:r>
              <a:rPr lang="fr-FR" sz="3600" dirty="0" smtClean="0">
                <a:latin typeface="Times New Roman"/>
                <a:cs typeface="Times New Roman"/>
              </a:rPr>
              <a:t>Conseils pour votre CV en anglais / questions de traduction</a:t>
            </a:r>
          </a:p>
          <a:p>
            <a:pPr marL="514350" indent="-514350">
              <a:buAutoNum type="arabicPeriod"/>
            </a:pPr>
            <a:r>
              <a:rPr lang="fr-FR" sz="3600" dirty="0" smtClean="0">
                <a:latin typeface="Times New Roman"/>
                <a:cs typeface="Times New Roman"/>
              </a:rPr>
              <a:t>Observation/ Évaluation de CV</a:t>
            </a:r>
          </a:p>
          <a:p>
            <a:pPr marL="514350" indent="-514350">
              <a:buAutoNum type="arabicPeriod"/>
            </a:pPr>
            <a:r>
              <a:rPr lang="fr-FR" sz="3600" dirty="0" smtClean="0">
                <a:latin typeface="Times New Roman"/>
                <a:cs typeface="Times New Roman"/>
              </a:rPr>
              <a:t>Exercice: rédaction de votre </a:t>
            </a:r>
            <a:r>
              <a:rPr lang="fr-FR" sz="3600" i="1" dirty="0" err="1" smtClean="0">
                <a:latin typeface="Times New Roman"/>
                <a:cs typeface="Times New Roman"/>
              </a:rPr>
              <a:t>branding</a:t>
            </a:r>
            <a:r>
              <a:rPr lang="fr-FR" sz="3600" i="1" dirty="0" smtClean="0">
                <a:latin typeface="Times New Roman"/>
                <a:cs typeface="Times New Roman"/>
              </a:rPr>
              <a:t> </a:t>
            </a:r>
            <a:r>
              <a:rPr lang="fr-FR" sz="3600" i="1" dirty="0" err="1" smtClean="0">
                <a:latin typeface="Times New Roman"/>
                <a:cs typeface="Times New Roman"/>
              </a:rPr>
              <a:t>statement</a:t>
            </a:r>
            <a:endParaRPr lang="fr-FR" sz="3600" i="1" dirty="0" smtClean="0">
              <a:latin typeface="Times New Roman"/>
              <a:cs typeface="Times New Roman"/>
            </a:endParaRPr>
          </a:p>
          <a:p>
            <a:pPr marL="514350" indent="-514350">
              <a:buAutoNum type="arabicPeriod"/>
            </a:pPr>
            <a:endParaRPr lang="fr-FR" dirty="0">
              <a:latin typeface="Times New Roman"/>
              <a:cs typeface="Times New Roman"/>
            </a:endParaRPr>
          </a:p>
        </p:txBody>
      </p:sp>
    </p:spTree>
    <p:extLst>
      <p:ext uri="{BB962C8B-B14F-4D97-AF65-F5344CB8AC3E}">
        <p14:creationId xmlns:p14="http://schemas.microsoft.com/office/powerpoint/2010/main" val="37166314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481648"/>
            <a:ext cx="8454163" cy="6376352"/>
          </a:xfrm>
        </p:spPr>
        <p:txBody>
          <a:bodyPr>
            <a:normAutofit lnSpcReduction="10000"/>
          </a:bodyPr>
          <a:lstStyle/>
          <a:p>
            <a:pPr marL="0" indent="0">
              <a:buNone/>
            </a:pPr>
            <a:r>
              <a:rPr lang="fr-FR" b="1" dirty="0" smtClean="0">
                <a:latin typeface="Times New Roman"/>
                <a:cs typeface="Times New Roman"/>
              </a:rPr>
              <a:t>Étape 2: À qui je m’adresse? Qu’est-ce que je peux apporter? </a:t>
            </a:r>
          </a:p>
          <a:p>
            <a:pPr marL="0" indent="0">
              <a:buNone/>
            </a:pPr>
            <a:endParaRPr lang="fr-FR" b="1" dirty="0">
              <a:latin typeface="Times New Roman"/>
              <a:cs typeface="Times New Roman"/>
            </a:endParaRPr>
          </a:p>
          <a:p>
            <a:pPr>
              <a:buFont typeface="Wingdings" charset="2"/>
              <a:buChar char="ü"/>
            </a:pPr>
            <a:r>
              <a:rPr lang="fr-FR" dirty="0" smtClean="0">
                <a:latin typeface="Times New Roman"/>
                <a:cs typeface="Times New Roman"/>
              </a:rPr>
              <a:t> Quelle est la spécialité de l’entreprise à laquelle je m’adresse? </a:t>
            </a:r>
          </a:p>
          <a:p>
            <a:pPr>
              <a:buFont typeface="Wingdings" charset="2"/>
              <a:buChar char="ü"/>
            </a:pPr>
            <a:r>
              <a:rPr lang="fr-FR" dirty="0">
                <a:latin typeface="Times New Roman"/>
                <a:cs typeface="Times New Roman"/>
              </a:rPr>
              <a:t> </a:t>
            </a:r>
            <a:r>
              <a:rPr lang="fr-FR" dirty="0" smtClean="0">
                <a:latin typeface="Times New Roman"/>
                <a:cs typeface="Times New Roman"/>
              </a:rPr>
              <a:t>Quelles sont ses valeurs? </a:t>
            </a:r>
          </a:p>
          <a:p>
            <a:pPr>
              <a:buFont typeface="Wingdings" charset="2"/>
              <a:buChar char="ü"/>
            </a:pPr>
            <a:r>
              <a:rPr lang="fr-FR" dirty="0" smtClean="0">
                <a:latin typeface="Times New Roman"/>
                <a:cs typeface="Times New Roman"/>
              </a:rPr>
              <a:t> De quoi les dirigeants de cette entreprise sont fiers? </a:t>
            </a:r>
          </a:p>
          <a:p>
            <a:pPr>
              <a:buFont typeface="Wingdings" charset="2"/>
              <a:buChar char="ü"/>
            </a:pPr>
            <a:r>
              <a:rPr lang="fr-FR" dirty="0" smtClean="0">
                <a:latin typeface="Times New Roman"/>
                <a:cs typeface="Times New Roman"/>
              </a:rPr>
              <a:t>Avec quel type de personne ils ont envie de travailler? </a:t>
            </a:r>
          </a:p>
          <a:p>
            <a:pPr>
              <a:buFont typeface="Wingdings" charset="2"/>
              <a:buChar char="ü"/>
            </a:pPr>
            <a:r>
              <a:rPr lang="fr-FR" dirty="0" smtClean="0">
                <a:latin typeface="Times New Roman"/>
                <a:cs typeface="Times New Roman"/>
              </a:rPr>
              <a:t>Quels genres de tâches on me demandera quand je travaillerai dans cette entreprise? </a:t>
            </a:r>
            <a:endParaRPr lang="fr-FR" dirty="0">
              <a:latin typeface="Times New Roman"/>
              <a:cs typeface="Times New Roman"/>
            </a:endParaRPr>
          </a:p>
        </p:txBody>
      </p:sp>
    </p:spTree>
    <p:extLst>
      <p:ext uri="{BB962C8B-B14F-4D97-AF65-F5344CB8AC3E}">
        <p14:creationId xmlns:p14="http://schemas.microsoft.com/office/powerpoint/2010/main" val="22638242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latin typeface="Times New Roman"/>
                <a:cs typeface="Times New Roman"/>
              </a:rPr>
              <a:t>Vous allez organiser votre matière en quatre grandes catégories:</a:t>
            </a:r>
          </a:p>
          <a:p>
            <a:pPr marL="0" indent="0">
              <a:buNone/>
            </a:pPr>
            <a:endParaRPr lang="fr-FR" dirty="0" smtClean="0">
              <a:latin typeface="Times New Roman"/>
              <a:cs typeface="Times New Roman"/>
            </a:endParaRPr>
          </a:p>
          <a:p>
            <a:r>
              <a:rPr lang="fr-FR" dirty="0" err="1" smtClean="0">
                <a:latin typeface="Times New Roman"/>
                <a:cs typeface="Times New Roman"/>
              </a:rPr>
              <a:t>Work</a:t>
            </a:r>
            <a:r>
              <a:rPr lang="fr-FR" dirty="0" smtClean="0">
                <a:latin typeface="Times New Roman"/>
                <a:cs typeface="Times New Roman"/>
              </a:rPr>
              <a:t> </a:t>
            </a:r>
            <a:r>
              <a:rPr lang="fr-FR" dirty="0" err="1" smtClean="0">
                <a:latin typeface="Times New Roman"/>
                <a:cs typeface="Times New Roman"/>
              </a:rPr>
              <a:t>experience</a:t>
            </a:r>
            <a:endParaRPr lang="fr-FR" dirty="0" smtClean="0">
              <a:latin typeface="Times New Roman"/>
              <a:cs typeface="Times New Roman"/>
            </a:endParaRPr>
          </a:p>
          <a:p>
            <a:r>
              <a:rPr lang="fr-FR" dirty="0" err="1" smtClean="0">
                <a:latin typeface="Times New Roman"/>
                <a:cs typeface="Times New Roman"/>
              </a:rPr>
              <a:t>Competences</a:t>
            </a:r>
            <a:r>
              <a:rPr lang="fr-FR" dirty="0" smtClean="0">
                <a:latin typeface="Times New Roman"/>
                <a:cs typeface="Times New Roman"/>
              </a:rPr>
              <a:t> and </a:t>
            </a:r>
            <a:r>
              <a:rPr lang="fr-FR" dirty="0" err="1" smtClean="0">
                <a:latin typeface="Times New Roman"/>
                <a:cs typeface="Times New Roman"/>
              </a:rPr>
              <a:t>skills</a:t>
            </a:r>
            <a:endParaRPr lang="fr-FR" dirty="0" smtClean="0">
              <a:latin typeface="Times New Roman"/>
              <a:cs typeface="Times New Roman"/>
            </a:endParaRPr>
          </a:p>
          <a:p>
            <a:r>
              <a:rPr lang="fr-FR" dirty="0" err="1" smtClean="0">
                <a:latin typeface="Times New Roman"/>
                <a:cs typeface="Times New Roman"/>
              </a:rPr>
              <a:t>Accomplishements</a:t>
            </a:r>
            <a:endParaRPr lang="fr-FR" dirty="0" smtClean="0">
              <a:latin typeface="Times New Roman"/>
              <a:cs typeface="Times New Roman"/>
            </a:endParaRPr>
          </a:p>
          <a:p>
            <a:r>
              <a:rPr lang="fr-FR" dirty="0" smtClean="0">
                <a:latin typeface="Times New Roman"/>
                <a:cs typeface="Times New Roman"/>
              </a:rPr>
              <a:t>Education</a:t>
            </a:r>
          </a:p>
          <a:p>
            <a:endParaRPr lang="fr-FR" dirty="0">
              <a:latin typeface="Times New Roman"/>
              <a:cs typeface="Times New Roman"/>
            </a:endParaRPr>
          </a:p>
          <a:p>
            <a:pPr marL="0" indent="0">
              <a:buNone/>
            </a:pPr>
            <a:r>
              <a:rPr lang="fr-FR" dirty="0" smtClean="0">
                <a:latin typeface="Times New Roman"/>
                <a:cs typeface="Times New Roman"/>
              </a:rPr>
              <a:t>Et passer à la disposition</a:t>
            </a:r>
            <a:endParaRPr lang="fr-FR" dirty="0">
              <a:latin typeface="Times New Roman"/>
              <a:cs typeface="Times New Roman"/>
            </a:endParaRPr>
          </a:p>
        </p:txBody>
      </p:sp>
    </p:spTree>
    <p:extLst>
      <p:ext uri="{BB962C8B-B14F-4D97-AF65-F5344CB8AC3E}">
        <p14:creationId xmlns:p14="http://schemas.microsoft.com/office/powerpoint/2010/main" val="484407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91114"/>
            <a:ext cx="8229600" cy="5535050"/>
          </a:xfrm>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endParaRPr lang="fr-FR" sz="4400" b="1" dirty="0" smtClean="0">
              <a:latin typeface="Times New Roman"/>
              <a:cs typeface="Times New Roman"/>
            </a:endParaRPr>
          </a:p>
          <a:p>
            <a:pPr marL="0" indent="0">
              <a:buNone/>
            </a:pPr>
            <a:r>
              <a:rPr lang="fr-FR" sz="4400" b="1" dirty="0" smtClean="0">
                <a:latin typeface="Times New Roman"/>
                <a:cs typeface="Times New Roman"/>
              </a:rPr>
              <a:t>Disposition</a:t>
            </a:r>
            <a:endParaRPr lang="fr-FR" sz="4400" b="1" dirty="0">
              <a:latin typeface="Times New Roman"/>
              <a:cs typeface="Times New Roman"/>
            </a:endParaRPr>
          </a:p>
        </p:txBody>
      </p:sp>
    </p:spTree>
    <p:extLst>
      <p:ext uri="{BB962C8B-B14F-4D97-AF65-F5344CB8AC3E}">
        <p14:creationId xmlns:p14="http://schemas.microsoft.com/office/powerpoint/2010/main" val="1255449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91114"/>
            <a:ext cx="8229600" cy="5535050"/>
          </a:xfrm>
        </p:spPr>
        <p:txBody>
          <a:bodyPr>
            <a:normAutofit/>
          </a:bodyPr>
          <a:lstStyle/>
          <a:p>
            <a:pPr marL="0" indent="0">
              <a:buNone/>
            </a:pPr>
            <a:r>
              <a:rPr lang="fr-FR" sz="4000" dirty="0" smtClean="0">
                <a:latin typeface="Times New Roman"/>
                <a:cs typeface="Times New Roman"/>
              </a:rPr>
              <a:t>3 types de disposition pour votre CV: </a:t>
            </a:r>
          </a:p>
          <a:p>
            <a:pPr marL="0" indent="0">
              <a:buNone/>
            </a:pPr>
            <a:endParaRPr lang="fr-FR" sz="4000" dirty="0" smtClean="0"/>
          </a:p>
          <a:p>
            <a:pPr marL="0" indent="0">
              <a:buNone/>
            </a:pPr>
            <a:endParaRPr lang="fr-FR" sz="4000" dirty="0"/>
          </a:p>
          <a:p>
            <a:r>
              <a:rPr lang="fr-FR" sz="4000" dirty="0" smtClean="0">
                <a:latin typeface="Times New Roman"/>
                <a:cs typeface="Times New Roman"/>
              </a:rPr>
              <a:t>Chronologique</a:t>
            </a:r>
          </a:p>
          <a:p>
            <a:r>
              <a:rPr lang="fr-FR" sz="4000" dirty="0" smtClean="0">
                <a:latin typeface="Times New Roman"/>
                <a:cs typeface="Times New Roman"/>
              </a:rPr>
              <a:t>Fonctionnel</a:t>
            </a:r>
          </a:p>
          <a:p>
            <a:r>
              <a:rPr lang="fr-FR" sz="4000" dirty="0" smtClean="0">
                <a:latin typeface="Times New Roman"/>
                <a:cs typeface="Times New Roman"/>
              </a:rPr>
              <a:t>Chrono-fonctionnel</a:t>
            </a:r>
            <a:endParaRPr lang="fr-FR" sz="4000" dirty="0">
              <a:latin typeface="Times New Roman"/>
              <a:cs typeface="Times New Roman"/>
            </a:endParaRPr>
          </a:p>
        </p:txBody>
      </p:sp>
    </p:spTree>
    <p:extLst>
      <p:ext uri="{BB962C8B-B14F-4D97-AF65-F5344CB8AC3E}">
        <p14:creationId xmlns:p14="http://schemas.microsoft.com/office/powerpoint/2010/main" val="15892787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56588"/>
          </a:xfrm>
        </p:spPr>
        <p:txBody>
          <a:bodyPr>
            <a:normAutofit/>
          </a:bodyPr>
          <a:lstStyle/>
          <a:p>
            <a:r>
              <a:rPr lang="en-US" sz="3200" b="1" dirty="0" err="1" smtClean="0">
                <a:latin typeface="Times New Roman"/>
                <a:cs typeface="Times New Roman"/>
              </a:rPr>
              <a:t>Chronologique</a:t>
            </a:r>
            <a:endParaRPr lang="en-US" sz="3200" b="1" dirty="0">
              <a:latin typeface="Times New Roman"/>
              <a:cs typeface="Times New Roman"/>
            </a:endParaRPr>
          </a:p>
        </p:txBody>
      </p:sp>
      <p:sp>
        <p:nvSpPr>
          <p:cNvPr id="4" name="Content Placeholder 3"/>
          <p:cNvSpPr>
            <a:spLocks noGrp="1"/>
          </p:cNvSpPr>
          <p:nvPr>
            <p:ph sz="half" idx="1"/>
          </p:nvPr>
        </p:nvSpPr>
        <p:spPr>
          <a:xfrm>
            <a:off x="-53666" y="1447800"/>
            <a:ext cx="4038600" cy="4724400"/>
          </a:xfrm>
        </p:spPr>
        <p:txBody>
          <a:bodyPr>
            <a:normAutofit fontScale="92500" lnSpcReduction="20000"/>
          </a:bodyPr>
          <a:lstStyle/>
          <a:p>
            <a:r>
              <a:rPr lang="fr-CA" sz="3200" dirty="0" smtClean="0">
                <a:latin typeface="Times New Roman"/>
                <a:cs typeface="Times New Roman"/>
              </a:rPr>
              <a:t> Présentation de votre histoire professionnelle</a:t>
            </a:r>
          </a:p>
          <a:p>
            <a:r>
              <a:rPr lang="fr-CA" sz="3200" dirty="0" smtClean="0">
                <a:latin typeface="Times New Roman"/>
                <a:cs typeface="Times New Roman"/>
              </a:rPr>
              <a:t> Pertinence:</a:t>
            </a:r>
          </a:p>
          <a:p>
            <a:pPr lvl="1"/>
            <a:r>
              <a:rPr lang="fr-CA" sz="2800" dirty="0" smtClean="0">
                <a:latin typeface="Times New Roman"/>
                <a:cs typeface="Times New Roman"/>
              </a:rPr>
              <a:t>Si votre parcours parle pour vous</a:t>
            </a:r>
          </a:p>
          <a:p>
            <a:pPr lvl="1"/>
            <a:r>
              <a:rPr lang="fr-CA" sz="2800" dirty="0" smtClean="0">
                <a:latin typeface="Times New Roman"/>
                <a:cs typeface="Times New Roman"/>
              </a:rPr>
              <a:t>Si vous avez une longue expérience</a:t>
            </a:r>
          </a:p>
          <a:p>
            <a:pPr lvl="1"/>
            <a:r>
              <a:rPr lang="fr-CA" sz="2800" dirty="0" smtClean="0">
                <a:latin typeface="Times New Roman"/>
                <a:cs typeface="Times New Roman"/>
              </a:rPr>
              <a:t>S’il n’y a pas de trous dans votre carrière</a:t>
            </a:r>
          </a:p>
          <a:p>
            <a:pPr lvl="1"/>
            <a:r>
              <a:rPr lang="fr-CA" sz="2800" dirty="0" smtClean="0">
                <a:latin typeface="Times New Roman"/>
                <a:cs typeface="Times New Roman"/>
              </a:rPr>
              <a:t>Si vous ne voulez pas prendre de risques</a:t>
            </a:r>
            <a:endParaRPr lang="fr-CA" sz="2800" dirty="0">
              <a:latin typeface="Times New Roman"/>
              <a:cs typeface="Times New Roman"/>
            </a:endParaRPr>
          </a:p>
        </p:txBody>
      </p:sp>
      <p:pic>
        <p:nvPicPr>
          <p:cNvPr id="6" name="Content Placeholder 5" descr="chrono CV.png"/>
          <p:cNvPicPr>
            <a:picLocks noGrp="1" noChangeAspect="1"/>
          </p:cNvPicPr>
          <p:nvPr>
            <p:ph sz="half" idx="2"/>
          </p:nvPr>
        </p:nvPicPr>
        <p:blipFill rotWithShape="1">
          <a:blip r:embed="rId2" cstate="print"/>
          <a:srcRect l="6648" t="5980" r="7343" b="8228"/>
          <a:stretch/>
        </p:blipFill>
        <p:spPr>
          <a:xfrm>
            <a:off x="3984934" y="985188"/>
            <a:ext cx="5079696" cy="5692618"/>
          </a:xfrm>
        </p:spPr>
      </p:pic>
    </p:spTree>
    <p:extLst>
      <p:ext uri="{BB962C8B-B14F-4D97-AF65-F5344CB8AC3E}">
        <p14:creationId xmlns:p14="http://schemas.microsoft.com/office/powerpoint/2010/main" val="1028022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81443"/>
          </a:xfrm>
        </p:spPr>
        <p:txBody>
          <a:bodyPr>
            <a:normAutofit fontScale="90000"/>
          </a:bodyPr>
          <a:lstStyle/>
          <a:p>
            <a:r>
              <a:rPr lang="en-US" sz="3600" b="1" dirty="0" err="1" smtClean="0">
                <a:latin typeface="Times New Roman"/>
                <a:cs typeface="Times New Roman"/>
              </a:rPr>
              <a:t>Fonctionnel</a:t>
            </a:r>
            <a:endParaRPr lang="en-US" sz="3600" b="1" dirty="0">
              <a:latin typeface="Times New Roman"/>
              <a:cs typeface="Times New Roman"/>
            </a:endParaRPr>
          </a:p>
        </p:txBody>
      </p:sp>
      <p:sp>
        <p:nvSpPr>
          <p:cNvPr id="3" name="Content Placeholder 2"/>
          <p:cNvSpPr>
            <a:spLocks noGrp="1"/>
          </p:cNvSpPr>
          <p:nvPr>
            <p:ph sz="half" idx="1"/>
          </p:nvPr>
        </p:nvSpPr>
        <p:spPr>
          <a:xfrm>
            <a:off x="-1" y="1247904"/>
            <a:ext cx="4247677" cy="5409750"/>
          </a:xfrm>
        </p:spPr>
        <p:txBody>
          <a:bodyPr>
            <a:normAutofit fontScale="85000" lnSpcReduction="10000"/>
          </a:bodyPr>
          <a:lstStyle/>
          <a:p>
            <a:r>
              <a:rPr lang="fr-CA" dirty="0" smtClean="0">
                <a:latin typeface="Times New Roman"/>
                <a:cs typeface="Times New Roman"/>
              </a:rPr>
              <a:t>Mettre l’accent sur votre gamme de compétences</a:t>
            </a:r>
          </a:p>
          <a:p>
            <a:r>
              <a:rPr lang="fr-CA" dirty="0" smtClean="0">
                <a:latin typeface="Times New Roman"/>
                <a:cs typeface="Times New Roman"/>
              </a:rPr>
              <a:t>Demande un plus grand travail de réflexion/rédaction</a:t>
            </a:r>
          </a:p>
          <a:p>
            <a:r>
              <a:rPr lang="fr-CA" dirty="0" smtClean="0">
                <a:latin typeface="Times New Roman"/>
                <a:cs typeface="Times New Roman"/>
              </a:rPr>
              <a:t>Pertinence:</a:t>
            </a:r>
          </a:p>
          <a:p>
            <a:pPr lvl="1" algn="just"/>
            <a:r>
              <a:rPr lang="fr-CA" dirty="0" smtClean="0">
                <a:latin typeface="Times New Roman"/>
                <a:cs typeface="Times New Roman"/>
              </a:rPr>
              <a:t>Si votre parcours ne parle pas de lui-même / si vous devez donner de la cohérence à votre parcours (si avez une carrière à trous, si avez fait des choses très différentes, si avez une courte histoire dans l’emploi)</a:t>
            </a:r>
          </a:p>
          <a:p>
            <a:pPr lvl="1"/>
            <a:r>
              <a:rPr lang="fr-CA" dirty="0" smtClean="0">
                <a:latin typeface="Times New Roman"/>
                <a:cs typeface="Times New Roman"/>
              </a:rPr>
              <a:t>Pour démontrer que vous avez les compétences requises pour un job précis</a:t>
            </a:r>
            <a:r>
              <a:rPr lang="en-US" dirty="0" smtClean="0"/>
              <a:t/>
            </a:r>
            <a:br>
              <a:rPr lang="en-US" dirty="0" smtClean="0"/>
            </a:br>
            <a:endParaRPr lang="en-US" dirty="0"/>
          </a:p>
        </p:txBody>
      </p:sp>
      <p:pic>
        <p:nvPicPr>
          <p:cNvPr id="9" name="Content Placeholder 8" descr="functional1.png"/>
          <p:cNvPicPr>
            <a:picLocks noGrp="1" noChangeAspect="1"/>
          </p:cNvPicPr>
          <p:nvPr>
            <p:ph sz="half" idx="2"/>
          </p:nvPr>
        </p:nvPicPr>
        <p:blipFill rotWithShape="1">
          <a:blip r:embed="rId2" cstate="print"/>
          <a:srcRect l="12918" t="13893" r="13597" b="6587"/>
          <a:stretch/>
        </p:blipFill>
        <p:spPr>
          <a:xfrm>
            <a:off x="4247676" y="810042"/>
            <a:ext cx="4896324" cy="6188801"/>
          </a:xfrm>
        </p:spPr>
      </p:pic>
    </p:spTree>
    <p:extLst>
      <p:ext uri="{BB962C8B-B14F-4D97-AF65-F5344CB8AC3E}">
        <p14:creationId xmlns:p14="http://schemas.microsoft.com/office/powerpoint/2010/main" val="3301403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48" y="65681"/>
            <a:ext cx="7334905" cy="756588"/>
          </a:xfrm>
        </p:spPr>
        <p:txBody>
          <a:bodyPr>
            <a:normAutofit/>
          </a:bodyPr>
          <a:lstStyle/>
          <a:p>
            <a:r>
              <a:rPr lang="en-US" sz="3200" b="1" dirty="0" err="1" smtClean="0">
                <a:latin typeface="Times New Roman"/>
                <a:cs typeface="Times New Roman"/>
              </a:rPr>
              <a:t>Chrono-Fonctionnel</a:t>
            </a:r>
            <a:endParaRPr lang="en-US" sz="3200" b="1" dirty="0">
              <a:latin typeface="Times New Roman"/>
              <a:cs typeface="Times New Roman"/>
            </a:endParaRPr>
          </a:p>
        </p:txBody>
      </p:sp>
      <p:sp>
        <p:nvSpPr>
          <p:cNvPr id="3" name="Content Placeholder 2"/>
          <p:cNvSpPr>
            <a:spLocks noGrp="1"/>
          </p:cNvSpPr>
          <p:nvPr>
            <p:ph sz="half" idx="1"/>
          </p:nvPr>
        </p:nvSpPr>
        <p:spPr>
          <a:xfrm>
            <a:off x="0" y="1230026"/>
            <a:ext cx="4038600" cy="4525963"/>
          </a:xfrm>
        </p:spPr>
        <p:txBody>
          <a:bodyPr>
            <a:normAutofit fontScale="92500" lnSpcReduction="10000"/>
          </a:bodyPr>
          <a:lstStyle/>
          <a:p>
            <a:r>
              <a:rPr lang="fr-FR" sz="3200" dirty="0" smtClean="0">
                <a:latin typeface="Times New Roman"/>
                <a:cs typeface="Times New Roman"/>
              </a:rPr>
              <a:t>Synthétiser les compétences acquises au fil de vos expériences</a:t>
            </a:r>
          </a:p>
          <a:p>
            <a:r>
              <a:rPr lang="fr-FR" sz="3200" dirty="0" smtClean="0">
                <a:latin typeface="Times New Roman"/>
                <a:cs typeface="Times New Roman"/>
              </a:rPr>
              <a:t>Pertinence :</a:t>
            </a:r>
          </a:p>
          <a:p>
            <a:pPr lvl="1"/>
            <a:r>
              <a:rPr lang="fr-FR" sz="2800" dirty="0" smtClean="0">
                <a:latin typeface="Times New Roman"/>
                <a:cs typeface="Times New Roman"/>
              </a:rPr>
              <a:t>Vous êtes fraichement diplômés mais </a:t>
            </a:r>
            <a:r>
              <a:rPr lang="fr-FR" sz="2800" dirty="0">
                <a:latin typeface="Times New Roman"/>
                <a:cs typeface="Times New Roman"/>
              </a:rPr>
              <a:t>v</a:t>
            </a:r>
            <a:r>
              <a:rPr lang="fr-FR" sz="2800" dirty="0" smtClean="0">
                <a:latin typeface="Times New Roman"/>
                <a:cs typeface="Times New Roman"/>
              </a:rPr>
              <a:t>ous </a:t>
            </a:r>
            <a:r>
              <a:rPr lang="fr-FR" sz="2800" dirty="0">
                <a:latin typeface="Times New Roman"/>
                <a:cs typeface="Times New Roman"/>
              </a:rPr>
              <a:t>avez peu </a:t>
            </a:r>
            <a:r>
              <a:rPr lang="fr-FR" sz="2800" dirty="0" smtClean="0">
                <a:latin typeface="Times New Roman"/>
                <a:cs typeface="Times New Roman"/>
              </a:rPr>
              <a:t>d’expérience</a:t>
            </a:r>
          </a:p>
          <a:p>
            <a:pPr lvl="1"/>
            <a:r>
              <a:rPr lang="fr-FR" sz="2800" dirty="0" smtClean="0">
                <a:latin typeface="Times New Roman"/>
                <a:cs typeface="Times New Roman"/>
              </a:rPr>
              <a:t>Pour donner du sens à votre parcours</a:t>
            </a:r>
            <a:endParaRPr lang="fr-FR" sz="2800" dirty="0">
              <a:latin typeface="Times New Roman"/>
              <a:cs typeface="Times New Roman"/>
            </a:endParaRPr>
          </a:p>
          <a:p>
            <a:pPr lvl="1"/>
            <a:endParaRPr lang="fr-FR" sz="2800" dirty="0">
              <a:latin typeface="Times New Roman"/>
              <a:cs typeface="Times New Roman"/>
            </a:endParaRPr>
          </a:p>
        </p:txBody>
      </p:sp>
      <p:pic>
        <p:nvPicPr>
          <p:cNvPr id="9" name="Content Placeholder 8" descr="functional-resume-sample.gif"/>
          <p:cNvPicPr>
            <a:picLocks noGrp="1" noChangeAspect="1"/>
          </p:cNvPicPr>
          <p:nvPr>
            <p:ph sz="half" idx="2"/>
          </p:nvPr>
        </p:nvPicPr>
        <p:blipFill rotWithShape="1">
          <a:blip r:embed="rId3" cstate="print"/>
          <a:srcRect l="6403" t="6103" r="3297" b="4865"/>
          <a:stretch/>
        </p:blipFill>
        <p:spPr>
          <a:xfrm>
            <a:off x="4038600" y="767731"/>
            <a:ext cx="4938449" cy="5625042"/>
          </a:xfrm>
        </p:spPr>
      </p:pic>
    </p:spTree>
    <p:extLst>
      <p:ext uri="{BB962C8B-B14F-4D97-AF65-F5344CB8AC3E}">
        <p14:creationId xmlns:p14="http://schemas.microsoft.com/office/powerpoint/2010/main" val="3967220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a:xfrm>
            <a:off x="457200" y="1600200"/>
            <a:ext cx="8229600" cy="4525963"/>
          </a:xfrm>
        </p:spPr>
        <p:txBody>
          <a:bodyPr/>
          <a:lstStyle/>
          <a:p>
            <a:pPr marL="0" indent="0">
              <a:buNone/>
            </a:pPr>
            <a:endParaRPr lang="fr-FR" dirty="0" smtClean="0">
              <a:latin typeface="Times New Roman"/>
              <a:cs typeface="Times New Roman"/>
            </a:endParaRPr>
          </a:p>
          <a:p>
            <a:pPr marL="0" indent="0">
              <a:buNone/>
            </a:pPr>
            <a:endParaRPr lang="fr-FR" dirty="0">
              <a:latin typeface="Times New Roman"/>
              <a:cs typeface="Times New Roman"/>
            </a:endParaRPr>
          </a:p>
          <a:p>
            <a:pPr marL="0" indent="0">
              <a:buNone/>
            </a:pPr>
            <a:r>
              <a:rPr lang="fr-FR" dirty="0" smtClean="0">
                <a:latin typeface="Times New Roman"/>
                <a:cs typeface="Times New Roman"/>
              </a:rPr>
              <a:t>To </a:t>
            </a:r>
            <a:r>
              <a:rPr lang="fr-FR" dirty="0" err="1" smtClean="0">
                <a:latin typeface="Times New Roman"/>
                <a:cs typeface="Times New Roman"/>
              </a:rPr>
              <a:t>read</a:t>
            </a:r>
            <a:r>
              <a:rPr lang="fr-FR" dirty="0" smtClean="0">
                <a:latin typeface="Times New Roman"/>
                <a:cs typeface="Times New Roman"/>
              </a:rPr>
              <a:t> more about the </a:t>
            </a:r>
            <a:r>
              <a:rPr lang="fr-FR" dirty="0" err="1" smtClean="0">
                <a:latin typeface="Times New Roman"/>
                <a:cs typeface="Times New Roman"/>
              </a:rPr>
              <a:t>three</a:t>
            </a:r>
            <a:r>
              <a:rPr lang="fr-FR" dirty="0" smtClean="0">
                <a:latin typeface="Times New Roman"/>
                <a:cs typeface="Times New Roman"/>
              </a:rPr>
              <a:t> types of CV:</a:t>
            </a:r>
          </a:p>
          <a:p>
            <a:pPr marL="0" indent="0">
              <a:buNone/>
            </a:pPr>
            <a:endParaRPr lang="fr-FR" dirty="0">
              <a:latin typeface="Times New Roman"/>
              <a:cs typeface="Times New Roman"/>
            </a:endParaRPr>
          </a:p>
          <a:p>
            <a:pPr marL="0" indent="0">
              <a:buNone/>
            </a:pPr>
            <a:r>
              <a:rPr lang="pl-PL" dirty="0">
                <a:latin typeface="Times New Roman"/>
                <a:cs typeface="Times New Roman"/>
                <a:hlinkClick r:id="rId2"/>
              </a:rPr>
              <a:t>http://www.interview-skills.co.uk/free-information/successful-cv-writing/different-types-of-</a:t>
            </a:r>
            <a:r>
              <a:rPr lang="pl-PL" dirty="0" smtClean="0">
                <a:latin typeface="Times New Roman"/>
                <a:cs typeface="Times New Roman"/>
                <a:hlinkClick r:id="rId2"/>
              </a:rPr>
              <a:t>cvs.aspx</a:t>
            </a:r>
            <a:endParaRPr lang="pl-PL" dirty="0" smtClean="0">
              <a:latin typeface="Times New Roman"/>
              <a:cs typeface="Times New Roman"/>
            </a:endParaRPr>
          </a:p>
          <a:p>
            <a:pPr marL="0" indent="0">
              <a:buNone/>
            </a:pPr>
            <a:endParaRPr lang="fr-FR" dirty="0">
              <a:latin typeface="Times New Roman"/>
              <a:cs typeface="Times New Roman"/>
            </a:endParaRPr>
          </a:p>
        </p:txBody>
      </p:sp>
    </p:spTree>
    <p:extLst>
      <p:ext uri="{BB962C8B-B14F-4D97-AF65-F5344CB8AC3E}">
        <p14:creationId xmlns:p14="http://schemas.microsoft.com/office/powerpoint/2010/main" val="8200099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a:p>
          <a:p>
            <a:pPr marL="0" indent="0">
              <a:buNone/>
            </a:pPr>
            <a:r>
              <a:rPr lang="fr-FR" sz="4800" b="1" dirty="0" smtClean="0">
                <a:latin typeface="Times New Roman"/>
                <a:cs typeface="Times New Roman"/>
              </a:rPr>
              <a:t>Style</a:t>
            </a:r>
            <a:endParaRPr lang="fr-FR" sz="4800" b="1" dirty="0">
              <a:latin typeface="Times New Roman"/>
              <a:cs typeface="Times New Roman"/>
            </a:endParaRPr>
          </a:p>
        </p:txBody>
      </p:sp>
    </p:spTree>
    <p:extLst>
      <p:ext uri="{BB962C8B-B14F-4D97-AF65-F5344CB8AC3E}">
        <p14:creationId xmlns:p14="http://schemas.microsoft.com/office/powerpoint/2010/main" val="33238202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latin typeface="Times New Roman"/>
              <a:cs typeface="Times New Roman"/>
            </a:endParaRPr>
          </a:p>
          <a:p>
            <a:r>
              <a:rPr lang="fr-FR" dirty="0" smtClean="0">
                <a:latin typeface="Times New Roman"/>
                <a:cs typeface="Times New Roman"/>
              </a:rPr>
              <a:t>Clarté, simplicité, efficacité, cohérence</a:t>
            </a:r>
          </a:p>
          <a:p>
            <a:r>
              <a:rPr lang="fr-FR" dirty="0" smtClean="0">
                <a:latin typeface="Times New Roman"/>
                <a:cs typeface="Times New Roman"/>
              </a:rPr>
              <a:t>Aucune faute d’orthographe/ de typographie</a:t>
            </a:r>
          </a:p>
          <a:p>
            <a:r>
              <a:rPr lang="fr-FR" dirty="0" smtClean="0">
                <a:latin typeface="Times New Roman"/>
                <a:cs typeface="Times New Roman"/>
              </a:rPr>
              <a:t>Pas de mots en majuscules</a:t>
            </a:r>
          </a:p>
          <a:p>
            <a:r>
              <a:rPr lang="fr-FR" dirty="0" smtClean="0">
                <a:latin typeface="Times New Roman"/>
                <a:cs typeface="Times New Roman"/>
              </a:rPr>
              <a:t>Ni trop chargé, ni impression de vide</a:t>
            </a:r>
          </a:p>
          <a:p>
            <a:r>
              <a:rPr lang="fr-FR" dirty="0" smtClean="0">
                <a:latin typeface="Times New Roman"/>
                <a:cs typeface="Times New Roman"/>
              </a:rPr>
              <a:t>Classique ou original? </a:t>
            </a:r>
            <a:endParaRPr lang="fr-FR" dirty="0">
              <a:latin typeface="Times New Roman"/>
              <a:cs typeface="Times New Roman"/>
            </a:endParaRPr>
          </a:p>
        </p:txBody>
      </p:sp>
    </p:spTree>
    <p:extLst>
      <p:ext uri="{BB962C8B-B14F-4D97-AF65-F5344CB8AC3E}">
        <p14:creationId xmlns:p14="http://schemas.microsoft.com/office/powerpoint/2010/main" val="2677882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endParaRPr lang="fr-FR" dirty="0" smtClean="0"/>
          </a:p>
          <a:p>
            <a:pPr marL="0" indent="0">
              <a:buNone/>
            </a:pPr>
            <a:r>
              <a:rPr lang="fr-FR" sz="4800" dirty="0" err="1" smtClean="0">
                <a:latin typeface="Times New Roman"/>
                <a:cs typeface="Times New Roman"/>
              </a:rPr>
              <a:t>Review</a:t>
            </a:r>
            <a:endParaRPr lang="fr-FR" sz="4800" dirty="0">
              <a:latin typeface="Times New Roman"/>
              <a:cs typeface="Times New Roman"/>
            </a:endParaRPr>
          </a:p>
        </p:txBody>
      </p:sp>
    </p:spTree>
    <p:extLst>
      <p:ext uri="{BB962C8B-B14F-4D97-AF65-F5344CB8AC3E}">
        <p14:creationId xmlns:p14="http://schemas.microsoft.com/office/powerpoint/2010/main" val="11658451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smtClean="0"/>
          </a:p>
          <a:p>
            <a:pPr marL="0" indent="0">
              <a:buNone/>
            </a:pPr>
            <a:endParaRPr lang="fr-FR" dirty="0"/>
          </a:p>
          <a:p>
            <a:pPr marL="0" indent="0">
              <a:buNone/>
            </a:pPr>
            <a:r>
              <a:rPr lang="fr-FR" sz="4800" b="1" dirty="0" smtClean="0">
                <a:latin typeface="Times New Roman"/>
                <a:cs typeface="Times New Roman"/>
              </a:rPr>
              <a:t>Observation</a:t>
            </a:r>
            <a:endParaRPr lang="fr-FR" sz="4800" b="1" dirty="0">
              <a:latin typeface="Times New Roman"/>
              <a:cs typeface="Times New Roman"/>
            </a:endParaRPr>
          </a:p>
        </p:txBody>
      </p:sp>
    </p:spTree>
    <p:extLst>
      <p:ext uri="{BB962C8B-B14F-4D97-AF65-F5344CB8AC3E}">
        <p14:creationId xmlns:p14="http://schemas.microsoft.com/office/powerpoint/2010/main" val="25216015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resumejohnneelymarketingcommunications-12609052961615-phpapp01.pd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29724" y="-214305"/>
            <a:ext cx="5298647" cy="7072305"/>
          </a:xfrm>
        </p:spPr>
      </p:pic>
    </p:spTree>
    <p:extLst>
      <p:ext uri="{BB962C8B-B14F-4D97-AF65-F5344CB8AC3E}">
        <p14:creationId xmlns:p14="http://schemas.microsoft.com/office/powerpoint/2010/main" val="324064420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52824"/>
            <a:ext cx="8229600" cy="5773340"/>
          </a:xfrm>
        </p:spPr>
        <p:txBody>
          <a:bodyPr/>
          <a:lstStyle/>
          <a:p>
            <a:pPr marL="0" indent="0">
              <a:buNone/>
            </a:pPr>
            <a:r>
              <a:rPr lang="en-GB" sz="2000" b="1" dirty="0">
                <a:latin typeface="Times New Roman"/>
                <a:cs typeface="Times New Roman"/>
              </a:rPr>
              <a:t>Invention: </a:t>
            </a:r>
            <a:r>
              <a:rPr lang="en-GB" sz="2000" dirty="0">
                <a:latin typeface="Times New Roman"/>
                <a:cs typeface="Times New Roman"/>
              </a:rPr>
              <a:t>The candidate gives good reasons to believe that he/she is skilled and professional</a:t>
            </a:r>
            <a:endParaRPr lang="fr-FR" sz="2000" dirty="0">
              <a:latin typeface="Times New Roman"/>
              <a:cs typeface="Times New Roman"/>
            </a:endParaRPr>
          </a:p>
          <a:p>
            <a:pPr marL="457200" indent="-457200">
              <a:buAutoNum type="arabicPlain"/>
            </a:pPr>
            <a:r>
              <a:rPr lang="en-GB" sz="2000" b="1" dirty="0" smtClean="0">
                <a:latin typeface="Times New Roman"/>
                <a:cs typeface="Times New Roman"/>
              </a:rPr>
              <a:t>              2</a:t>
            </a:r>
            <a:r>
              <a:rPr lang="en-GB" sz="2000" b="1" dirty="0">
                <a:latin typeface="Times New Roman"/>
                <a:cs typeface="Times New Roman"/>
              </a:rPr>
              <a:t>		       </a:t>
            </a:r>
            <a:r>
              <a:rPr lang="en-GB" sz="2000" b="1" dirty="0" smtClean="0">
                <a:latin typeface="Times New Roman"/>
                <a:cs typeface="Times New Roman"/>
              </a:rPr>
              <a:t> </a:t>
            </a:r>
            <a:r>
              <a:rPr lang="en-GB" sz="2000" b="1" dirty="0">
                <a:latin typeface="Times New Roman"/>
                <a:cs typeface="Times New Roman"/>
              </a:rPr>
              <a:t>3		        4		      5</a:t>
            </a:r>
            <a:endParaRPr lang="fr-FR" sz="2000" b="1" dirty="0">
              <a:latin typeface="Times New Roman"/>
              <a:cs typeface="Times New Roman"/>
            </a:endParaRPr>
          </a:p>
          <a:p>
            <a:pPr marL="0" indent="0">
              <a:spcAft>
                <a:spcPts val="1000"/>
              </a:spcAft>
              <a:buFont typeface="Arial"/>
              <a:buNone/>
            </a:pPr>
            <a:r>
              <a:rPr lang="en-GB" sz="2000" b="1" dirty="0">
                <a:latin typeface="Times New Roman"/>
                <a:cs typeface="Times New Roman"/>
              </a:rPr>
              <a:t>Invention: </a:t>
            </a:r>
            <a:r>
              <a:rPr lang="en-GB" sz="2000" dirty="0">
                <a:latin typeface="Times New Roman"/>
                <a:cs typeface="Times New Roman"/>
              </a:rPr>
              <a:t>It is clear what the candidate is willing and able to do </a:t>
            </a:r>
            <a:endParaRPr lang="fr-FR" sz="2000" dirty="0">
              <a:latin typeface="Times New Roman"/>
              <a:cs typeface="Times New Roman"/>
            </a:endParaRPr>
          </a:p>
          <a:p>
            <a:pPr marL="0" indent="0">
              <a:spcAft>
                <a:spcPts val="1000"/>
              </a:spcAft>
              <a:buNone/>
            </a:pPr>
            <a:r>
              <a:rPr lang="en-GB" sz="2000" b="1" dirty="0">
                <a:latin typeface="Times New Roman"/>
                <a:cs typeface="Times New Roman"/>
              </a:rPr>
              <a:t>1		       2		        3		        4		      5</a:t>
            </a:r>
            <a:endParaRPr lang="fr-FR" sz="2000" b="1" dirty="0">
              <a:latin typeface="Times New Roman"/>
              <a:cs typeface="Times New Roman"/>
            </a:endParaRPr>
          </a:p>
          <a:p>
            <a:pPr marL="0" indent="0">
              <a:spcAft>
                <a:spcPts val="1000"/>
              </a:spcAft>
              <a:buNone/>
            </a:pPr>
            <a:r>
              <a:rPr lang="en-GB" sz="2000" b="1" dirty="0">
                <a:latin typeface="Times New Roman"/>
                <a:cs typeface="Times New Roman"/>
              </a:rPr>
              <a:t>Disposition : </a:t>
            </a:r>
            <a:r>
              <a:rPr lang="en-GB" sz="2000" dirty="0">
                <a:latin typeface="Times New Roman"/>
                <a:cs typeface="Times New Roman"/>
              </a:rPr>
              <a:t>The CV is engaging </a:t>
            </a:r>
            <a:endParaRPr lang="fr-FR" sz="2000" dirty="0">
              <a:latin typeface="Times New Roman"/>
              <a:cs typeface="Times New Roman"/>
            </a:endParaRPr>
          </a:p>
          <a:p>
            <a:pPr marL="0" indent="0">
              <a:spcAft>
                <a:spcPts val="1000"/>
              </a:spcAft>
              <a:buNone/>
            </a:pPr>
            <a:r>
              <a:rPr lang="en-GB" sz="2000" b="1" dirty="0">
                <a:latin typeface="Times New Roman"/>
                <a:cs typeface="Times New Roman"/>
              </a:rPr>
              <a:t> 1		     </a:t>
            </a:r>
            <a:r>
              <a:rPr lang="en-GB" sz="2000" b="1" dirty="0" smtClean="0">
                <a:latin typeface="Times New Roman"/>
                <a:cs typeface="Times New Roman"/>
              </a:rPr>
              <a:t>  2</a:t>
            </a:r>
            <a:r>
              <a:rPr lang="en-GB" sz="2000" b="1" dirty="0">
                <a:latin typeface="Times New Roman"/>
                <a:cs typeface="Times New Roman"/>
              </a:rPr>
              <a:t>		        </a:t>
            </a:r>
            <a:r>
              <a:rPr lang="en-GB" sz="2000" b="1" dirty="0" smtClean="0">
                <a:latin typeface="Times New Roman"/>
                <a:cs typeface="Times New Roman"/>
              </a:rPr>
              <a:t>3</a:t>
            </a:r>
            <a:r>
              <a:rPr lang="en-GB" sz="2000" b="1" dirty="0">
                <a:latin typeface="Times New Roman"/>
                <a:cs typeface="Times New Roman"/>
              </a:rPr>
              <a:t>		        </a:t>
            </a:r>
            <a:r>
              <a:rPr lang="en-GB" sz="2000" b="1" dirty="0" smtClean="0">
                <a:latin typeface="Times New Roman"/>
                <a:cs typeface="Times New Roman"/>
              </a:rPr>
              <a:t>4</a:t>
            </a:r>
            <a:r>
              <a:rPr lang="en-GB" sz="2000" b="1" dirty="0">
                <a:latin typeface="Times New Roman"/>
                <a:cs typeface="Times New Roman"/>
              </a:rPr>
              <a:t>		      </a:t>
            </a:r>
            <a:r>
              <a:rPr lang="en-GB" sz="2000" b="1" dirty="0" smtClean="0">
                <a:latin typeface="Times New Roman"/>
                <a:cs typeface="Times New Roman"/>
              </a:rPr>
              <a:t>5</a:t>
            </a:r>
            <a:endParaRPr lang="fr-FR" sz="2000" b="1" dirty="0">
              <a:latin typeface="Times New Roman"/>
              <a:cs typeface="Times New Roman"/>
            </a:endParaRPr>
          </a:p>
          <a:p>
            <a:pPr marL="0" indent="0">
              <a:spcAft>
                <a:spcPts val="1000"/>
              </a:spcAft>
              <a:buNone/>
            </a:pPr>
            <a:r>
              <a:rPr lang="en-GB" sz="2000" b="1" dirty="0">
                <a:latin typeface="Times New Roman"/>
                <a:cs typeface="Times New Roman"/>
              </a:rPr>
              <a:t>Disposition &amp; Style: </a:t>
            </a:r>
            <a:r>
              <a:rPr lang="en-GB" sz="2000" dirty="0">
                <a:latin typeface="Times New Roman"/>
                <a:cs typeface="Times New Roman"/>
              </a:rPr>
              <a:t>The CV easy and enjoyable to read</a:t>
            </a:r>
            <a:endParaRPr lang="fr-FR" sz="2000" dirty="0">
              <a:latin typeface="Times New Roman"/>
              <a:cs typeface="Times New Roman"/>
            </a:endParaRPr>
          </a:p>
          <a:p>
            <a:pPr marL="0" indent="0">
              <a:spcAft>
                <a:spcPts val="1000"/>
              </a:spcAft>
              <a:buNone/>
            </a:pPr>
            <a:r>
              <a:rPr lang="en-GB" sz="2000" b="1" dirty="0">
                <a:latin typeface="Times New Roman"/>
                <a:cs typeface="Times New Roman"/>
              </a:rPr>
              <a:t> 1		       2		        3		        4		      5</a:t>
            </a:r>
            <a:endParaRPr lang="fr-FR" sz="2000" b="1" dirty="0">
              <a:latin typeface="Times New Roman"/>
              <a:cs typeface="Times New Roman"/>
            </a:endParaRPr>
          </a:p>
          <a:p>
            <a:pPr marL="0" indent="0">
              <a:spcAft>
                <a:spcPts val="1000"/>
              </a:spcAft>
              <a:buNone/>
            </a:pPr>
            <a:r>
              <a:rPr lang="en-GB" sz="2000" b="1" dirty="0">
                <a:latin typeface="Times New Roman"/>
                <a:cs typeface="Times New Roman"/>
              </a:rPr>
              <a:t>Style: </a:t>
            </a:r>
            <a:r>
              <a:rPr lang="en-GB" sz="2000" dirty="0">
                <a:latin typeface="Times New Roman"/>
                <a:cs typeface="Times New Roman"/>
              </a:rPr>
              <a:t>Grammar, spelling and punctuation are perfect</a:t>
            </a:r>
            <a:endParaRPr lang="fr-FR" sz="2000" dirty="0">
              <a:latin typeface="Times New Roman"/>
              <a:cs typeface="Times New Roman"/>
            </a:endParaRPr>
          </a:p>
          <a:p>
            <a:pPr marL="0" indent="0">
              <a:spcAft>
                <a:spcPts val="1000"/>
              </a:spcAft>
              <a:buNone/>
            </a:pPr>
            <a:r>
              <a:rPr lang="en-GB" sz="2000" b="1" dirty="0">
                <a:latin typeface="Times New Roman"/>
                <a:cs typeface="Times New Roman"/>
              </a:rPr>
              <a:t>1		       2		        3		        4		      5</a:t>
            </a:r>
            <a:endParaRPr lang="fr-FR" sz="2000" b="1" dirty="0">
              <a:latin typeface="Times New Roman"/>
              <a:cs typeface="Times New Roman"/>
            </a:endParaRPr>
          </a:p>
          <a:p>
            <a:endParaRPr lang="fr-FR" dirty="0"/>
          </a:p>
        </p:txBody>
      </p:sp>
    </p:spTree>
    <p:extLst>
      <p:ext uri="{BB962C8B-B14F-4D97-AF65-F5344CB8AC3E}">
        <p14:creationId xmlns:p14="http://schemas.microsoft.com/office/powerpoint/2010/main" val="20393565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543467" cy="1698000"/>
          </a:xfrm>
        </p:spPr>
        <p:txBody>
          <a:bodyPr/>
          <a:lstStyle/>
          <a:p>
            <a:endParaRPr lang="fr-FR" dirty="0"/>
          </a:p>
        </p:txBody>
      </p:sp>
      <p:pic>
        <p:nvPicPr>
          <p:cNvPr id="4" name="Espace réservé du contenu 3" descr="Capture d’écran 2015-11-25 à 19.00.30.png"/>
          <p:cNvPicPr>
            <a:picLocks noGrp="1" noChangeAspect="1"/>
          </p:cNvPicPr>
          <p:nvPr>
            <p:ph idx="1"/>
          </p:nvPr>
        </p:nvPicPr>
        <p:blipFill>
          <a:blip r:embed="rId2">
            <a:extLst>
              <a:ext uri="{28A0092B-C50C-407E-A947-70E740481C1C}">
                <a14:useLocalDpi xmlns:a14="http://schemas.microsoft.com/office/drawing/2010/main" val="0"/>
              </a:ext>
            </a:extLst>
          </a:blip>
          <a:srcRect t="-158868" b="-158868"/>
          <a:stretch>
            <a:fillRect/>
          </a:stretch>
        </p:blipFill>
        <p:spPr>
          <a:xfrm>
            <a:off x="284583" y="-1223139"/>
            <a:ext cx="9579161" cy="5268169"/>
          </a:xfrm>
        </p:spPr>
      </p:pic>
      <p:sp>
        <p:nvSpPr>
          <p:cNvPr id="5" name="Bouée 4"/>
          <p:cNvSpPr/>
          <p:nvPr/>
        </p:nvSpPr>
        <p:spPr>
          <a:xfrm>
            <a:off x="7138885" y="1171253"/>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457200" y="2169902"/>
            <a:ext cx="8229600" cy="4462760"/>
          </a:xfrm>
          <a:prstGeom prst="rect">
            <a:avLst/>
          </a:prstGeom>
          <a:noFill/>
        </p:spPr>
        <p:txBody>
          <a:bodyPr wrap="square" rtlCol="0">
            <a:spAutoFit/>
          </a:bodyPr>
          <a:lstStyle/>
          <a:p>
            <a:pPr marL="285750" indent="-285750" algn="just">
              <a:buFont typeface="Arial"/>
              <a:buChar char="•"/>
            </a:pPr>
            <a:r>
              <a:rPr lang="fr-FR" sz="2800" dirty="0" smtClean="0">
                <a:latin typeface="Times New Roman"/>
                <a:cs typeface="Times New Roman"/>
              </a:rPr>
              <a:t>La section « </a:t>
            </a:r>
            <a:r>
              <a:rPr lang="fr-FR" sz="2800" dirty="0" err="1" smtClean="0">
                <a:latin typeface="Times New Roman"/>
                <a:cs typeface="Times New Roman"/>
              </a:rPr>
              <a:t>Proved</a:t>
            </a:r>
            <a:r>
              <a:rPr lang="fr-FR" sz="2800" dirty="0" smtClean="0">
                <a:latin typeface="Times New Roman"/>
                <a:cs typeface="Times New Roman"/>
              </a:rPr>
              <a:t> marketing communications </a:t>
            </a:r>
            <a:r>
              <a:rPr lang="fr-FR" sz="2800" dirty="0" err="1" smtClean="0">
                <a:latin typeface="Times New Roman"/>
                <a:cs typeface="Times New Roman"/>
              </a:rPr>
              <a:t>experience</a:t>
            </a:r>
            <a:r>
              <a:rPr lang="fr-FR" sz="2800" dirty="0" smtClean="0">
                <a:latin typeface="Times New Roman"/>
                <a:cs typeface="Times New Roman"/>
              </a:rPr>
              <a:t> » est bien nommée et abondamment justifiée </a:t>
            </a:r>
          </a:p>
          <a:p>
            <a:pPr marL="285750" indent="-285750" algn="just">
              <a:buFont typeface="Arial"/>
              <a:buChar char="•"/>
            </a:pPr>
            <a:r>
              <a:rPr lang="fr-FR" sz="2800" dirty="0" smtClean="0">
                <a:latin typeface="Times New Roman"/>
                <a:cs typeface="Times New Roman"/>
              </a:rPr>
              <a:t>Nombreux exemples de projets, de missions et de tâches accomplies</a:t>
            </a:r>
          </a:p>
          <a:p>
            <a:pPr lvl="1" algn="just"/>
            <a:r>
              <a:rPr lang="fr-FR" sz="2800" dirty="0">
                <a:latin typeface="Times New Roman"/>
                <a:cs typeface="Times New Roman"/>
              </a:rPr>
              <a:t> </a:t>
            </a:r>
            <a:r>
              <a:rPr lang="fr-FR" sz="2000" dirty="0">
                <a:latin typeface="Times New Roman"/>
                <a:cs typeface="Times New Roman"/>
              </a:rPr>
              <a:t>E</a:t>
            </a:r>
            <a:r>
              <a:rPr lang="fr-FR" sz="2000" dirty="0" smtClean="0">
                <a:latin typeface="Times New Roman"/>
                <a:cs typeface="Times New Roman"/>
              </a:rPr>
              <a:t>xemple: </a:t>
            </a:r>
            <a:r>
              <a:rPr lang="en-US" sz="2000" i="1" dirty="0">
                <a:latin typeface="Times New Roman"/>
                <a:cs typeface="Times New Roman"/>
              </a:rPr>
              <a:t>Shaped all public relations including release writing, online and traditional distribution, blogs, media relations and ghost writing; </a:t>
            </a:r>
            <a:r>
              <a:rPr lang="en-US" sz="2000" b="1" i="1" dirty="0">
                <a:latin typeface="Times New Roman"/>
                <a:cs typeface="Times New Roman"/>
              </a:rPr>
              <a:t>Efforts resulted in </a:t>
            </a:r>
            <a:r>
              <a:rPr lang="en-US" sz="2000" i="1" dirty="0">
                <a:latin typeface="Times New Roman"/>
                <a:cs typeface="Times New Roman"/>
              </a:rPr>
              <a:t>extensive press exposure, including newspaper, magazines, online and TV </a:t>
            </a:r>
            <a:endParaRPr lang="fr-FR" sz="2800" dirty="0">
              <a:latin typeface="Times New Roman"/>
              <a:cs typeface="Times New Roman"/>
            </a:endParaRPr>
          </a:p>
          <a:p>
            <a:pPr marL="285750" indent="-285750" algn="just">
              <a:buFont typeface="Arial"/>
              <a:buChar char="•"/>
            </a:pPr>
            <a:r>
              <a:rPr lang="fr-FR" sz="2800" dirty="0" smtClean="0">
                <a:latin typeface="Times New Roman"/>
                <a:cs typeface="Times New Roman"/>
              </a:rPr>
              <a:t>Il y a des chiffres qui donnent un caractère objectif et concret aux résultats annoncés</a:t>
            </a:r>
          </a:p>
        </p:txBody>
      </p:sp>
    </p:spTree>
    <p:extLst>
      <p:ext uri="{BB962C8B-B14F-4D97-AF65-F5344CB8AC3E}">
        <p14:creationId xmlns:p14="http://schemas.microsoft.com/office/powerpoint/2010/main" val="11788227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70364"/>
            <a:ext cx="8229600" cy="5455799"/>
          </a:xfrm>
        </p:spPr>
        <p:txBody>
          <a:bodyPr>
            <a:normAutofit fontScale="92500" lnSpcReduction="10000"/>
          </a:bodyPr>
          <a:lstStyle/>
          <a:p>
            <a:pPr marL="0" indent="0">
              <a:spcAft>
                <a:spcPts val="1000"/>
              </a:spcAft>
              <a:buNone/>
            </a:pPr>
            <a:r>
              <a:rPr lang="en-GB" sz="2800" b="1" dirty="0">
                <a:latin typeface="Times New Roman"/>
                <a:cs typeface="Times New Roman"/>
              </a:rPr>
              <a:t>Invention: </a:t>
            </a:r>
            <a:r>
              <a:rPr lang="en-GB" sz="2800" dirty="0">
                <a:latin typeface="Times New Roman"/>
                <a:cs typeface="Times New Roman"/>
              </a:rPr>
              <a:t>It is clear what the candidate is willing and able to do </a:t>
            </a:r>
            <a:endParaRPr lang="fr-FR" sz="2800" dirty="0">
              <a:latin typeface="Times New Roman"/>
              <a:cs typeface="Times New Roman"/>
            </a:endParaRPr>
          </a:p>
          <a:p>
            <a:pPr marL="0" indent="0">
              <a:spcAft>
                <a:spcPts val="1000"/>
              </a:spcAft>
              <a:buNone/>
            </a:pPr>
            <a:r>
              <a:rPr lang="en-GB" sz="2800" b="1" dirty="0">
                <a:latin typeface="Times New Roman"/>
                <a:cs typeface="Times New Roman"/>
              </a:rPr>
              <a:t>1		       2		        3		        4		      5</a:t>
            </a:r>
            <a:endParaRPr lang="fr-FR" sz="2800" b="1" dirty="0">
              <a:latin typeface="Times New Roman"/>
              <a:cs typeface="Times New Roman"/>
            </a:endParaRPr>
          </a:p>
          <a:p>
            <a:pPr marL="0" indent="0">
              <a:buNone/>
            </a:pPr>
            <a:endParaRPr lang="fr-FR" dirty="0" smtClean="0"/>
          </a:p>
          <a:p>
            <a:r>
              <a:rPr lang="fr-FR" sz="2600" dirty="0" smtClean="0">
                <a:latin typeface="Times New Roman"/>
                <a:cs typeface="Times New Roman"/>
              </a:rPr>
              <a:t>La section « Key areas of expertise » donne une idée claire des compétences du candidat </a:t>
            </a:r>
          </a:p>
          <a:p>
            <a:pPr marL="285750" indent="-285750" algn="just"/>
            <a:r>
              <a:rPr lang="fr-FR" sz="2400" dirty="0" smtClean="0">
                <a:latin typeface="Times New Roman"/>
                <a:cs typeface="Times New Roman"/>
              </a:rPr>
              <a:t>Le candidat donne également des descriptions précises des </a:t>
            </a:r>
            <a:r>
              <a:rPr lang="fr-FR" sz="2400" dirty="0">
                <a:latin typeface="Times New Roman"/>
                <a:cs typeface="Times New Roman"/>
              </a:rPr>
              <a:t>tâches qu’il peut </a:t>
            </a:r>
            <a:r>
              <a:rPr lang="fr-FR" sz="2400" dirty="0" smtClean="0">
                <a:latin typeface="Times New Roman"/>
                <a:cs typeface="Times New Roman"/>
              </a:rPr>
              <a:t>accomplir et des </a:t>
            </a:r>
            <a:r>
              <a:rPr lang="fr-FR" sz="2400" dirty="0">
                <a:latin typeface="Times New Roman"/>
                <a:cs typeface="Times New Roman"/>
              </a:rPr>
              <a:t>personnes avec qu’il travaille ou a travaillé. </a:t>
            </a:r>
          </a:p>
          <a:p>
            <a:pPr lvl="1" algn="just"/>
            <a:r>
              <a:rPr lang="fr-FR" sz="2400" dirty="0">
                <a:latin typeface="Times New Roman"/>
                <a:cs typeface="Times New Roman"/>
              </a:rPr>
              <a:t>Exemple</a:t>
            </a:r>
            <a:r>
              <a:rPr lang="en-AU" sz="2400" dirty="0">
                <a:latin typeface="Times New Roman"/>
                <a:cs typeface="Times New Roman"/>
              </a:rPr>
              <a:t>: </a:t>
            </a:r>
            <a:r>
              <a:rPr lang="en-AU" sz="2400" i="1" dirty="0">
                <a:latin typeface="Times New Roman"/>
                <a:cs typeface="Times New Roman"/>
              </a:rPr>
              <a:t>Work with Chief Creative Officer to assess client needs and plan account creative strategy for clients ranging from corporate, publishing, </a:t>
            </a:r>
            <a:r>
              <a:rPr lang="en-AU" sz="2400" i="1" dirty="0" err="1">
                <a:latin typeface="Times New Roman"/>
                <a:cs typeface="Times New Roman"/>
              </a:rPr>
              <a:t>nonprofit</a:t>
            </a:r>
            <a:r>
              <a:rPr lang="en-AU" sz="2400" i="1" dirty="0">
                <a:latin typeface="Times New Roman"/>
                <a:cs typeface="Times New Roman"/>
              </a:rPr>
              <a:t>, entertainment and municipalities  </a:t>
            </a:r>
            <a:r>
              <a:rPr lang="en-AU" sz="2400" dirty="0">
                <a:latin typeface="Times New Roman"/>
                <a:cs typeface="Times New Roman"/>
              </a:rPr>
              <a:t>(</a:t>
            </a:r>
            <a:r>
              <a:rPr lang="en-AU" sz="2400" dirty="0" err="1">
                <a:latin typeface="Times New Roman"/>
                <a:cs typeface="Times New Roman"/>
              </a:rPr>
              <a:t>répond</a:t>
            </a:r>
            <a:r>
              <a:rPr lang="en-AU" sz="2400" dirty="0">
                <a:latin typeface="Times New Roman"/>
                <a:cs typeface="Times New Roman"/>
              </a:rPr>
              <a:t> </a:t>
            </a:r>
            <a:r>
              <a:rPr lang="en-AU" sz="2400" dirty="0" err="1">
                <a:latin typeface="Times New Roman"/>
                <a:cs typeface="Times New Roman"/>
              </a:rPr>
              <a:t>à</a:t>
            </a:r>
            <a:r>
              <a:rPr lang="en-AU" sz="2400" dirty="0">
                <a:latin typeface="Times New Roman"/>
                <a:cs typeface="Times New Roman"/>
              </a:rPr>
              <a:t> “Quoi? Avec qui? Pour qui?</a:t>
            </a:r>
            <a:r>
              <a:rPr lang="en-AU" sz="2400" dirty="0" smtClean="0">
                <a:latin typeface="Times New Roman"/>
                <a:cs typeface="Times New Roman"/>
              </a:rPr>
              <a:t>)</a:t>
            </a:r>
          </a:p>
          <a:p>
            <a:pPr marL="285750" lvl="1" algn="just">
              <a:buFont typeface="Arial"/>
              <a:buChar char="•"/>
            </a:pPr>
            <a:r>
              <a:rPr lang="en-AU" sz="2400" dirty="0" err="1">
                <a:latin typeface="Times New Roman"/>
                <a:cs typeface="Times New Roman"/>
              </a:rPr>
              <a:t>Mais</a:t>
            </a:r>
            <a:r>
              <a:rPr lang="en-AU" sz="2400" dirty="0">
                <a:latin typeface="Times New Roman"/>
                <a:cs typeface="Times New Roman"/>
              </a:rPr>
              <a:t> le </a:t>
            </a:r>
            <a:r>
              <a:rPr lang="en-AU" sz="2400" dirty="0" err="1">
                <a:latin typeface="Times New Roman"/>
                <a:cs typeface="Times New Roman"/>
              </a:rPr>
              <a:t>candidat</a:t>
            </a:r>
            <a:r>
              <a:rPr lang="en-AU" sz="2400" dirty="0">
                <a:latin typeface="Times New Roman"/>
                <a:cs typeface="Times New Roman"/>
              </a:rPr>
              <a:t> ne </a:t>
            </a:r>
            <a:r>
              <a:rPr lang="en-AU" sz="2400" dirty="0" err="1">
                <a:latin typeface="Times New Roman"/>
                <a:cs typeface="Times New Roman"/>
              </a:rPr>
              <a:t>montre</a:t>
            </a:r>
            <a:r>
              <a:rPr lang="en-AU" sz="2400" dirty="0">
                <a:latin typeface="Times New Roman"/>
                <a:cs typeface="Times New Roman"/>
              </a:rPr>
              <a:t> </a:t>
            </a:r>
            <a:r>
              <a:rPr lang="en-AU" sz="2400" dirty="0" err="1">
                <a:latin typeface="Times New Roman"/>
                <a:cs typeface="Times New Roman"/>
              </a:rPr>
              <a:t>rien</a:t>
            </a:r>
            <a:r>
              <a:rPr lang="en-AU" sz="2400" dirty="0">
                <a:latin typeface="Times New Roman"/>
                <a:cs typeface="Times New Roman"/>
              </a:rPr>
              <a:t> de </a:t>
            </a:r>
            <a:r>
              <a:rPr lang="en-AU" sz="2400" dirty="0" err="1">
                <a:latin typeface="Times New Roman"/>
                <a:cs typeface="Times New Roman"/>
              </a:rPr>
              <a:t>ses</a:t>
            </a:r>
            <a:r>
              <a:rPr lang="en-AU" sz="2400" dirty="0">
                <a:latin typeface="Times New Roman"/>
                <a:cs typeface="Times New Roman"/>
              </a:rPr>
              <a:t> motivations</a:t>
            </a:r>
          </a:p>
          <a:p>
            <a:pPr lvl="1" algn="just"/>
            <a:endParaRPr lang="en-AU" sz="2400" dirty="0">
              <a:latin typeface="Times New Roman"/>
              <a:cs typeface="Times New Roman"/>
            </a:endParaRPr>
          </a:p>
          <a:p>
            <a:endParaRPr lang="fr-FR" dirty="0" smtClean="0">
              <a:latin typeface="Times New Roman"/>
              <a:cs typeface="Times New Roman"/>
            </a:endParaRPr>
          </a:p>
          <a:p>
            <a:endParaRPr lang="fr-FR" dirty="0" smtClean="0">
              <a:latin typeface="Times New Roman"/>
              <a:cs typeface="Times New Roman"/>
            </a:endParaRPr>
          </a:p>
          <a:p>
            <a:endParaRPr lang="fr-FR" dirty="0"/>
          </a:p>
        </p:txBody>
      </p:sp>
      <p:sp>
        <p:nvSpPr>
          <p:cNvPr id="7" name="Bouée 6"/>
          <p:cNvSpPr/>
          <p:nvPr/>
        </p:nvSpPr>
        <p:spPr>
          <a:xfrm>
            <a:off x="4688308" y="1635947"/>
            <a:ext cx="567166" cy="530147"/>
          </a:xfrm>
          <a:prstGeom prst="donut">
            <a:avLst>
              <a:gd name="adj" fmla="val 824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371848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5-11-25 à 18.34.37.png"/>
          <p:cNvPicPr>
            <a:picLocks noGrp="1" noChangeAspect="1"/>
          </p:cNvPicPr>
          <p:nvPr>
            <p:ph idx="1"/>
          </p:nvPr>
        </p:nvPicPr>
        <p:blipFill>
          <a:blip r:embed="rId2">
            <a:extLst>
              <a:ext uri="{28A0092B-C50C-407E-A947-70E740481C1C}">
                <a14:useLocalDpi xmlns:a14="http://schemas.microsoft.com/office/drawing/2010/main" val="0"/>
              </a:ext>
            </a:extLst>
          </a:blip>
          <a:srcRect t="-124441" b="-124441"/>
          <a:stretch>
            <a:fillRect/>
          </a:stretch>
        </p:blipFill>
        <p:spPr>
          <a:xfrm>
            <a:off x="346233" y="-1198480"/>
            <a:ext cx="8229600" cy="4525963"/>
          </a:xfrm>
        </p:spPr>
      </p:pic>
      <p:sp>
        <p:nvSpPr>
          <p:cNvPr id="8" name="Bouée 7"/>
          <p:cNvSpPr/>
          <p:nvPr/>
        </p:nvSpPr>
        <p:spPr>
          <a:xfrm>
            <a:off x="4312254" y="789055"/>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457200" y="2367166"/>
            <a:ext cx="8229600" cy="3539430"/>
          </a:xfrm>
          <a:prstGeom prst="rect">
            <a:avLst/>
          </a:prstGeom>
          <a:noFill/>
        </p:spPr>
        <p:txBody>
          <a:bodyPr wrap="square" rtlCol="0">
            <a:spAutoFit/>
          </a:bodyPr>
          <a:lstStyle/>
          <a:p>
            <a:pPr marL="285750" indent="-285750">
              <a:buFont typeface="Arial"/>
              <a:buChar char="•"/>
            </a:pPr>
            <a:r>
              <a:rPr lang="fr-FR" sz="3200" dirty="0" smtClean="0">
                <a:latin typeface="Times New Roman"/>
                <a:cs typeface="Times New Roman"/>
              </a:rPr>
              <a:t>C’est très strict</a:t>
            </a:r>
          </a:p>
          <a:p>
            <a:pPr marL="285750" indent="-285750">
              <a:buFont typeface="Arial"/>
              <a:buChar char="•"/>
            </a:pPr>
            <a:r>
              <a:rPr lang="fr-FR" sz="3200" dirty="0" smtClean="0">
                <a:latin typeface="Times New Roman"/>
                <a:cs typeface="Times New Roman"/>
              </a:rPr>
              <a:t>C’est chargé: on sent que la lecture va prendre du temps</a:t>
            </a:r>
          </a:p>
          <a:p>
            <a:pPr marL="285750" indent="-285750" algn="just">
              <a:buFont typeface="Arial"/>
              <a:buChar char="•"/>
            </a:pPr>
            <a:r>
              <a:rPr lang="fr-FR" sz="3200" dirty="0" smtClean="0">
                <a:latin typeface="Times New Roman"/>
                <a:cs typeface="Times New Roman"/>
              </a:rPr>
              <a:t>Néanmoins: il s’agit d’un senior, ayant déjà occupé des fonctions de direction dans son domaine. À ce niveau là, les recruteurs prennent le temps de la lecture </a:t>
            </a:r>
            <a:endParaRPr lang="fr-FR" sz="3200" dirty="0">
              <a:latin typeface="Times New Roman"/>
              <a:cs typeface="Times New Roman"/>
            </a:endParaRPr>
          </a:p>
        </p:txBody>
      </p:sp>
    </p:spTree>
    <p:extLst>
      <p:ext uri="{BB962C8B-B14F-4D97-AF65-F5344CB8AC3E}">
        <p14:creationId xmlns:p14="http://schemas.microsoft.com/office/powerpoint/2010/main" val="11896033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5-11-25 à 18.48.34.png"/>
          <p:cNvPicPr>
            <a:picLocks noGrp="1" noChangeAspect="1"/>
          </p:cNvPicPr>
          <p:nvPr>
            <p:ph idx="1"/>
          </p:nvPr>
        </p:nvPicPr>
        <p:blipFill>
          <a:blip r:embed="rId2">
            <a:extLst>
              <a:ext uri="{28A0092B-C50C-407E-A947-70E740481C1C}">
                <a14:useLocalDpi xmlns:a14="http://schemas.microsoft.com/office/drawing/2010/main" val="0"/>
              </a:ext>
            </a:extLst>
          </a:blip>
          <a:srcRect t="-134266" b="-134266"/>
          <a:stretch>
            <a:fillRect/>
          </a:stretch>
        </p:blipFill>
        <p:spPr>
          <a:xfrm>
            <a:off x="358562" y="-1375491"/>
            <a:ext cx="8229600" cy="4525963"/>
          </a:xfrm>
        </p:spPr>
      </p:pic>
      <p:sp>
        <p:nvSpPr>
          <p:cNvPr id="5" name="Bouée 4"/>
          <p:cNvSpPr/>
          <p:nvPr/>
        </p:nvSpPr>
        <p:spPr>
          <a:xfrm>
            <a:off x="4093740" y="616449"/>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ZoneTexte 5"/>
          <p:cNvSpPr txBox="1"/>
          <p:nvPr/>
        </p:nvSpPr>
        <p:spPr>
          <a:xfrm>
            <a:off x="457200" y="1602770"/>
            <a:ext cx="8229600" cy="4832093"/>
          </a:xfrm>
          <a:prstGeom prst="rect">
            <a:avLst/>
          </a:prstGeom>
          <a:noFill/>
        </p:spPr>
        <p:txBody>
          <a:bodyPr wrap="square" rtlCol="0">
            <a:spAutoFit/>
          </a:bodyPr>
          <a:lstStyle/>
          <a:p>
            <a:pPr marL="285750" indent="-285750">
              <a:buFont typeface="Arial"/>
              <a:buChar char="•"/>
            </a:pPr>
            <a:r>
              <a:rPr lang="fr-FR" sz="2800" dirty="0" smtClean="0">
                <a:latin typeface="Times New Roman"/>
                <a:cs typeface="Times New Roman"/>
              </a:rPr>
              <a:t>On distingue 4 sections dans le CV, mais elles ne ressortent pas suffisamment </a:t>
            </a:r>
          </a:p>
          <a:p>
            <a:pPr marL="285750" indent="-285750">
              <a:buFont typeface="Arial"/>
              <a:buChar char="•"/>
            </a:pPr>
            <a:r>
              <a:rPr lang="fr-FR" sz="2800" dirty="0" smtClean="0">
                <a:latin typeface="Times New Roman"/>
                <a:cs typeface="Times New Roman"/>
              </a:rPr>
              <a:t>Dès la première phrase, le lecteur est confronté à du jargon, des termes techniques</a:t>
            </a:r>
          </a:p>
          <a:p>
            <a:pPr marL="285750" indent="-285750">
              <a:buFont typeface="Arial"/>
              <a:buChar char="•"/>
            </a:pPr>
            <a:r>
              <a:rPr lang="fr-FR" sz="2800" dirty="0" smtClean="0">
                <a:latin typeface="Times New Roman"/>
                <a:cs typeface="Times New Roman"/>
              </a:rPr>
              <a:t>Il serait utile de faire ressortir une compétence, un domaine d’expertise ou des mots clefs pour résumer chaque expérience du candidat </a:t>
            </a:r>
          </a:p>
          <a:p>
            <a:pPr marL="285750" indent="-285750">
              <a:buFont typeface="Arial"/>
              <a:buChar char="•"/>
            </a:pPr>
            <a:r>
              <a:rPr lang="fr-FR" sz="2800" dirty="0" smtClean="0">
                <a:latin typeface="Times New Roman"/>
                <a:cs typeface="Times New Roman"/>
              </a:rPr>
              <a:t>Problème de disposition: dans la section « </a:t>
            </a:r>
            <a:r>
              <a:rPr lang="fr-FR" sz="2800" dirty="0" err="1" smtClean="0">
                <a:latin typeface="Times New Roman"/>
                <a:cs typeface="Times New Roman"/>
              </a:rPr>
              <a:t>education</a:t>
            </a:r>
            <a:r>
              <a:rPr lang="fr-FR" sz="2800" dirty="0" smtClean="0">
                <a:latin typeface="Times New Roman"/>
                <a:cs typeface="Times New Roman"/>
              </a:rPr>
              <a:t> </a:t>
            </a:r>
            <a:r>
              <a:rPr lang="fr-FR" sz="2800" dirty="0" err="1" smtClean="0">
                <a:latin typeface="Times New Roman"/>
                <a:cs typeface="Times New Roman"/>
              </a:rPr>
              <a:t>with</a:t>
            </a:r>
            <a:r>
              <a:rPr lang="fr-FR" sz="2800" dirty="0" smtClean="0">
                <a:latin typeface="Times New Roman"/>
                <a:cs typeface="Times New Roman"/>
              </a:rPr>
              <a:t> </a:t>
            </a:r>
            <a:r>
              <a:rPr lang="fr-FR" sz="2800" dirty="0" err="1" smtClean="0">
                <a:latin typeface="Times New Roman"/>
                <a:cs typeface="Times New Roman"/>
              </a:rPr>
              <a:t>highest</a:t>
            </a:r>
            <a:r>
              <a:rPr lang="fr-FR" sz="2800" dirty="0" smtClean="0">
                <a:latin typeface="Times New Roman"/>
                <a:cs typeface="Times New Roman"/>
              </a:rPr>
              <a:t> </a:t>
            </a:r>
            <a:r>
              <a:rPr lang="fr-FR" sz="2800" dirty="0" err="1" smtClean="0">
                <a:latin typeface="Times New Roman"/>
                <a:cs typeface="Times New Roman"/>
              </a:rPr>
              <a:t>honnor</a:t>
            </a:r>
            <a:r>
              <a:rPr lang="fr-FR" sz="2800" dirty="0" smtClean="0">
                <a:latin typeface="Times New Roman"/>
                <a:cs typeface="Times New Roman"/>
              </a:rPr>
              <a:t> &amp; </a:t>
            </a:r>
            <a:r>
              <a:rPr lang="fr-FR" sz="2800" dirty="0" err="1" smtClean="0">
                <a:latin typeface="Times New Roman"/>
                <a:cs typeface="Times New Roman"/>
              </a:rPr>
              <a:t>professional</a:t>
            </a:r>
            <a:r>
              <a:rPr lang="fr-FR" sz="2800" dirty="0" smtClean="0">
                <a:latin typeface="Times New Roman"/>
                <a:cs typeface="Times New Roman"/>
              </a:rPr>
              <a:t> </a:t>
            </a:r>
            <a:r>
              <a:rPr lang="fr-FR" sz="2800" dirty="0" err="1" smtClean="0">
                <a:latin typeface="Times New Roman"/>
                <a:cs typeface="Times New Roman"/>
              </a:rPr>
              <a:t>accomplishement</a:t>
            </a:r>
            <a:r>
              <a:rPr lang="fr-FR" sz="2800" dirty="0" smtClean="0">
                <a:latin typeface="Times New Roman"/>
                <a:cs typeface="Times New Roman"/>
              </a:rPr>
              <a:t> », les compétences informatiques sont peu pertinentes</a:t>
            </a:r>
            <a:endParaRPr lang="fr-FR" sz="2800" dirty="0">
              <a:latin typeface="Times New Roman"/>
              <a:cs typeface="Times New Roman"/>
            </a:endParaRPr>
          </a:p>
        </p:txBody>
      </p:sp>
    </p:spTree>
    <p:extLst>
      <p:ext uri="{BB962C8B-B14F-4D97-AF65-F5344CB8AC3E}">
        <p14:creationId xmlns:p14="http://schemas.microsoft.com/office/powerpoint/2010/main" val="7411230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a:p>
          <a:p>
            <a:r>
              <a:rPr lang="fr-FR" dirty="0" smtClean="0">
                <a:latin typeface="Times New Roman"/>
                <a:cs typeface="Times New Roman"/>
              </a:rPr>
              <a:t>Rien à signaler</a:t>
            </a:r>
            <a:endParaRPr lang="fr-FR" dirty="0">
              <a:latin typeface="Times New Roman"/>
              <a:cs typeface="Times New Roman"/>
            </a:endParaRPr>
          </a:p>
        </p:txBody>
      </p:sp>
      <p:pic>
        <p:nvPicPr>
          <p:cNvPr id="4" name="Image 3" descr="Capture d’écran 2015-11-25 à 18.59.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91" y="203236"/>
            <a:ext cx="8513597" cy="1214402"/>
          </a:xfrm>
          <a:prstGeom prst="rect">
            <a:avLst/>
          </a:prstGeom>
        </p:spPr>
      </p:pic>
      <p:sp>
        <p:nvSpPr>
          <p:cNvPr id="5" name="Bouée 4"/>
          <p:cNvSpPr/>
          <p:nvPr/>
        </p:nvSpPr>
        <p:spPr>
          <a:xfrm>
            <a:off x="6830643" y="523981"/>
            <a:ext cx="567166" cy="530147"/>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840482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p>
          <a:p>
            <a:pPr marL="0" indent="0">
              <a:buNone/>
            </a:pPr>
            <a:endParaRPr lang="fr-FR" dirty="0"/>
          </a:p>
          <a:p>
            <a:pPr marL="0" indent="0">
              <a:buNone/>
            </a:pPr>
            <a:endParaRPr lang="fr-FR" dirty="0" smtClean="0"/>
          </a:p>
          <a:p>
            <a:pPr marL="0" indent="0" algn="just">
              <a:buNone/>
            </a:pPr>
            <a:r>
              <a:rPr lang="fr-FR" sz="4400" b="1" dirty="0" err="1" smtClean="0">
                <a:latin typeface="Times New Roman"/>
                <a:cs typeface="Times New Roman"/>
              </a:rPr>
              <a:t>Exercise</a:t>
            </a:r>
            <a:r>
              <a:rPr lang="fr-FR" sz="4400" b="1" dirty="0" smtClean="0">
                <a:latin typeface="Times New Roman"/>
                <a:cs typeface="Times New Roman"/>
              </a:rPr>
              <a:t>: </a:t>
            </a:r>
            <a:r>
              <a:rPr lang="fr-FR" sz="4400" b="1" dirty="0" err="1" smtClean="0">
                <a:latin typeface="Times New Roman"/>
                <a:cs typeface="Times New Roman"/>
              </a:rPr>
              <a:t>write</a:t>
            </a:r>
            <a:r>
              <a:rPr lang="fr-FR" sz="4400" b="1" dirty="0" smtClean="0">
                <a:latin typeface="Times New Roman"/>
                <a:cs typeface="Times New Roman"/>
              </a:rPr>
              <a:t> down </a:t>
            </a:r>
            <a:r>
              <a:rPr lang="fr-FR" sz="4400" b="1" dirty="0" err="1" smtClean="0">
                <a:latin typeface="Times New Roman"/>
                <a:cs typeface="Times New Roman"/>
              </a:rPr>
              <a:t>your</a:t>
            </a:r>
            <a:r>
              <a:rPr lang="fr-FR" sz="4400" b="1" dirty="0" smtClean="0">
                <a:latin typeface="Times New Roman"/>
                <a:cs typeface="Times New Roman"/>
              </a:rPr>
              <a:t> </a:t>
            </a:r>
            <a:r>
              <a:rPr lang="fr-FR" sz="4400" b="1" dirty="0" err="1" smtClean="0">
                <a:latin typeface="Times New Roman"/>
                <a:cs typeface="Times New Roman"/>
              </a:rPr>
              <a:t>branding</a:t>
            </a:r>
            <a:r>
              <a:rPr lang="fr-FR" sz="4400" b="1" dirty="0" smtClean="0">
                <a:latin typeface="Times New Roman"/>
                <a:cs typeface="Times New Roman"/>
              </a:rPr>
              <a:t> </a:t>
            </a:r>
            <a:r>
              <a:rPr lang="fr-FR" sz="4400" b="1" dirty="0" err="1" smtClean="0">
                <a:latin typeface="Times New Roman"/>
                <a:cs typeface="Times New Roman"/>
              </a:rPr>
              <a:t>statement</a:t>
            </a:r>
            <a:endParaRPr lang="fr-FR" sz="4400" b="1" dirty="0">
              <a:latin typeface="Times New Roman"/>
              <a:cs typeface="Times New Roman"/>
            </a:endParaRPr>
          </a:p>
        </p:txBody>
      </p:sp>
    </p:spTree>
    <p:extLst>
      <p:ext uri="{BB962C8B-B14F-4D97-AF65-F5344CB8AC3E}">
        <p14:creationId xmlns:p14="http://schemas.microsoft.com/office/powerpoint/2010/main" val="32233920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31092"/>
            <a:ext cx="8229600" cy="5595072"/>
          </a:xfrm>
        </p:spPr>
        <p:txBody>
          <a:bodyPr/>
          <a:lstStyle/>
          <a:p>
            <a:pPr marL="0" indent="0">
              <a:buNone/>
            </a:pPr>
            <a:r>
              <a:rPr lang="en-GB" dirty="0" smtClean="0">
                <a:latin typeface="Times New Roman"/>
                <a:cs typeface="Times New Roman"/>
              </a:rPr>
              <a:t>What is a branding statement? </a:t>
            </a:r>
          </a:p>
          <a:p>
            <a:pPr marL="0" indent="0">
              <a:buNone/>
            </a:pPr>
            <a:endParaRPr lang="en-GB" dirty="0">
              <a:latin typeface="Times New Roman"/>
              <a:cs typeface="Times New Roman"/>
            </a:endParaRPr>
          </a:p>
          <a:p>
            <a:pPr marL="0" indent="0">
              <a:buNone/>
            </a:pPr>
            <a:r>
              <a:rPr lang="en-GB" dirty="0">
                <a:latin typeface="Times New Roman"/>
                <a:cs typeface="Times New Roman"/>
              </a:rPr>
              <a:t>O</a:t>
            </a:r>
            <a:r>
              <a:rPr lang="en-GB" dirty="0" smtClean="0">
                <a:latin typeface="Times New Roman"/>
                <a:cs typeface="Times New Roman"/>
              </a:rPr>
              <a:t>ne-two sentences answering </a:t>
            </a:r>
            <a:r>
              <a:rPr lang="en-GB" dirty="0">
                <a:latin typeface="Times New Roman"/>
                <a:cs typeface="Times New Roman"/>
              </a:rPr>
              <a:t>3</a:t>
            </a:r>
            <a:r>
              <a:rPr lang="en-GB" dirty="0" smtClean="0">
                <a:latin typeface="Times New Roman"/>
                <a:cs typeface="Times New Roman"/>
              </a:rPr>
              <a:t> questions: </a:t>
            </a:r>
          </a:p>
          <a:p>
            <a:pPr marL="0" indent="0">
              <a:buNone/>
            </a:pPr>
            <a:endParaRPr lang="en-GB" dirty="0">
              <a:latin typeface="Times New Roman"/>
              <a:cs typeface="Times New Roman"/>
            </a:endParaRPr>
          </a:p>
          <a:p>
            <a:r>
              <a:rPr lang="fr-FR" dirty="0" smtClean="0">
                <a:latin typeface="Times New Roman"/>
                <a:cs typeface="Times New Roman"/>
              </a:rPr>
              <a:t>W</a:t>
            </a:r>
            <a:r>
              <a:rPr lang="en-GB" dirty="0" smtClean="0">
                <a:latin typeface="Times New Roman"/>
                <a:cs typeface="Times New Roman"/>
              </a:rPr>
              <a:t>hat are you the best at? </a:t>
            </a:r>
          </a:p>
          <a:p>
            <a:r>
              <a:rPr lang="en-GB" dirty="0" smtClean="0">
                <a:latin typeface="Times New Roman"/>
                <a:cs typeface="Times New Roman"/>
              </a:rPr>
              <a:t>Who do you serve? </a:t>
            </a:r>
            <a:r>
              <a:rPr lang="en-GB" dirty="0">
                <a:latin typeface="Times New Roman"/>
                <a:cs typeface="Times New Roman"/>
              </a:rPr>
              <a:t>(What is your mission</a:t>
            </a:r>
            <a:r>
              <a:rPr lang="en-GB" dirty="0" smtClean="0">
                <a:latin typeface="Times New Roman"/>
                <a:cs typeface="Times New Roman"/>
              </a:rPr>
              <a:t>?)</a:t>
            </a:r>
          </a:p>
          <a:p>
            <a:r>
              <a:rPr lang="en-GB" dirty="0" smtClean="0">
                <a:latin typeface="Times New Roman"/>
                <a:cs typeface="Times New Roman"/>
              </a:rPr>
              <a:t>How you do it uniquely? </a:t>
            </a:r>
          </a:p>
          <a:p>
            <a:pPr marL="0" indent="0">
              <a:buNone/>
            </a:pPr>
            <a:endParaRPr lang="en-GB" dirty="0">
              <a:latin typeface="Times New Roman"/>
              <a:cs typeface="Times New Roman"/>
            </a:endParaRPr>
          </a:p>
          <a:p>
            <a:pPr marL="0" indent="0">
              <a:buNone/>
            </a:pPr>
            <a:endParaRPr lang="en-GB" dirty="0">
              <a:latin typeface="Times New Roman"/>
              <a:cs typeface="Times New Roman"/>
            </a:endParaRPr>
          </a:p>
        </p:txBody>
      </p:sp>
    </p:spTree>
    <p:extLst>
      <p:ext uri="{BB962C8B-B14F-4D97-AF65-F5344CB8AC3E}">
        <p14:creationId xmlns:p14="http://schemas.microsoft.com/office/powerpoint/2010/main" val="10968415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13834"/>
            <a:ext cx="8229600" cy="5512330"/>
          </a:xfrm>
        </p:spPr>
        <p:txBody>
          <a:bodyPr>
            <a:normAutofit/>
          </a:bodyPr>
          <a:lstStyle/>
          <a:p>
            <a:pPr marL="0" indent="0">
              <a:buNone/>
            </a:pPr>
            <a:r>
              <a:rPr lang="en-GB" sz="3600" dirty="0" smtClean="0">
                <a:latin typeface="Times New Roman"/>
                <a:cs typeface="Times New Roman"/>
              </a:rPr>
              <a:t>Purposes:</a:t>
            </a:r>
          </a:p>
          <a:p>
            <a:pPr marL="0" indent="0">
              <a:buNone/>
            </a:pPr>
            <a:endParaRPr lang="en-GB" sz="3600" dirty="0" smtClean="0">
              <a:latin typeface="Times New Roman"/>
              <a:cs typeface="Times New Roman"/>
            </a:endParaRPr>
          </a:p>
          <a:p>
            <a:pPr algn="just"/>
            <a:r>
              <a:rPr lang="en-GB" sz="3600" dirty="0" smtClean="0">
                <a:latin typeface="Times New Roman"/>
                <a:cs typeface="Times New Roman"/>
              </a:rPr>
              <a:t>Exercise you ability to speak and write in  English</a:t>
            </a:r>
          </a:p>
          <a:p>
            <a:pPr algn="just"/>
            <a:r>
              <a:rPr lang="en-GB" sz="3600" dirty="0" smtClean="0">
                <a:latin typeface="Times New Roman"/>
                <a:cs typeface="Times New Roman"/>
              </a:rPr>
              <a:t>Develop your skills for argumentation and rhetoric</a:t>
            </a:r>
          </a:p>
          <a:p>
            <a:pPr algn="just"/>
            <a:r>
              <a:rPr lang="en-GB" sz="3600" dirty="0">
                <a:latin typeface="Times New Roman"/>
                <a:cs typeface="Times New Roman"/>
              </a:rPr>
              <a:t>Learn a new business field: public speaking industry</a:t>
            </a:r>
          </a:p>
          <a:p>
            <a:pPr algn="just"/>
            <a:endParaRPr lang="en-GB" sz="3600" dirty="0" smtClean="0">
              <a:latin typeface="Times New Roman"/>
              <a:cs typeface="Times New Roman"/>
            </a:endParaRPr>
          </a:p>
          <a:p>
            <a:pPr marL="0" indent="0">
              <a:buNone/>
            </a:pPr>
            <a:endParaRPr lang="en-GB" dirty="0" smtClean="0"/>
          </a:p>
          <a:p>
            <a:endParaRPr lang="en-GB" dirty="0"/>
          </a:p>
        </p:txBody>
      </p:sp>
    </p:spTree>
    <p:extLst>
      <p:ext uri="{BB962C8B-B14F-4D97-AF65-F5344CB8AC3E}">
        <p14:creationId xmlns:p14="http://schemas.microsoft.com/office/powerpoint/2010/main" val="21957325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en-GB" dirty="0" smtClean="0">
                <a:latin typeface="Times New Roman"/>
                <a:cs typeface="Times New Roman"/>
              </a:rPr>
              <a:t>Difficulty:</a:t>
            </a:r>
          </a:p>
          <a:p>
            <a:pPr marL="0" indent="0" algn="just">
              <a:buNone/>
            </a:pPr>
            <a:endParaRPr lang="en-GB" dirty="0">
              <a:latin typeface="Times New Roman"/>
              <a:cs typeface="Times New Roman"/>
            </a:endParaRPr>
          </a:p>
          <a:p>
            <a:pPr algn="just"/>
            <a:r>
              <a:rPr lang="en-GB" dirty="0" smtClean="0">
                <a:latin typeface="Times New Roman"/>
                <a:cs typeface="Times New Roman"/>
              </a:rPr>
              <a:t>You need to stand out from concurrence</a:t>
            </a:r>
          </a:p>
          <a:p>
            <a:pPr algn="just"/>
            <a:r>
              <a:rPr lang="en-GB" dirty="0" smtClean="0">
                <a:latin typeface="Times New Roman"/>
                <a:cs typeface="Times New Roman"/>
              </a:rPr>
              <a:t>You shouldn’t look arrogant or too good to be true</a:t>
            </a:r>
          </a:p>
          <a:p>
            <a:pPr marL="0" indent="0" algn="just">
              <a:buNone/>
            </a:pPr>
            <a:endParaRPr lang="en-GB" dirty="0" smtClean="0">
              <a:latin typeface="Times New Roman"/>
              <a:cs typeface="Times New Roman"/>
            </a:endParaRPr>
          </a:p>
          <a:p>
            <a:pPr marL="0" indent="0" algn="just">
              <a:buNone/>
            </a:pPr>
            <a:endParaRPr lang="en-GB" dirty="0">
              <a:latin typeface="Times New Roman"/>
              <a:cs typeface="Times New Roman"/>
            </a:endParaRPr>
          </a:p>
        </p:txBody>
      </p:sp>
    </p:spTree>
    <p:extLst>
      <p:ext uri="{BB962C8B-B14F-4D97-AF65-F5344CB8AC3E}">
        <p14:creationId xmlns:p14="http://schemas.microsoft.com/office/powerpoint/2010/main" val="8457738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56792"/>
            <a:ext cx="8229600" cy="5469371"/>
          </a:xfrm>
        </p:spPr>
        <p:txBody>
          <a:bodyPr/>
          <a:lstStyle/>
          <a:p>
            <a:pPr marL="0" indent="0">
              <a:buNone/>
            </a:pPr>
            <a:r>
              <a:rPr lang="fr-FR" dirty="0" err="1" smtClean="0">
                <a:latin typeface="Times New Roman"/>
                <a:cs typeface="Times New Roman"/>
              </a:rPr>
              <a:t>When</a:t>
            </a:r>
            <a:r>
              <a:rPr lang="fr-FR" dirty="0" smtClean="0">
                <a:latin typeface="Times New Roman"/>
                <a:cs typeface="Times New Roman"/>
              </a:rPr>
              <a:t>/</a:t>
            </a:r>
            <a:r>
              <a:rPr lang="fr-FR" dirty="0" err="1" smtClean="0">
                <a:latin typeface="Times New Roman"/>
                <a:cs typeface="Times New Roman"/>
              </a:rPr>
              <a:t>Where</a:t>
            </a:r>
            <a:r>
              <a:rPr lang="fr-FR" dirty="0" smtClean="0">
                <a:latin typeface="Times New Roman"/>
                <a:cs typeface="Times New Roman"/>
              </a:rPr>
              <a:t> </a:t>
            </a:r>
            <a:r>
              <a:rPr lang="fr-FR" dirty="0" err="1" smtClean="0">
                <a:latin typeface="Times New Roman"/>
                <a:cs typeface="Times New Roman"/>
              </a:rPr>
              <a:t>will</a:t>
            </a:r>
            <a:r>
              <a:rPr lang="fr-FR" dirty="0" smtClean="0">
                <a:latin typeface="Times New Roman"/>
                <a:cs typeface="Times New Roman"/>
              </a:rPr>
              <a:t> </a:t>
            </a:r>
            <a:r>
              <a:rPr lang="fr-FR" dirty="0" err="1" smtClean="0">
                <a:latin typeface="Times New Roman"/>
                <a:cs typeface="Times New Roman"/>
              </a:rPr>
              <a:t>you</a:t>
            </a:r>
            <a:r>
              <a:rPr lang="fr-FR" dirty="0" smtClean="0">
                <a:latin typeface="Times New Roman"/>
                <a:cs typeface="Times New Roman"/>
              </a:rPr>
              <a:t> use </a:t>
            </a:r>
            <a:r>
              <a:rPr lang="fr-FR" dirty="0" err="1" smtClean="0">
                <a:latin typeface="Times New Roman"/>
                <a:cs typeface="Times New Roman"/>
              </a:rPr>
              <a:t>your</a:t>
            </a:r>
            <a:r>
              <a:rPr lang="fr-FR" dirty="0" smtClean="0">
                <a:latin typeface="Times New Roman"/>
                <a:cs typeface="Times New Roman"/>
              </a:rPr>
              <a:t> </a:t>
            </a:r>
            <a:r>
              <a:rPr lang="fr-FR" dirty="0" err="1" smtClean="0">
                <a:latin typeface="Times New Roman"/>
                <a:cs typeface="Times New Roman"/>
              </a:rPr>
              <a:t>branding</a:t>
            </a:r>
            <a:r>
              <a:rPr lang="fr-FR" dirty="0" smtClean="0">
                <a:latin typeface="Times New Roman"/>
                <a:cs typeface="Times New Roman"/>
              </a:rPr>
              <a:t> </a:t>
            </a:r>
            <a:r>
              <a:rPr lang="fr-FR" dirty="0" err="1" smtClean="0">
                <a:latin typeface="Times New Roman"/>
                <a:cs typeface="Times New Roman"/>
              </a:rPr>
              <a:t>statement</a:t>
            </a:r>
            <a:r>
              <a:rPr lang="fr-FR" dirty="0" smtClean="0">
                <a:latin typeface="Times New Roman"/>
                <a:cs typeface="Times New Roman"/>
              </a:rPr>
              <a:t>? </a:t>
            </a:r>
          </a:p>
          <a:p>
            <a:pPr marL="0" indent="0">
              <a:buNone/>
            </a:pPr>
            <a:endParaRPr lang="fr-FR" dirty="0">
              <a:latin typeface="Times New Roman"/>
              <a:cs typeface="Times New Roman"/>
            </a:endParaRPr>
          </a:p>
          <a:p>
            <a:r>
              <a:rPr lang="fr-FR" dirty="0" smtClean="0">
                <a:latin typeface="Times New Roman"/>
                <a:cs typeface="Times New Roman"/>
              </a:rPr>
              <a:t>On </a:t>
            </a:r>
            <a:r>
              <a:rPr lang="fr-FR" dirty="0" err="1" smtClean="0">
                <a:latin typeface="Times New Roman"/>
                <a:cs typeface="Times New Roman"/>
              </a:rPr>
              <a:t>your</a:t>
            </a:r>
            <a:r>
              <a:rPr lang="fr-FR" dirty="0" smtClean="0">
                <a:latin typeface="Times New Roman"/>
                <a:cs typeface="Times New Roman"/>
              </a:rPr>
              <a:t> CV</a:t>
            </a:r>
          </a:p>
          <a:p>
            <a:r>
              <a:rPr lang="fr-FR" dirty="0" smtClean="0">
                <a:latin typeface="Times New Roman"/>
                <a:cs typeface="Times New Roman"/>
              </a:rPr>
              <a:t>On </a:t>
            </a:r>
            <a:r>
              <a:rPr lang="fr-FR" dirty="0" err="1" smtClean="0">
                <a:latin typeface="Times New Roman"/>
                <a:cs typeface="Times New Roman"/>
              </a:rPr>
              <a:t>linkedin</a:t>
            </a:r>
            <a:endParaRPr lang="fr-FR" dirty="0" smtClean="0">
              <a:latin typeface="Times New Roman"/>
              <a:cs typeface="Times New Roman"/>
            </a:endParaRPr>
          </a:p>
          <a:p>
            <a:r>
              <a:rPr lang="fr-FR" dirty="0" smtClean="0">
                <a:latin typeface="Times New Roman"/>
                <a:cs typeface="Times New Roman"/>
              </a:rPr>
              <a:t>To </a:t>
            </a:r>
            <a:r>
              <a:rPr lang="fr-FR" dirty="0" err="1" smtClean="0">
                <a:latin typeface="Times New Roman"/>
                <a:cs typeface="Times New Roman"/>
              </a:rPr>
              <a:t>answer</a:t>
            </a:r>
            <a:r>
              <a:rPr lang="fr-FR" dirty="0" smtClean="0">
                <a:latin typeface="Times New Roman"/>
                <a:cs typeface="Times New Roman"/>
              </a:rPr>
              <a:t> the question « </a:t>
            </a:r>
            <a:r>
              <a:rPr lang="fr-FR" dirty="0" err="1" smtClean="0">
                <a:latin typeface="Times New Roman"/>
                <a:cs typeface="Times New Roman"/>
              </a:rPr>
              <a:t>what</a:t>
            </a:r>
            <a:r>
              <a:rPr lang="fr-FR" dirty="0" smtClean="0">
                <a:latin typeface="Times New Roman"/>
                <a:cs typeface="Times New Roman"/>
              </a:rPr>
              <a:t> do </a:t>
            </a:r>
            <a:r>
              <a:rPr lang="fr-FR" dirty="0" err="1" smtClean="0">
                <a:latin typeface="Times New Roman"/>
                <a:cs typeface="Times New Roman"/>
              </a:rPr>
              <a:t>you</a:t>
            </a:r>
            <a:r>
              <a:rPr lang="fr-FR" dirty="0" smtClean="0">
                <a:latin typeface="Times New Roman"/>
                <a:cs typeface="Times New Roman"/>
              </a:rPr>
              <a:t> do »?</a:t>
            </a:r>
          </a:p>
          <a:p>
            <a:r>
              <a:rPr lang="fr-FR" dirty="0" smtClean="0">
                <a:latin typeface="Times New Roman"/>
                <a:cs typeface="Times New Roman"/>
              </a:rPr>
              <a:t>To </a:t>
            </a:r>
            <a:r>
              <a:rPr lang="fr-FR" dirty="0" err="1" smtClean="0">
                <a:latin typeface="Times New Roman"/>
                <a:cs typeface="Times New Roman"/>
              </a:rPr>
              <a:t>anwser</a:t>
            </a:r>
            <a:r>
              <a:rPr lang="fr-FR" dirty="0" smtClean="0">
                <a:latin typeface="Times New Roman"/>
                <a:cs typeface="Times New Roman"/>
              </a:rPr>
              <a:t> the « Tell us about </a:t>
            </a:r>
            <a:r>
              <a:rPr lang="fr-FR" dirty="0" err="1" smtClean="0">
                <a:latin typeface="Times New Roman"/>
                <a:cs typeface="Times New Roman"/>
              </a:rPr>
              <a:t>yourself</a:t>
            </a:r>
            <a:r>
              <a:rPr lang="fr-FR" dirty="0" smtClean="0">
                <a:latin typeface="Times New Roman"/>
                <a:cs typeface="Times New Roman"/>
              </a:rPr>
              <a:t> » part of a job interview</a:t>
            </a:r>
            <a:endParaRPr lang="fr-FR" dirty="0">
              <a:latin typeface="Times New Roman"/>
              <a:cs typeface="Times New Roman"/>
            </a:endParaRPr>
          </a:p>
        </p:txBody>
      </p:sp>
    </p:spTree>
    <p:extLst>
      <p:ext uri="{BB962C8B-B14F-4D97-AF65-F5344CB8AC3E}">
        <p14:creationId xmlns:p14="http://schemas.microsoft.com/office/powerpoint/2010/main" val="29995052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6546"/>
            <a:ext cx="8229600" cy="5479618"/>
          </a:xfrm>
        </p:spPr>
        <p:txBody>
          <a:bodyPr>
            <a:normAutofit/>
          </a:bodyPr>
          <a:lstStyle/>
          <a:p>
            <a:pPr marL="0" indent="0" algn="just">
              <a:buNone/>
            </a:pPr>
            <a:r>
              <a:rPr lang="en-US" b="1" dirty="0" smtClean="0">
                <a:latin typeface="Times New Roman"/>
                <a:cs typeface="Times New Roman"/>
              </a:rPr>
              <a:t>Sales Person</a:t>
            </a:r>
          </a:p>
          <a:p>
            <a:pPr marL="0" indent="0" algn="just">
              <a:buNone/>
            </a:pPr>
            <a:r>
              <a:rPr lang="en-US" dirty="0" smtClean="0">
                <a:latin typeface="Times New Roman"/>
                <a:cs typeface="Times New Roman"/>
              </a:rPr>
              <a:t>“I am a mature, positive and hardworking individual, who always strives to achieve the highest standard possible, at any given task. I posses excellent communication skills and I have the ability and experience to relate to a wide range of people. I enjoy learning new things, I can work very well under pressure and I have the sales experience to handle customer complaints and solving problematic situations.”</a:t>
            </a:r>
          </a:p>
          <a:p>
            <a:pPr marL="0" indent="0">
              <a:buNone/>
            </a:pPr>
            <a:endParaRPr lang="fr-FR" dirty="0"/>
          </a:p>
        </p:txBody>
      </p:sp>
    </p:spTree>
    <p:extLst>
      <p:ext uri="{BB962C8B-B14F-4D97-AF65-F5344CB8AC3E}">
        <p14:creationId xmlns:p14="http://schemas.microsoft.com/office/powerpoint/2010/main" val="4868056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en-US" b="1" dirty="0" smtClean="0">
                <a:latin typeface="Times New Roman"/>
                <a:cs typeface="Times New Roman"/>
              </a:rPr>
              <a:t>Project Manager</a:t>
            </a:r>
          </a:p>
          <a:p>
            <a:pPr marL="0" indent="0" algn="just">
              <a:buNone/>
            </a:pPr>
            <a:r>
              <a:rPr lang="en-US" dirty="0" smtClean="0">
                <a:latin typeface="Times New Roman"/>
                <a:cs typeface="Times New Roman"/>
              </a:rPr>
              <a:t>“I am an energetic, ambitious person who has developed a mature and responsible approach to any task that I undertake, or situation that I am presented with. As a graduate with three years’ of experience in management, I am excellent in working with others to achieve a certain objective on time and with excellence.”</a:t>
            </a:r>
          </a:p>
          <a:p>
            <a:pPr marL="0" indent="0">
              <a:buNone/>
            </a:pPr>
            <a:endParaRPr lang="fr-FR" dirty="0"/>
          </a:p>
        </p:txBody>
      </p:sp>
    </p:spTree>
    <p:extLst>
      <p:ext uri="{BB962C8B-B14F-4D97-AF65-F5344CB8AC3E}">
        <p14:creationId xmlns:p14="http://schemas.microsoft.com/office/powerpoint/2010/main" val="29150625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lgn="just">
              <a:buNone/>
            </a:pPr>
            <a:r>
              <a:rPr lang="en-GB" dirty="0" smtClean="0">
                <a:latin typeface="Times New Roman"/>
                <a:cs typeface="Times New Roman"/>
              </a:rPr>
              <a:t>My passion is to observe how humans speak and write, to get inspiration from their successes and mistakes, to develop tools and exercises, to work hand in hand with motivated people who are willing to become better speakers, better writers, better leaders.</a:t>
            </a:r>
            <a:endParaRPr lang="en-GB" dirty="0">
              <a:latin typeface="Times New Roman"/>
              <a:cs typeface="Times New Roman"/>
            </a:endParaRPr>
          </a:p>
          <a:p>
            <a:pPr marL="0" indent="0" algn="just">
              <a:buNone/>
            </a:pPr>
            <a:r>
              <a:rPr lang="en-GB" dirty="0" smtClean="0">
                <a:latin typeface="Times New Roman"/>
                <a:cs typeface="Times New Roman"/>
              </a:rPr>
              <a:t>  </a:t>
            </a:r>
          </a:p>
          <a:p>
            <a:pPr marL="0" indent="0">
              <a:buNone/>
            </a:pPr>
            <a:endParaRPr lang="en-GB" dirty="0">
              <a:latin typeface="Times New Roman"/>
              <a:cs typeface="Times New Roman"/>
            </a:endParaRPr>
          </a:p>
        </p:txBody>
      </p:sp>
    </p:spTree>
    <p:extLst>
      <p:ext uri="{BB962C8B-B14F-4D97-AF65-F5344CB8AC3E}">
        <p14:creationId xmlns:p14="http://schemas.microsoft.com/office/powerpoint/2010/main" val="33091992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latin typeface="Times New Roman"/>
                <a:cs typeface="Times New Roman"/>
              </a:rPr>
              <a:t>Quelques ressources sur le </a:t>
            </a:r>
            <a:r>
              <a:rPr lang="fr-FR" dirty="0" err="1" smtClean="0">
                <a:latin typeface="Times New Roman"/>
                <a:cs typeface="Times New Roman"/>
              </a:rPr>
              <a:t>branding</a:t>
            </a:r>
            <a:r>
              <a:rPr lang="fr-FR" dirty="0" smtClean="0">
                <a:latin typeface="Times New Roman"/>
                <a:cs typeface="Times New Roman"/>
              </a:rPr>
              <a:t> </a:t>
            </a:r>
            <a:r>
              <a:rPr lang="fr-FR" dirty="0" err="1" smtClean="0">
                <a:latin typeface="Times New Roman"/>
                <a:cs typeface="Times New Roman"/>
              </a:rPr>
              <a:t>statement</a:t>
            </a:r>
            <a:r>
              <a:rPr lang="fr-FR" dirty="0" smtClean="0">
                <a:latin typeface="Times New Roman"/>
                <a:cs typeface="Times New Roman"/>
              </a:rPr>
              <a:t>: </a:t>
            </a:r>
          </a:p>
          <a:p>
            <a:pPr marL="0" indent="0">
              <a:buNone/>
            </a:pPr>
            <a:endParaRPr lang="fr-FR" dirty="0">
              <a:latin typeface="Times New Roman"/>
              <a:cs typeface="Times New Roman"/>
            </a:endParaRPr>
          </a:p>
          <a:p>
            <a:r>
              <a:rPr lang="en-US" sz="2400" dirty="0">
                <a:latin typeface="Times New Roman"/>
                <a:cs typeface="Times New Roman"/>
                <a:hlinkClick r:id="rId2"/>
              </a:rPr>
              <a:t>https://www.workitdaily.com/personal-branding-statement-steps</a:t>
            </a:r>
            <a:r>
              <a:rPr lang="en-US" sz="2400" dirty="0" smtClean="0">
                <a:latin typeface="Times New Roman"/>
                <a:cs typeface="Times New Roman"/>
                <a:hlinkClick r:id="rId2"/>
              </a:rPr>
              <a:t>/</a:t>
            </a:r>
            <a:endParaRPr lang="en-US" sz="2400" dirty="0" smtClean="0">
              <a:latin typeface="Times New Roman"/>
              <a:cs typeface="Times New Roman"/>
            </a:endParaRPr>
          </a:p>
          <a:p>
            <a:r>
              <a:rPr lang="en-US" sz="2400" dirty="0">
                <a:latin typeface="Times New Roman"/>
                <a:cs typeface="Times New Roman"/>
                <a:hlinkClick r:id="rId3"/>
              </a:rPr>
              <a:t>https://www.linkedin.com/pulse/get-noticed-how-build-personal-branding-statement-jay?trkInfo=VSRPsearchId%3A4256199601479375673575%2CVSRPtargetId%3A6036997003685154816%2CVSRPcmpt%3Aprimary&amp;trk=</a:t>
            </a:r>
            <a:r>
              <a:rPr lang="en-US" sz="2400" dirty="0" smtClean="0">
                <a:latin typeface="Times New Roman"/>
                <a:cs typeface="Times New Roman"/>
                <a:hlinkClick r:id="rId3"/>
              </a:rPr>
              <a:t>vsrp_influencer_content_res_name</a:t>
            </a:r>
            <a:endParaRPr lang="en-US" sz="2400" dirty="0" smtClean="0">
              <a:latin typeface="Times New Roman"/>
              <a:cs typeface="Times New Roman"/>
            </a:endParaRPr>
          </a:p>
          <a:p>
            <a:r>
              <a:rPr lang="en-US" sz="2400" dirty="0">
                <a:latin typeface="Times New Roman"/>
                <a:cs typeface="Times New Roman"/>
                <a:hlinkClick r:id="rId4"/>
              </a:rPr>
              <a:t>https://www.linkedin.com/pulse/how-identify-your-personal-brand-write-branding-statement-david-hults?trkInfo=VSRPsearchId%3A4256199601479375774491%2CVSRPtargetId%3A6131874045966241792%2CVSRPcmpt%3Aprimary&amp;trk=</a:t>
            </a:r>
            <a:r>
              <a:rPr lang="en-US" sz="2400" dirty="0" smtClean="0">
                <a:latin typeface="Times New Roman"/>
                <a:cs typeface="Times New Roman"/>
                <a:hlinkClick r:id="rId4"/>
              </a:rPr>
              <a:t>vsrp_influencer_content_res_name</a:t>
            </a:r>
            <a:endParaRPr lang="en-US" sz="2400" dirty="0" smtClean="0">
              <a:latin typeface="Times New Roman"/>
              <a:cs typeface="Times New Roman"/>
            </a:endParaRPr>
          </a:p>
          <a:p>
            <a:endParaRPr lang="en-US" sz="2400" dirty="0" smtClean="0">
              <a:latin typeface="Times New Roman"/>
              <a:cs typeface="Times New Roman"/>
            </a:endParaRPr>
          </a:p>
          <a:p>
            <a:pPr marL="0" indent="0">
              <a:buNone/>
            </a:pPr>
            <a:endParaRPr lang="fr-FR" dirty="0">
              <a:latin typeface="Times New Roman"/>
              <a:cs typeface="Times New Roman"/>
            </a:endParaRPr>
          </a:p>
        </p:txBody>
      </p:sp>
    </p:spTree>
    <p:extLst>
      <p:ext uri="{BB962C8B-B14F-4D97-AF65-F5344CB8AC3E}">
        <p14:creationId xmlns:p14="http://schemas.microsoft.com/office/powerpoint/2010/main" val="1575704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Espace réservé du contenu 3" descr="1-Dollarphotoclub_54825547.jpg"/>
          <p:cNvPicPr>
            <a:picLocks noGrp="1" noChangeAspect="1"/>
          </p:cNvPicPr>
          <p:nvPr/>
        </p:nvPicPr>
        <p:blipFill>
          <a:blip r:embed="rId2">
            <a:extLst>
              <a:ext uri="{28A0092B-C50C-407E-A947-70E740481C1C}">
                <a14:useLocalDpi xmlns:a14="http://schemas.microsoft.com/office/drawing/2010/main" val="0"/>
              </a:ext>
            </a:extLst>
          </a:blip>
          <a:srcRect t="8701" b="8701"/>
          <a:stretch>
            <a:fillRect/>
          </a:stretch>
        </p:blipFill>
        <p:spPr>
          <a:xfrm>
            <a:off x="700849" y="982992"/>
            <a:ext cx="8229600" cy="4525963"/>
          </a:xfrm>
          <a:prstGeom prst="rect">
            <a:avLst/>
          </a:prstGeom>
        </p:spPr>
      </p:pic>
    </p:spTree>
    <p:extLst>
      <p:ext uri="{BB962C8B-B14F-4D97-AF65-F5344CB8AC3E}">
        <p14:creationId xmlns:p14="http://schemas.microsoft.com/office/powerpoint/2010/main" val="3508883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en-US" dirty="0" smtClean="0">
                <a:latin typeface="Times New Roman"/>
                <a:cs typeface="Times New Roman"/>
              </a:rPr>
              <a:t>1. In this course, we use the following method: </a:t>
            </a:r>
          </a:p>
          <a:p>
            <a:pPr marL="0" indent="0" algn="just">
              <a:buNone/>
            </a:pPr>
            <a:endParaRPr lang="en-US" dirty="0" smtClean="0">
              <a:latin typeface="Times New Roman"/>
              <a:cs typeface="Times New Roman"/>
            </a:endParaRPr>
          </a:p>
          <a:p>
            <a:pPr marL="514350" indent="-514350" algn="just">
              <a:buAutoNum type="alphaUcPeriod"/>
            </a:pPr>
            <a:r>
              <a:rPr lang="en-US" dirty="0" smtClean="0">
                <a:latin typeface="Times New Roman"/>
                <a:cs typeface="Times New Roman"/>
              </a:rPr>
              <a:t>Theory, theory &amp; theory: we only focus on concepts</a:t>
            </a:r>
          </a:p>
          <a:p>
            <a:pPr marL="514350" indent="-514350" algn="just">
              <a:buAutoNum type="alphaUcPeriod"/>
            </a:pPr>
            <a:r>
              <a:rPr lang="en-US" dirty="0" smtClean="0">
                <a:latin typeface="Times New Roman"/>
                <a:cs typeface="Times New Roman"/>
              </a:rPr>
              <a:t>Instruction, observation, production, feedback: we mix theory and learning by doing </a:t>
            </a:r>
            <a:endParaRPr lang="en-US" dirty="0">
              <a:latin typeface="Times New Roman"/>
              <a:cs typeface="Times New Roman"/>
            </a:endParaRPr>
          </a:p>
        </p:txBody>
      </p:sp>
    </p:spTree>
    <p:extLst>
      <p:ext uri="{BB962C8B-B14F-4D97-AF65-F5344CB8AC3E}">
        <p14:creationId xmlns:p14="http://schemas.microsoft.com/office/powerpoint/2010/main" val="684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en-GB" dirty="0" smtClean="0">
                <a:latin typeface="Times New Roman"/>
                <a:cs typeface="Times New Roman"/>
              </a:rPr>
              <a:t>2. The 5 canons of rhetoric are: </a:t>
            </a:r>
          </a:p>
          <a:p>
            <a:pPr marL="0" indent="0">
              <a:buNone/>
            </a:pPr>
            <a:endParaRPr lang="en-GB" dirty="0" smtClean="0">
              <a:latin typeface="Times New Roman"/>
              <a:cs typeface="Times New Roman"/>
            </a:endParaRPr>
          </a:p>
          <a:p>
            <a:pPr marL="514350" indent="-514350">
              <a:buAutoNum type="alphaUcPeriod"/>
            </a:pPr>
            <a:r>
              <a:rPr lang="en-GB" sz="2800" dirty="0" smtClean="0">
                <a:latin typeface="Times New Roman"/>
                <a:cs typeface="Times New Roman"/>
              </a:rPr>
              <a:t>Invention, production, style, memory, performance</a:t>
            </a:r>
          </a:p>
          <a:p>
            <a:pPr marL="514350" indent="-514350">
              <a:buAutoNum type="alphaUcPeriod"/>
            </a:pPr>
            <a:r>
              <a:rPr lang="en-GB" sz="2800" dirty="0" smtClean="0">
                <a:latin typeface="Times New Roman"/>
                <a:cs typeface="Times New Roman"/>
              </a:rPr>
              <a:t>Invention, disposition, selection, memory, performance</a:t>
            </a:r>
          </a:p>
          <a:p>
            <a:pPr marL="514350" indent="-514350">
              <a:buAutoNum type="alphaUcPeriod"/>
            </a:pPr>
            <a:r>
              <a:rPr lang="en-GB" sz="2800" dirty="0" smtClean="0">
                <a:latin typeface="Times New Roman"/>
                <a:cs typeface="Times New Roman"/>
              </a:rPr>
              <a:t>Invention, disposition, style, memory, performance</a:t>
            </a:r>
            <a:endParaRPr lang="en-GB" sz="2800" dirty="0">
              <a:latin typeface="Times New Roman"/>
              <a:cs typeface="Times New Roman"/>
            </a:endParaRPr>
          </a:p>
        </p:txBody>
      </p:sp>
    </p:spTree>
    <p:extLst>
      <p:ext uri="{BB962C8B-B14F-4D97-AF65-F5344CB8AC3E}">
        <p14:creationId xmlns:p14="http://schemas.microsoft.com/office/powerpoint/2010/main" val="310073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gn="just">
              <a:buNone/>
            </a:pPr>
            <a:r>
              <a:rPr lang="fr-FR" dirty="0">
                <a:latin typeface="Times New Roman"/>
                <a:cs typeface="Times New Roman"/>
              </a:rPr>
              <a:t>3</a:t>
            </a:r>
            <a:r>
              <a:rPr lang="fr-FR" dirty="0" smtClean="0">
                <a:latin typeface="Times New Roman"/>
                <a:cs typeface="Times New Roman"/>
              </a:rPr>
              <a:t>. « How to use </a:t>
            </a:r>
            <a:r>
              <a:rPr lang="fr-FR" dirty="0" err="1" smtClean="0">
                <a:latin typeface="Times New Roman"/>
                <a:cs typeface="Times New Roman"/>
              </a:rPr>
              <a:t>your</a:t>
            </a:r>
            <a:r>
              <a:rPr lang="fr-FR" dirty="0" smtClean="0">
                <a:latin typeface="Times New Roman"/>
                <a:cs typeface="Times New Roman"/>
              </a:rPr>
              <a:t> </a:t>
            </a:r>
            <a:r>
              <a:rPr lang="fr-FR" dirty="0" err="1" smtClean="0">
                <a:latin typeface="Times New Roman"/>
                <a:cs typeface="Times New Roman"/>
              </a:rPr>
              <a:t>voice</a:t>
            </a:r>
            <a:r>
              <a:rPr lang="fr-FR" dirty="0" smtClean="0">
                <a:latin typeface="Times New Roman"/>
                <a:cs typeface="Times New Roman"/>
              </a:rPr>
              <a:t> </a:t>
            </a:r>
            <a:r>
              <a:rPr lang="fr-FR" dirty="0" err="1" smtClean="0">
                <a:latin typeface="Times New Roman"/>
                <a:cs typeface="Times New Roman"/>
              </a:rPr>
              <a:t>effectively</a:t>
            </a:r>
            <a:r>
              <a:rPr lang="fr-FR" dirty="0" smtClean="0">
                <a:latin typeface="Times New Roman"/>
                <a:cs typeface="Times New Roman"/>
              </a:rPr>
              <a:t>? »; « Posture, body </a:t>
            </a:r>
            <a:r>
              <a:rPr lang="fr-FR" dirty="0" err="1" smtClean="0">
                <a:latin typeface="Times New Roman"/>
                <a:cs typeface="Times New Roman"/>
              </a:rPr>
              <a:t>language</a:t>
            </a:r>
            <a:r>
              <a:rPr lang="fr-FR" dirty="0" smtClean="0">
                <a:latin typeface="Times New Roman"/>
                <a:cs typeface="Times New Roman"/>
              </a:rPr>
              <a:t> &amp; </a:t>
            </a:r>
            <a:r>
              <a:rPr lang="fr-FR" dirty="0" err="1" smtClean="0">
                <a:latin typeface="Times New Roman"/>
                <a:cs typeface="Times New Roman"/>
              </a:rPr>
              <a:t>gesture</a:t>
            </a:r>
            <a:r>
              <a:rPr lang="fr-FR" dirty="0" smtClean="0">
                <a:latin typeface="Times New Roman"/>
                <a:cs typeface="Times New Roman"/>
              </a:rPr>
              <a:t> »; « Techniques to manage the nerves on the </a:t>
            </a:r>
            <a:r>
              <a:rPr lang="fr-FR" dirty="0" err="1" smtClean="0">
                <a:latin typeface="Times New Roman"/>
                <a:cs typeface="Times New Roman"/>
              </a:rPr>
              <a:t>day</a:t>
            </a:r>
            <a:r>
              <a:rPr lang="fr-FR" dirty="0" smtClean="0">
                <a:latin typeface="Times New Roman"/>
                <a:cs typeface="Times New Roman"/>
              </a:rPr>
              <a:t> ». This </a:t>
            </a:r>
            <a:r>
              <a:rPr lang="fr-FR" dirty="0" err="1" smtClean="0">
                <a:latin typeface="Times New Roman"/>
                <a:cs typeface="Times New Roman"/>
              </a:rPr>
              <a:t>is</a:t>
            </a:r>
            <a:r>
              <a:rPr lang="fr-FR" dirty="0" smtClean="0">
                <a:latin typeface="Times New Roman"/>
                <a:cs typeface="Times New Roman"/>
              </a:rPr>
              <a:t> all about:</a:t>
            </a:r>
          </a:p>
          <a:p>
            <a:pPr marL="0" indent="0" algn="just">
              <a:buNone/>
            </a:pPr>
            <a:endParaRPr lang="fr-FR" dirty="0">
              <a:latin typeface="Times New Roman"/>
              <a:cs typeface="Times New Roman"/>
            </a:endParaRPr>
          </a:p>
          <a:p>
            <a:pPr marL="514350" indent="-514350" algn="just">
              <a:buAutoNum type="alphaUcPeriod"/>
            </a:pPr>
            <a:r>
              <a:rPr lang="fr-FR" dirty="0" smtClean="0">
                <a:latin typeface="Times New Roman"/>
                <a:cs typeface="Times New Roman"/>
              </a:rPr>
              <a:t>Invention</a:t>
            </a:r>
          </a:p>
          <a:p>
            <a:pPr marL="514350" indent="-514350" algn="just">
              <a:buAutoNum type="alphaUcPeriod"/>
            </a:pPr>
            <a:r>
              <a:rPr lang="fr-FR" dirty="0" smtClean="0">
                <a:latin typeface="Times New Roman"/>
                <a:cs typeface="Times New Roman"/>
              </a:rPr>
              <a:t>Performance</a:t>
            </a:r>
          </a:p>
          <a:p>
            <a:pPr marL="514350" indent="-514350" algn="just">
              <a:buAutoNum type="alphaUcPeriod"/>
            </a:pPr>
            <a:r>
              <a:rPr lang="fr-FR" dirty="0" smtClean="0">
                <a:latin typeface="Times New Roman"/>
                <a:cs typeface="Times New Roman"/>
              </a:rPr>
              <a:t>Memory</a:t>
            </a:r>
            <a:endParaRPr lang="fr-FR" dirty="0">
              <a:latin typeface="Times New Roman"/>
              <a:cs typeface="Times New Roman"/>
            </a:endParaRPr>
          </a:p>
        </p:txBody>
      </p:sp>
    </p:spTree>
    <p:extLst>
      <p:ext uri="{BB962C8B-B14F-4D97-AF65-F5344CB8AC3E}">
        <p14:creationId xmlns:p14="http://schemas.microsoft.com/office/powerpoint/2010/main" val="198192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435274175"/>
              </p:ext>
            </p:extLst>
          </p:nvPr>
        </p:nvGraphicFramePr>
        <p:xfrm>
          <a:off x="59746" y="126278"/>
          <a:ext cx="8876435" cy="6706936"/>
        </p:xfrm>
        <a:graphic>
          <a:graphicData uri="http://schemas.openxmlformats.org/drawingml/2006/table">
            <a:tbl>
              <a:tblPr firstRow="1" bandRow="1">
                <a:tableStyleId>{69012ECD-51FC-41F1-AA8D-1B2483CD663E}</a:tableStyleId>
              </a:tblPr>
              <a:tblGrid>
                <a:gridCol w="3473163"/>
                <a:gridCol w="5403272"/>
              </a:tblGrid>
              <a:tr h="574300">
                <a:tc>
                  <a:txBody>
                    <a:bodyPr/>
                    <a:lstStyle/>
                    <a:p>
                      <a:r>
                        <a:rPr lang="en-GB" sz="3200" noProof="0" smtClean="0">
                          <a:latin typeface="Times New Roman"/>
                          <a:cs typeface="Times New Roman"/>
                        </a:rPr>
                        <a:t>Type</a:t>
                      </a:r>
                      <a:r>
                        <a:rPr lang="en-GB" sz="3200" baseline="0" noProof="0" smtClean="0">
                          <a:latin typeface="Times New Roman"/>
                          <a:cs typeface="Times New Roman"/>
                        </a:rPr>
                        <a:t> of speeches</a:t>
                      </a:r>
                      <a:endParaRPr lang="en-GB" sz="3200" noProof="0">
                        <a:latin typeface="Times New Roman"/>
                        <a:cs typeface="Times New Roman"/>
                      </a:endParaRPr>
                    </a:p>
                  </a:txBody>
                  <a:tcPr/>
                </a:tc>
                <a:tc>
                  <a:txBody>
                    <a:bodyPr/>
                    <a:lstStyle/>
                    <a:p>
                      <a:r>
                        <a:rPr lang="en-GB" sz="3200" noProof="0" smtClean="0">
                          <a:latin typeface="Times New Roman"/>
                          <a:cs typeface="Times New Roman"/>
                        </a:rPr>
                        <a:t>Key</a:t>
                      </a:r>
                      <a:r>
                        <a:rPr lang="en-GB" sz="3200" baseline="0" noProof="0" smtClean="0">
                          <a:latin typeface="Times New Roman"/>
                          <a:cs typeface="Times New Roman"/>
                        </a:rPr>
                        <a:t> competence</a:t>
                      </a:r>
                      <a:endParaRPr lang="en-GB" sz="3200" noProof="0">
                        <a:latin typeface="Times New Roman"/>
                        <a:cs typeface="Times New Roman"/>
                      </a:endParaRPr>
                    </a:p>
                  </a:txBody>
                  <a:tcPr/>
                </a:tc>
              </a:tr>
              <a:tr h="762000">
                <a:tc>
                  <a:txBody>
                    <a:bodyPr/>
                    <a:lstStyle/>
                    <a:p>
                      <a:r>
                        <a:rPr lang="en-GB" sz="3000" b="1" noProof="0" smtClean="0">
                          <a:latin typeface="Times New Roman"/>
                          <a:cs typeface="Times New Roman"/>
                        </a:rPr>
                        <a:t>CV</a:t>
                      </a:r>
                      <a:endParaRPr lang="en-GB" sz="3000" b="1" noProof="0">
                        <a:latin typeface="Times New Roman"/>
                        <a:cs typeface="Times New Roman"/>
                      </a:endParaRPr>
                    </a:p>
                  </a:txBody>
                  <a:tcPr/>
                </a:tc>
                <a:tc>
                  <a:txBody>
                    <a:bodyPr/>
                    <a:lstStyle/>
                    <a:p>
                      <a:pPr algn="just"/>
                      <a:r>
                        <a:rPr lang="en-GB" sz="3000" noProof="0" dirty="0" smtClean="0">
                          <a:latin typeface="Times New Roman"/>
                          <a:cs typeface="Times New Roman"/>
                        </a:rPr>
                        <a:t>Sending</a:t>
                      </a:r>
                      <a:r>
                        <a:rPr lang="en-GB" sz="3000" baseline="0" noProof="0" dirty="0" smtClean="0">
                          <a:latin typeface="Times New Roman"/>
                          <a:cs typeface="Times New Roman"/>
                        </a:rPr>
                        <a:t> the good message about yourself/ </a:t>
                      </a:r>
                      <a:r>
                        <a:rPr lang="en-GB" sz="3000" noProof="0" dirty="0" smtClean="0">
                          <a:latin typeface="Times New Roman"/>
                          <a:cs typeface="Times New Roman"/>
                        </a:rPr>
                        <a:t>Making a</a:t>
                      </a:r>
                      <a:r>
                        <a:rPr lang="en-GB" sz="3000" baseline="0" noProof="0" dirty="0" smtClean="0">
                          <a:latin typeface="Times New Roman"/>
                          <a:cs typeface="Times New Roman"/>
                        </a:rPr>
                        <a:t> great first impression </a:t>
                      </a:r>
                      <a:endParaRPr lang="en-GB" sz="3000" noProof="0" dirty="0">
                        <a:latin typeface="Times New Roman"/>
                        <a:cs typeface="Times New Roman"/>
                      </a:endParaRPr>
                    </a:p>
                  </a:txBody>
                  <a:tcPr/>
                </a:tc>
              </a:tr>
              <a:tr h="1372268">
                <a:tc>
                  <a:txBody>
                    <a:bodyPr/>
                    <a:lstStyle/>
                    <a:p>
                      <a:r>
                        <a:rPr lang="en-GB" sz="3000" b="1" noProof="0" smtClean="0">
                          <a:latin typeface="Times New Roman"/>
                          <a:cs typeface="Times New Roman"/>
                        </a:rPr>
                        <a:t>Impromptu speech</a:t>
                      </a:r>
                      <a:endParaRPr lang="en-GB" sz="3000" b="1" noProof="0">
                        <a:latin typeface="Times New Roman"/>
                        <a:cs typeface="Times New Roman"/>
                      </a:endParaRPr>
                    </a:p>
                  </a:txBody>
                  <a:tcPr/>
                </a:tc>
                <a:tc>
                  <a:txBody>
                    <a:bodyPr/>
                    <a:lstStyle/>
                    <a:p>
                      <a:r>
                        <a:rPr lang="en-GB" sz="3000" noProof="0" smtClean="0">
                          <a:latin typeface="Times New Roman"/>
                          <a:cs typeface="Times New Roman"/>
                        </a:rPr>
                        <a:t>Defending</a:t>
                      </a:r>
                      <a:r>
                        <a:rPr lang="en-GB" sz="3000" baseline="0" noProof="0" smtClean="0">
                          <a:latin typeface="Times New Roman"/>
                          <a:cs typeface="Times New Roman"/>
                        </a:rPr>
                        <a:t> your opinion in a strong, clear and concise way </a:t>
                      </a:r>
                      <a:endParaRPr lang="en-GB" sz="3000" noProof="0">
                        <a:latin typeface="Times New Roman"/>
                        <a:cs typeface="Times New Roman"/>
                      </a:endParaRPr>
                    </a:p>
                  </a:txBody>
                  <a:tcPr/>
                </a:tc>
              </a:tr>
              <a:tr h="1372268">
                <a:tc>
                  <a:txBody>
                    <a:bodyPr/>
                    <a:lstStyle/>
                    <a:p>
                      <a:r>
                        <a:rPr lang="en-GB" sz="3000" b="1" noProof="0" smtClean="0">
                          <a:latin typeface="Times New Roman"/>
                          <a:cs typeface="Times New Roman"/>
                        </a:rPr>
                        <a:t>Informative speech</a:t>
                      </a:r>
                      <a:endParaRPr lang="en-GB" sz="3000" b="1" noProof="0">
                        <a:latin typeface="Times New Roman"/>
                        <a:cs typeface="Times New Roman"/>
                      </a:endParaRPr>
                    </a:p>
                  </a:txBody>
                  <a:tcPr/>
                </a:tc>
                <a:tc>
                  <a:txBody>
                    <a:bodyPr/>
                    <a:lstStyle/>
                    <a:p>
                      <a:pPr algn="just"/>
                      <a:r>
                        <a:rPr lang="en-GB" sz="3000" noProof="0" smtClean="0">
                          <a:latin typeface="Times New Roman"/>
                          <a:cs typeface="Times New Roman"/>
                        </a:rPr>
                        <a:t>Informe</a:t>
                      </a:r>
                      <a:r>
                        <a:rPr lang="en-GB" sz="3000" baseline="0" noProof="0" smtClean="0">
                          <a:latin typeface="Times New Roman"/>
                          <a:cs typeface="Times New Roman"/>
                        </a:rPr>
                        <a:t> an audience about a complexe topic i</a:t>
                      </a:r>
                      <a:r>
                        <a:rPr lang="en-GB" sz="3000" noProof="0" smtClean="0">
                          <a:latin typeface="Times New Roman"/>
                          <a:cs typeface="Times New Roman"/>
                        </a:rPr>
                        <a:t>n an understandable and interesting</a:t>
                      </a:r>
                      <a:r>
                        <a:rPr lang="en-GB" sz="3000" baseline="0" noProof="0" smtClean="0">
                          <a:latin typeface="Times New Roman"/>
                          <a:cs typeface="Times New Roman"/>
                        </a:rPr>
                        <a:t> way. </a:t>
                      </a:r>
                      <a:endParaRPr lang="en-GB" sz="3000" noProof="0">
                        <a:latin typeface="Times New Roman"/>
                        <a:cs typeface="Times New Roman"/>
                      </a:endParaRPr>
                    </a:p>
                  </a:txBody>
                  <a:tcPr/>
                </a:tc>
              </a:tr>
              <a:tr h="1372268">
                <a:tc>
                  <a:txBody>
                    <a:bodyPr/>
                    <a:lstStyle/>
                    <a:p>
                      <a:r>
                        <a:rPr lang="en-GB" sz="3000" b="1" noProof="0" smtClean="0">
                          <a:latin typeface="Times New Roman"/>
                          <a:cs typeface="Times New Roman"/>
                        </a:rPr>
                        <a:t>Persuasive speech</a:t>
                      </a:r>
                      <a:endParaRPr lang="en-GB" sz="3000" b="1" noProof="0">
                        <a:latin typeface="Times New Roman"/>
                        <a:cs typeface="Times New Roman"/>
                      </a:endParaRPr>
                    </a:p>
                  </a:txBody>
                  <a:tcPr/>
                </a:tc>
                <a:tc>
                  <a:txBody>
                    <a:bodyPr/>
                    <a:lstStyle/>
                    <a:p>
                      <a:r>
                        <a:rPr lang="en-GB" sz="3000" noProof="0" dirty="0" smtClean="0">
                          <a:latin typeface="Times New Roman"/>
                          <a:cs typeface="Times New Roman"/>
                        </a:rPr>
                        <a:t>Influencing </a:t>
                      </a:r>
                      <a:r>
                        <a:rPr lang="en-GB" sz="3000" baseline="0" noProof="0" dirty="0" smtClean="0">
                          <a:latin typeface="Times New Roman"/>
                          <a:cs typeface="Times New Roman"/>
                        </a:rPr>
                        <a:t>audience’s values, ideas, habits or attitudes.</a:t>
                      </a:r>
                      <a:endParaRPr lang="en-GB" sz="3000" noProof="0" dirty="0">
                        <a:latin typeface="Times New Roman"/>
                        <a:cs typeface="Times New Roman"/>
                      </a:endParaRPr>
                    </a:p>
                  </a:txBody>
                  <a:tcPr/>
                </a:tc>
              </a:tr>
            </a:tbl>
          </a:graphicData>
        </a:graphic>
      </p:graphicFrame>
    </p:spTree>
    <p:extLst>
      <p:ext uri="{BB962C8B-B14F-4D97-AF65-F5344CB8AC3E}">
        <p14:creationId xmlns:p14="http://schemas.microsoft.com/office/powerpoint/2010/main" val="17656824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88006"/>
            <a:ext cx="8229600" cy="5438158"/>
          </a:xfrm>
        </p:spPr>
        <p:txBody>
          <a:bodyPr>
            <a:normAutofit/>
          </a:bodyPr>
          <a:lstStyle/>
          <a:p>
            <a:pPr marL="0" indent="0" algn="just">
              <a:buNone/>
            </a:pPr>
            <a:r>
              <a:rPr lang="en-US" sz="3600" dirty="0" smtClean="0">
                <a:latin typeface="Times New Roman"/>
                <a:cs typeface="Times New Roman"/>
              </a:rPr>
              <a:t>4. There are three main types of CVs:</a:t>
            </a:r>
          </a:p>
          <a:p>
            <a:pPr marL="0" indent="0" algn="just">
              <a:buNone/>
            </a:pPr>
            <a:endParaRPr lang="en-US" sz="3600" dirty="0" smtClean="0">
              <a:latin typeface="Times New Roman"/>
              <a:cs typeface="Times New Roman"/>
            </a:endParaRPr>
          </a:p>
          <a:p>
            <a:pPr marL="742950" indent="-742950" algn="just">
              <a:buAutoNum type="alphaUcPeriod"/>
            </a:pPr>
            <a:r>
              <a:rPr lang="en-US" sz="3600" dirty="0" smtClean="0">
                <a:latin typeface="Times New Roman"/>
                <a:cs typeface="Times New Roman"/>
              </a:rPr>
              <a:t>Chronological, functional, </a:t>
            </a:r>
            <a:r>
              <a:rPr lang="en-US" sz="3600" dirty="0" err="1" smtClean="0">
                <a:latin typeface="Times New Roman"/>
                <a:cs typeface="Times New Roman"/>
              </a:rPr>
              <a:t>chrono</a:t>
            </a:r>
            <a:r>
              <a:rPr lang="en-US" sz="3600" dirty="0" smtClean="0">
                <a:latin typeface="Times New Roman"/>
                <a:cs typeface="Times New Roman"/>
              </a:rPr>
              <a:t>-functional</a:t>
            </a:r>
          </a:p>
          <a:p>
            <a:pPr marL="742950" indent="-742950" algn="just">
              <a:buAutoNum type="alphaUcPeriod"/>
            </a:pPr>
            <a:r>
              <a:rPr lang="en-US" sz="3600" dirty="0" smtClean="0">
                <a:latin typeface="Times New Roman"/>
                <a:cs typeface="Times New Roman"/>
              </a:rPr>
              <a:t>Chronological, analytical, functional</a:t>
            </a:r>
          </a:p>
          <a:p>
            <a:pPr marL="742950" indent="-742950" algn="just">
              <a:buAutoNum type="alphaUcPeriod"/>
            </a:pPr>
            <a:r>
              <a:rPr lang="en-US" sz="3600" dirty="0" smtClean="0">
                <a:latin typeface="Times New Roman"/>
                <a:cs typeface="Times New Roman"/>
              </a:rPr>
              <a:t>Analytical, conceptual, chronological</a:t>
            </a:r>
            <a:endParaRPr lang="en-US" sz="3600" dirty="0">
              <a:latin typeface="Times New Roman"/>
              <a:cs typeface="Times New Roman"/>
            </a:endParaRPr>
          </a:p>
        </p:txBody>
      </p:sp>
    </p:spTree>
    <p:extLst>
      <p:ext uri="{BB962C8B-B14F-4D97-AF65-F5344CB8AC3E}">
        <p14:creationId xmlns:p14="http://schemas.microsoft.com/office/powerpoint/2010/main" val="3158416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317542"/>
            <a:ext cx="4247677" cy="6340112"/>
          </a:xfrm>
        </p:spPr>
        <p:txBody>
          <a:bodyPr>
            <a:normAutofit/>
          </a:bodyPr>
          <a:lstStyle/>
          <a:p>
            <a:pPr marL="0" indent="0">
              <a:buNone/>
            </a:pPr>
            <a:r>
              <a:rPr lang="fr-CA" dirty="0" smtClean="0">
                <a:latin typeface="Times New Roman"/>
                <a:cs typeface="Times New Roman"/>
              </a:rPr>
              <a:t>5. This looks </a:t>
            </a:r>
            <a:r>
              <a:rPr lang="fr-CA" dirty="0" err="1" smtClean="0">
                <a:latin typeface="Times New Roman"/>
                <a:cs typeface="Times New Roman"/>
              </a:rPr>
              <a:t>like</a:t>
            </a:r>
            <a:r>
              <a:rPr lang="fr-CA" dirty="0" smtClean="0">
                <a:latin typeface="Times New Roman"/>
                <a:cs typeface="Times New Roman"/>
              </a:rPr>
              <a:t> a:</a:t>
            </a:r>
          </a:p>
          <a:p>
            <a:pPr marL="0" indent="0">
              <a:buNone/>
            </a:pPr>
            <a:endParaRPr lang="fr-CA" dirty="0">
              <a:latin typeface="Times New Roman"/>
              <a:cs typeface="Times New Roman"/>
            </a:endParaRPr>
          </a:p>
          <a:p>
            <a:pPr marL="514350" indent="-514350">
              <a:buAutoNum type="alphaUcPeriod"/>
            </a:pPr>
            <a:r>
              <a:rPr lang="fr-CA" dirty="0" smtClean="0">
                <a:latin typeface="Times New Roman"/>
                <a:cs typeface="Times New Roman"/>
              </a:rPr>
              <a:t>A </a:t>
            </a:r>
            <a:r>
              <a:rPr lang="fr-CA" dirty="0" err="1" smtClean="0">
                <a:latin typeface="Times New Roman"/>
                <a:cs typeface="Times New Roman"/>
              </a:rPr>
              <a:t>chronological</a:t>
            </a:r>
            <a:r>
              <a:rPr lang="fr-CA" dirty="0" smtClean="0">
                <a:latin typeface="Times New Roman"/>
                <a:cs typeface="Times New Roman"/>
              </a:rPr>
              <a:t> </a:t>
            </a:r>
            <a:r>
              <a:rPr lang="fr-CA" dirty="0" err="1" smtClean="0">
                <a:latin typeface="Times New Roman"/>
                <a:cs typeface="Times New Roman"/>
              </a:rPr>
              <a:t>resume</a:t>
            </a:r>
            <a:endParaRPr lang="fr-CA" dirty="0" smtClean="0">
              <a:latin typeface="Times New Roman"/>
              <a:cs typeface="Times New Roman"/>
            </a:endParaRPr>
          </a:p>
          <a:p>
            <a:pPr marL="514350" indent="-514350">
              <a:buAutoNum type="alphaUcPeriod"/>
            </a:pPr>
            <a:r>
              <a:rPr lang="fr-CA" dirty="0" smtClean="0">
                <a:latin typeface="Times New Roman"/>
                <a:cs typeface="Times New Roman"/>
              </a:rPr>
              <a:t>A </a:t>
            </a:r>
            <a:r>
              <a:rPr lang="fr-CA" dirty="0" err="1" smtClean="0">
                <a:latin typeface="Times New Roman"/>
                <a:cs typeface="Times New Roman"/>
              </a:rPr>
              <a:t>functional</a:t>
            </a:r>
            <a:r>
              <a:rPr lang="fr-CA" dirty="0" smtClean="0">
                <a:latin typeface="Times New Roman"/>
                <a:cs typeface="Times New Roman"/>
              </a:rPr>
              <a:t> </a:t>
            </a:r>
            <a:r>
              <a:rPr lang="fr-CA" dirty="0" err="1" smtClean="0">
                <a:latin typeface="Times New Roman"/>
                <a:cs typeface="Times New Roman"/>
              </a:rPr>
              <a:t>resume</a:t>
            </a:r>
            <a:endParaRPr lang="fr-CA" dirty="0" smtClean="0">
              <a:latin typeface="Times New Roman"/>
              <a:cs typeface="Times New Roman"/>
            </a:endParaRPr>
          </a:p>
          <a:p>
            <a:pPr marL="514350" indent="-514350">
              <a:buAutoNum type="alphaUcPeriod"/>
            </a:pPr>
            <a:r>
              <a:rPr lang="fr-CA" dirty="0" smtClean="0">
                <a:latin typeface="Times New Roman"/>
                <a:cs typeface="Times New Roman"/>
              </a:rPr>
              <a:t>A chrono-</a:t>
            </a:r>
            <a:r>
              <a:rPr lang="fr-CA" dirty="0" err="1" smtClean="0">
                <a:latin typeface="Times New Roman"/>
                <a:cs typeface="Times New Roman"/>
              </a:rPr>
              <a:t>functional</a:t>
            </a:r>
            <a:r>
              <a:rPr lang="fr-CA" dirty="0" smtClean="0">
                <a:latin typeface="Times New Roman"/>
                <a:cs typeface="Times New Roman"/>
              </a:rPr>
              <a:t> </a:t>
            </a:r>
            <a:r>
              <a:rPr lang="fr-CA" dirty="0" err="1" smtClean="0">
                <a:latin typeface="Times New Roman"/>
                <a:cs typeface="Times New Roman"/>
              </a:rPr>
              <a:t>resume</a:t>
            </a:r>
            <a:endParaRPr lang="fr-CA" dirty="0" smtClean="0">
              <a:latin typeface="Times New Roman"/>
              <a:cs typeface="Times New Roman"/>
            </a:endParaRPr>
          </a:p>
          <a:p>
            <a:pPr marL="0" indent="0">
              <a:buNone/>
            </a:pPr>
            <a:endParaRPr lang="fr-CA" dirty="0" smtClean="0">
              <a:latin typeface="Times New Roman"/>
              <a:cs typeface="Times New Roman"/>
            </a:endParaRPr>
          </a:p>
        </p:txBody>
      </p:sp>
      <p:pic>
        <p:nvPicPr>
          <p:cNvPr id="9" name="Content Placeholder 8" descr="functional1.png"/>
          <p:cNvPicPr>
            <a:picLocks noGrp="1" noChangeAspect="1"/>
          </p:cNvPicPr>
          <p:nvPr>
            <p:ph sz="half" idx="2"/>
          </p:nvPr>
        </p:nvPicPr>
        <p:blipFill rotWithShape="1">
          <a:blip r:embed="rId2" cstate="print"/>
          <a:srcRect l="14880" t="13893" r="11635" b="6587"/>
          <a:stretch/>
        </p:blipFill>
        <p:spPr>
          <a:xfrm>
            <a:off x="3999148" y="317542"/>
            <a:ext cx="5285970" cy="6681302"/>
          </a:xfrm>
        </p:spPr>
      </p:pic>
    </p:spTree>
    <p:extLst>
      <p:ext uri="{BB962C8B-B14F-4D97-AF65-F5344CB8AC3E}">
        <p14:creationId xmlns:p14="http://schemas.microsoft.com/office/powerpoint/2010/main" val="3195868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64518"/>
            <a:ext cx="8229600" cy="5561646"/>
          </a:xfrm>
        </p:spPr>
        <p:txBody>
          <a:bodyPr/>
          <a:lstStyle/>
          <a:p>
            <a:pPr marL="0" indent="0" algn="just">
              <a:buNone/>
            </a:pPr>
            <a:r>
              <a:rPr lang="fr-FR" dirty="0" smtClean="0">
                <a:latin typeface="Times New Roman"/>
                <a:cs typeface="Times New Roman"/>
              </a:rPr>
              <a:t>6. A </a:t>
            </a:r>
            <a:r>
              <a:rPr lang="fr-FR" dirty="0" err="1" smtClean="0">
                <a:latin typeface="Times New Roman"/>
                <a:cs typeface="Times New Roman"/>
              </a:rPr>
              <a:t>branding</a:t>
            </a:r>
            <a:r>
              <a:rPr lang="fr-FR" dirty="0" smtClean="0">
                <a:latin typeface="Times New Roman"/>
                <a:cs typeface="Times New Roman"/>
              </a:rPr>
              <a:t> </a:t>
            </a:r>
            <a:r>
              <a:rPr lang="fr-FR" dirty="0" err="1" smtClean="0">
                <a:latin typeface="Times New Roman"/>
                <a:cs typeface="Times New Roman"/>
              </a:rPr>
              <a:t>statement</a:t>
            </a:r>
            <a:r>
              <a:rPr lang="fr-FR" dirty="0" smtClean="0">
                <a:latin typeface="Times New Roman"/>
                <a:cs typeface="Times New Roman"/>
              </a:rPr>
              <a:t> </a:t>
            </a:r>
            <a:r>
              <a:rPr lang="fr-FR" dirty="0" err="1" smtClean="0">
                <a:latin typeface="Times New Roman"/>
                <a:cs typeface="Times New Roman"/>
              </a:rPr>
              <a:t>is</a:t>
            </a:r>
            <a:r>
              <a:rPr lang="fr-FR" dirty="0" smtClean="0">
                <a:latin typeface="Times New Roman"/>
                <a:cs typeface="Times New Roman"/>
              </a:rPr>
              <a:t> a </a:t>
            </a:r>
            <a:r>
              <a:rPr lang="fr-FR" dirty="0" err="1" smtClean="0">
                <a:latin typeface="Times New Roman"/>
                <a:cs typeface="Times New Roman"/>
              </a:rPr>
              <a:t>statement</a:t>
            </a:r>
            <a:r>
              <a:rPr lang="fr-FR" dirty="0" smtClean="0">
                <a:latin typeface="Times New Roman"/>
                <a:cs typeface="Times New Roman"/>
              </a:rPr>
              <a:t> of </a:t>
            </a:r>
            <a:r>
              <a:rPr lang="en-GB" dirty="0">
                <a:latin typeface="Times New Roman"/>
                <a:cs typeface="Times New Roman"/>
              </a:rPr>
              <a:t>o</a:t>
            </a:r>
            <a:r>
              <a:rPr lang="en-GB" dirty="0" smtClean="0">
                <a:latin typeface="Times New Roman"/>
                <a:cs typeface="Times New Roman"/>
              </a:rPr>
              <a:t>ne</a:t>
            </a:r>
            <a:r>
              <a:rPr lang="en-GB" dirty="0">
                <a:latin typeface="Times New Roman"/>
                <a:cs typeface="Times New Roman"/>
              </a:rPr>
              <a:t>-two sentences answering 3 questions: </a:t>
            </a:r>
            <a:r>
              <a:rPr lang="fr-FR" dirty="0" smtClean="0">
                <a:latin typeface="Times New Roman"/>
                <a:cs typeface="Times New Roman"/>
              </a:rPr>
              <a:t>W</a:t>
            </a:r>
            <a:r>
              <a:rPr lang="en-GB" dirty="0" smtClean="0">
                <a:latin typeface="Times New Roman"/>
                <a:cs typeface="Times New Roman"/>
              </a:rPr>
              <a:t>hat </a:t>
            </a:r>
            <a:r>
              <a:rPr lang="en-GB" dirty="0">
                <a:latin typeface="Times New Roman"/>
                <a:cs typeface="Times New Roman"/>
              </a:rPr>
              <a:t>are you the best at? </a:t>
            </a:r>
            <a:r>
              <a:rPr lang="en-GB" dirty="0" smtClean="0">
                <a:latin typeface="Times New Roman"/>
                <a:cs typeface="Times New Roman"/>
              </a:rPr>
              <a:t>Who </a:t>
            </a:r>
            <a:r>
              <a:rPr lang="en-GB" dirty="0">
                <a:latin typeface="Times New Roman"/>
                <a:cs typeface="Times New Roman"/>
              </a:rPr>
              <a:t>do you serve? </a:t>
            </a:r>
            <a:r>
              <a:rPr lang="en-GB" dirty="0" smtClean="0">
                <a:latin typeface="Times New Roman"/>
                <a:cs typeface="Times New Roman"/>
              </a:rPr>
              <a:t>How </a:t>
            </a:r>
            <a:r>
              <a:rPr lang="en-GB" dirty="0">
                <a:latin typeface="Times New Roman"/>
                <a:cs typeface="Times New Roman"/>
              </a:rPr>
              <a:t>you do it uniquely? </a:t>
            </a:r>
            <a:endParaRPr lang="en-GB" dirty="0" smtClean="0">
              <a:latin typeface="Times New Roman"/>
              <a:cs typeface="Times New Roman"/>
            </a:endParaRPr>
          </a:p>
          <a:p>
            <a:pPr marL="0" indent="0" algn="just">
              <a:buNone/>
            </a:pPr>
            <a:endParaRPr lang="en-GB" dirty="0">
              <a:latin typeface="Times New Roman"/>
              <a:cs typeface="Times New Roman"/>
            </a:endParaRPr>
          </a:p>
          <a:p>
            <a:pPr marL="514350" indent="-514350" algn="just">
              <a:buAutoNum type="alphaUcPeriod"/>
            </a:pPr>
            <a:r>
              <a:rPr lang="en-GB" dirty="0" smtClean="0">
                <a:latin typeface="Times New Roman"/>
                <a:cs typeface="Times New Roman"/>
              </a:rPr>
              <a:t>This is totally wrong</a:t>
            </a:r>
          </a:p>
          <a:p>
            <a:pPr marL="514350" indent="-514350" algn="just">
              <a:buAutoNum type="alphaUcPeriod"/>
            </a:pPr>
            <a:r>
              <a:rPr lang="en-GB" dirty="0" smtClean="0">
                <a:latin typeface="Times New Roman"/>
                <a:cs typeface="Times New Roman"/>
              </a:rPr>
              <a:t>This sounds true</a:t>
            </a:r>
            <a:endParaRPr lang="en-GB" dirty="0">
              <a:latin typeface="Times New Roman"/>
              <a:cs typeface="Times New Roman"/>
            </a:endParaRPr>
          </a:p>
          <a:p>
            <a:pPr marL="0" indent="0" algn="just">
              <a:buNone/>
            </a:pPr>
            <a:endParaRPr lang="fr-FR" dirty="0">
              <a:latin typeface="Times New Roman"/>
              <a:cs typeface="Times New Roman"/>
            </a:endParaRPr>
          </a:p>
        </p:txBody>
      </p:sp>
    </p:spTree>
    <p:extLst>
      <p:ext uri="{BB962C8B-B14F-4D97-AF65-F5344CB8AC3E}">
        <p14:creationId xmlns:p14="http://schemas.microsoft.com/office/powerpoint/2010/main" val="2392844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latin typeface="Times New Roman"/>
                <a:cs typeface="Times New Roman"/>
              </a:rPr>
              <a:t>1.B</a:t>
            </a:r>
          </a:p>
          <a:p>
            <a:pPr marL="0" indent="0">
              <a:buNone/>
            </a:pPr>
            <a:r>
              <a:rPr lang="fr-FR" dirty="0" smtClean="0">
                <a:latin typeface="Times New Roman"/>
                <a:cs typeface="Times New Roman"/>
              </a:rPr>
              <a:t>2.C</a:t>
            </a:r>
          </a:p>
          <a:p>
            <a:pPr marL="0" indent="0">
              <a:buNone/>
            </a:pPr>
            <a:r>
              <a:rPr lang="fr-FR" dirty="0" smtClean="0">
                <a:latin typeface="Times New Roman"/>
                <a:cs typeface="Times New Roman"/>
              </a:rPr>
              <a:t>3.B</a:t>
            </a:r>
          </a:p>
          <a:p>
            <a:pPr marL="0" indent="0">
              <a:buNone/>
            </a:pPr>
            <a:r>
              <a:rPr lang="fr-FR" dirty="0" smtClean="0">
                <a:latin typeface="Times New Roman"/>
                <a:cs typeface="Times New Roman"/>
              </a:rPr>
              <a:t>4.A</a:t>
            </a:r>
          </a:p>
          <a:p>
            <a:pPr marL="0" indent="0">
              <a:buNone/>
            </a:pPr>
            <a:r>
              <a:rPr lang="fr-FR" dirty="0" smtClean="0">
                <a:latin typeface="Times New Roman"/>
                <a:cs typeface="Times New Roman"/>
              </a:rPr>
              <a:t>5.B</a:t>
            </a:r>
          </a:p>
          <a:p>
            <a:pPr marL="0" indent="0">
              <a:buNone/>
            </a:pPr>
            <a:r>
              <a:rPr lang="fr-FR" dirty="0" smtClean="0">
                <a:latin typeface="Times New Roman"/>
                <a:cs typeface="Times New Roman"/>
              </a:rPr>
              <a:t>6.B</a:t>
            </a:r>
            <a:endParaRPr lang="fr-FR" dirty="0">
              <a:latin typeface="Times New Roman"/>
              <a:cs typeface="Times New Roman"/>
            </a:endParaRPr>
          </a:p>
        </p:txBody>
      </p:sp>
    </p:spTree>
    <p:extLst>
      <p:ext uri="{BB962C8B-B14F-4D97-AF65-F5344CB8AC3E}">
        <p14:creationId xmlns:p14="http://schemas.microsoft.com/office/powerpoint/2010/main" val="238769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9890" y="468502"/>
            <a:ext cx="8316910" cy="5657661"/>
          </a:xfrm>
        </p:spPr>
        <p:txBody>
          <a:bodyPr/>
          <a:lstStyle/>
          <a:p>
            <a:pPr marL="0" indent="0">
              <a:buNone/>
            </a:pPr>
            <a:r>
              <a:rPr lang="en-GB" b="1" dirty="0" smtClean="0">
                <a:latin typeface="Times New Roman"/>
                <a:cs typeface="Times New Roman"/>
              </a:rPr>
              <a:t>5 canons of rhetoric</a:t>
            </a:r>
          </a:p>
          <a:p>
            <a:pPr marL="0" indent="0">
              <a:buNone/>
            </a:pPr>
            <a:endParaRPr lang="en-GB" b="1" dirty="0" smtClean="0">
              <a:latin typeface="Times New Roman"/>
              <a:cs typeface="Times New Roman"/>
            </a:endParaRPr>
          </a:p>
          <a:p>
            <a:r>
              <a:rPr lang="en-GB" dirty="0" smtClean="0">
                <a:latin typeface="Times New Roman"/>
                <a:cs typeface="Times New Roman"/>
              </a:rPr>
              <a:t>Invention</a:t>
            </a:r>
          </a:p>
          <a:p>
            <a:r>
              <a:rPr lang="en-GB" dirty="0" smtClean="0">
                <a:latin typeface="Times New Roman"/>
                <a:cs typeface="Times New Roman"/>
              </a:rPr>
              <a:t>Disposition </a:t>
            </a:r>
          </a:p>
          <a:p>
            <a:r>
              <a:rPr lang="en-GB" dirty="0" smtClean="0">
                <a:latin typeface="Times New Roman"/>
                <a:cs typeface="Times New Roman"/>
              </a:rPr>
              <a:t>Style</a:t>
            </a:r>
          </a:p>
          <a:p>
            <a:r>
              <a:rPr lang="en-GB" dirty="0" smtClean="0">
                <a:latin typeface="Times New Roman"/>
                <a:cs typeface="Times New Roman"/>
              </a:rPr>
              <a:t>Memory</a:t>
            </a:r>
          </a:p>
          <a:p>
            <a:r>
              <a:rPr lang="en-GB" dirty="0" smtClean="0">
                <a:latin typeface="Times New Roman"/>
                <a:cs typeface="Times New Roman"/>
              </a:rPr>
              <a:t>Performance </a:t>
            </a:r>
          </a:p>
          <a:p>
            <a:pPr marL="0" indent="0">
              <a:buNone/>
            </a:pPr>
            <a:endParaRPr lang="en-GB" b="1" dirty="0" smtClean="0">
              <a:latin typeface="Times New Roman"/>
              <a:cs typeface="Times New Roman"/>
            </a:endParaRPr>
          </a:p>
          <a:p>
            <a:pPr marL="0" indent="0">
              <a:buNone/>
            </a:pPr>
            <a:endParaRPr lang="en-GB" b="1" dirty="0">
              <a:latin typeface="Times New Roman"/>
              <a:cs typeface="Times New Roman"/>
            </a:endParaRPr>
          </a:p>
        </p:txBody>
      </p:sp>
    </p:spTree>
    <p:extLst>
      <p:ext uri="{BB962C8B-B14F-4D97-AF65-F5344CB8AC3E}">
        <p14:creationId xmlns:p14="http://schemas.microsoft.com/office/powerpoint/2010/main" val="16394815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r>
              <a:rPr lang="en-GB" sz="4000" b="1" dirty="0" smtClean="0">
                <a:latin typeface="Times New Roman"/>
                <a:cs typeface="Times New Roman"/>
              </a:rPr>
              <a:t>Learning a new business field: public speaking industry</a:t>
            </a:r>
          </a:p>
          <a:p>
            <a:pPr marL="0" indent="0">
              <a:buNone/>
            </a:pPr>
            <a:endParaRPr lang="fr-FR" dirty="0"/>
          </a:p>
        </p:txBody>
      </p:sp>
    </p:spTree>
    <p:extLst>
      <p:ext uri="{BB962C8B-B14F-4D97-AF65-F5344CB8AC3E}">
        <p14:creationId xmlns:p14="http://schemas.microsoft.com/office/powerpoint/2010/main" val="36768512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A public </a:t>
            </a:r>
            <a:r>
              <a:rPr lang="fr-FR" dirty="0" err="1" smtClean="0">
                <a:latin typeface="Times New Roman"/>
                <a:cs typeface="Times New Roman"/>
              </a:rPr>
              <a:t>speaking</a:t>
            </a:r>
            <a:r>
              <a:rPr lang="fr-FR" dirty="0" smtClean="0">
                <a:latin typeface="Times New Roman"/>
                <a:cs typeface="Times New Roman"/>
              </a:rPr>
              <a:t> </a:t>
            </a:r>
            <a:r>
              <a:rPr lang="fr-FR" dirty="0" err="1" smtClean="0">
                <a:latin typeface="Times New Roman"/>
                <a:cs typeface="Times New Roman"/>
              </a:rPr>
              <a:t>agency</a:t>
            </a:r>
            <a:r>
              <a:rPr lang="fr-FR" dirty="0" smtClean="0">
                <a:latin typeface="Times New Roman"/>
                <a:cs typeface="Times New Roman"/>
              </a:rPr>
              <a:t>:</a:t>
            </a:r>
            <a:endParaRPr lang="fr-FR" dirty="0">
              <a:latin typeface="Times New Roman"/>
              <a:cs typeface="Times New Roman"/>
            </a:endParaRPr>
          </a:p>
        </p:txBody>
      </p:sp>
      <p:pic>
        <p:nvPicPr>
          <p:cNvPr id="4" name="Espace réservé du contenu 3" descr="Capture d’écran 2015-11-21 à 13.26.37.png"/>
          <p:cNvPicPr>
            <a:picLocks noGrp="1" noChangeAspect="1"/>
          </p:cNvPicPr>
          <p:nvPr>
            <p:ph idx="1"/>
          </p:nvPr>
        </p:nvPicPr>
        <p:blipFill>
          <a:blip r:embed="rId2">
            <a:extLst>
              <a:ext uri="{28A0092B-C50C-407E-A947-70E740481C1C}">
                <a14:useLocalDpi xmlns:a14="http://schemas.microsoft.com/office/drawing/2010/main" val="0"/>
              </a:ext>
            </a:extLst>
          </a:blip>
          <a:srcRect t="-62460" b="-62460"/>
          <a:stretch>
            <a:fillRect/>
          </a:stretch>
        </p:blipFill>
        <p:spPr>
          <a:xfrm>
            <a:off x="457200" y="1600200"/>
            <a:ext cx="6675967" cy="3671525"/>
          </a:xfrm>
        </p:spPr>
      </p:pic>
      <p:sp>
        <p:nvSpPr>
          <p:cNvPr id="5" name="Rectangle 4"/>
          <p:cNvSpPr/>
          <p:nvPr/>
        </p:nvSpPr>
        <p:spPr>
          <a:xfrm>
            <a:off x="1111421" y="5524500"/>
            <a:ext cx="6754260"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communicatingeu.com</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256280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56792"/>
            <a:ext cx="8229600" cy="5469371"/>
          </a:xfrm>
        </p:spPr>
        <p:txBody>
          <a:bodyPr>
            <a:normAutofit/>
          </a:bodyPr>
          <a:lstStyle/>
          <a:p>
            <a:pPr marL="0" indent="0">
              <a:buNone/>
            </a:pPr>
            <a:r>
              <a:rPr lang="en-GB" sz="3600" dirty="0" smtClean="0">
                <a:latin typeface="Times New Roman"/>
                <a:cs typeface="Times New Roman"/>
              </a:rPr>
              <a:t>Communicating </a:t>
            </a:r>
            <a:r>
              <a:rPr lang="en-GB" sz="3600" dirty="0" err="1" smtClean="0">
                <a:latin typeface="Times New Roman"/>
                <a:cs typeface="Times New Roman"/>
              </a:rPr>
              <a:t>europe</a:t>
            </a:r>
            <a:r>
              <a:rPr lang="en-GB" sz="3600" dirty="0" smtClean="0">
                <a:latin typeface="Times New Roman"/>
                <a:cs typeface="Times New Roman"/>
              </a:rPr>
              <a:t> provides 3 types of services:</a:t>
            </a:r>
          </a:p>
          <a:p>
            <a:pPr marL="0" indent="0">
              <a:buNone/>
            </a:pPr>
            <a:endParaRPr lang="en-GB" sz="3600" dirty="0" smtClean="0">
              <a:latin typeface="Times New Roman"/>
              <a:cs typeface="Times New Roman"/>
            </a:endParaRPr>
          </a:p>
          <a:p>
            <a:r>
              <a:rPr lang="en-GB" sz="3600" dirty="0" smtClean="0">
                <a:latin typeface="Times New Roman"/>
                <a:cs typeface="Times New Roman"/>
              </a:rPr>
              <a:t>Writing skills training</a:t>
            </a:r>
          </a:p>
          <a:p>
            <a:r>
              <a:rPr lang="en-GB" sz="3600" dirty="0" smtClean="0">
                <a:latin typeface="Times New Roman"/>
                <a:cs typeface="Times New Roman"/>
              </a:rPr>
              <a:t>Media training</a:t>
            </a:r>
          </a:p>
          <a:p>
            <a:r>
              <a:rPr lang="en-GB" sz="3600" dirty="0" smtClean="0">
                <a:latin typeface="Times New Roman"/>
                <a:cs typeface="Times New Roman"/>
              </a:rPr>
              <a:t>Communication skills training</a:t>
            </a:r>
            <a:endParaRPr lang="en-GB" sz="3600" dirty="0">
              <a:latin typeface="Times New Roman"/>
              <a:cs typeface="Times New Roman"/>
            </a:endParaRPr>
          </a:p>
        </p:txBody>
      </p:sp>
    </p:spTree>
    <p:extLst>
      <p:ext uri="{BB962C8B-B14F-4D97-AF65-F5344CB8AC3E}">
        <p14:creationId xmlns:p14="http://schemas.microsoft.com/office/powerpoint/2010/main" val="5403276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TotalTime>
  <Words>1579</Words>
  <Application>Microsoft Macintosh PowerPoint</Application>
  <PresentationFormat>Présentation à l'écran (4:3)</PresentationFormat>
  <Paragraphs>248</Paragraphs>
  <Slides>53</Slides>
  <Notes>6</Notes>
  <HiddenSlides>0</HiddenSlides>
  <MMClips>1</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Thème Office</vt:lpstr>
      <vt:lpstr>Public Speaking and Speech Writing Pr. Victor Ferry</vt:lpstr>
      <vt:lpstr>Présentation PowerPoint</vt:lpstr>
      <vt:lpstr>Présentation PowerPoint</vt:lpstr>
      <vt:lpstr>Présentation PowerPoint</vt:lpstr>
      <vt:lpstr>Présentation PowerPoint</vt:lpstr>
      <vt:lpstr>Présentation PowerPoint</vt:lpstr>
      <vt:lpstr>Présentation PowerPoint</vt:lpstr>
      <vt:lpstr>A public speaking agency: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Chronologique</vt:lpstr>
      <vt:lpstr>Fonctionnel</vt:lpstr>
      <vt:lpstr>Chrono-Fonctionnel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ULB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 and Speech Writing Pr. Victor Ferry</dc:title>
  <dc:creator>Victor Ferry</dc:creator>
  <cp:lastModifiedBy>Victor Ferry</cp:lastModifiedBy>
  <cp:revision>86</cp:revision>
  <dcterms:created xsi:type="dcterms:W3CDTF">2015-11-21T11:48:54Z</dcterms:created>
  <dcterms:modified xsi:type="dcterms:W3CDTF">2016-11-18T15:43:59Z</dcterms:modified>
</cp:coreProperties>
</file>