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6" r:id="rId2"/>
    <p:sldId id="256" r:id="rId3"/>
    <p:sldId id="257" r:id="rId4"/>
    <p:sldId id="258" r:id="rId5"/>
    <p:sldId id="259" r:id="rId6"/>
    <p:sldId id="260" r:id="rId7"/>
    <p:sldId id="261" r:id="rId8"/>
    <p:sldId id="262" r:id="rId9"/>
    <p:sldId id="263" r:id="rId10"/>
    <p:sldId id="267" r:id="rId11"/>
    <p:sldId id="264" r:id="rId12"/>
    <p:sldId id="268" r:id="rId13"/>
    <p:sldId id="265" r:id="rId14"/>
    <p:sldId id="269" r:id="rId15"/>
    <p:sldId id="266" r:id="rId16"/>
    <p:sldId id="270" r:id="rId17"/>
    <p:sldId id="271" r:id="rId18"/>
    <p:sldId id="272" r:id="rId19"/>
    <p:sldId id="273" r:id="rId20"/>
    <p:sldId id="274" r:id="rId21"/>
    <p:sldId id="275"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8B24D38-1F16-42F1-B1CC-4450FCD16780}" type="datetimeFigureOut">
              <a:rPr lang="fr-FR" smtClean="0"/>
              <a:pPr/>
              <a:t>04/10/2015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9EEF04B-5397-4E63-B26A-F3EA196B2A9F}"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e l'image des diapositives 1"/>
          <p:cNvSpPr>
            <a:spLocks noGrp="1" noRot="1" noChangeAspect="1" noTextEdit="1"/>
          </p:cNvSpPr>
          <p:nvPr>
            <p:ph type="sldImg"/>
          </p:nvPr>
        </p:nvSpPr>
        <p:spPr>
          <a:ln/>
        </p:spPr>
      </p:sp>
      <p:sp>
        <p:nvSpPr>
          <p:cNvPr id="50179" name="Espace réservé des commentaires 2"/>
          <p:cNvSpPr>
            <a:spLocks noGrp="1"/>
          </p:cNvSpPr>
          <p:nvPr>
            <p:ph type="body" idx="1"/>
          </p:nvPr>
        </p:nvSpPr>
        <p:spPr>
          <a:noFill/>
          <a:ln/>
        </p:spPr>
        <p:txBody>
          <a:bodyPr/>
          <a:lstStyle/>
          <a:p>
            <a:r>
              <a:rPr lang="fr-FR" smtClean="0"/>
              <a:t>les niveaux de la communication, il a cité (a)le niveau interpersonnel, où la communication se produit entre un émetteur et un récepteur, (b) le niveau intraorganisationnel où la communication se produit entre des groupes, des unités ou des sous-unités (c) le niveau extra organisationnel où la communication se produit entre des organisations ou entre une organisation et son environnement.</a:t>
            </a:r>
          </a:p>
        </p:txBody>
      </p:sp>
      <p:sp>
        <p:nvSpPr>
          <p:cNvPr id="4" name="Espace réservé du numéro de diapositive 3"/>
          <p:cNvSpPr>
            <a:spLocks noGrp="1"/>
          </p:cNvSpPr>
          <p:nvPr>
            <p:ph type="sldNum" sz="quarter" idx="5"/>
          </p:nvPr>
        </p:nvSpPr>
        <p:spPr/>
        <p:txBody>
          <a:bodyPr/>
          <a:lstStyle/>
          <a:p>
            <a:pPr>
              <a:defRPr/>
            </a:pPr>
            <a:fld id="{78A449C3-DA63-4765-B721-1E69A036A22F}" type="slidenum">
              <a:rPr lang="de-DE" smtClean="0"/>
              <a:pPr>
                <a:defRPr/>
              </a:pPr>
              <a:t>6</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a:ln/>
        </p:spPr>
      </p:sp>
      <p:sp>
        <p:nvSpPr>
          <p:cNvPr id="51203" name="Espace réservé des commentaires 2"/>
          <p:cNvSpPr>
            <a:spLocks noGrp="1"/>
          </p:cNvSpPr>
          <p:nvPr>
            <p:ph type="body" idx="1"/>
          </p:nvPr>
        </p:nvSpPr>
        <p:spPr>
          <a:noFill/>
          <a:ln/>
        </p:spPr>
        <p:txBody>
          <a:bodyPr/>
          <a:lstStyle/>
          <a:p>
            <a:r>
              <a:rPr lang="fr-FR" smtClean="0"/>
              <a:t>la communication peut être de divers types : (a) la communication orale comprend aussi bien le face-à-face, les appels téléphoniques, les</a:t>
            </a:r>
          </a:p>
          <a:p>
            <a:r>
              <a:rPr lang="fr-FR" smtClean="0"/>
              <a:t>rencontres et les présentations formelles (programmes de formation ou de perfectionnement), (b)la communication écrite : outre le courrier traditionnel, les communications écrites peuvent prendre la forme de bulletins, d’affiches, etc. contrairement à la communication orale, ce type de communication demande une plus grande précision dans le vocabulaire et la formulation, car les signes visuels sont absents et la rétroaction n’est pas</a:t>
            </a:r>
          </a:p>
          <a:p>
            <a:r>
              <a:rPr lang="fr-FR" smtClean="0"/>
              <a:t>immédiate (c) les communications non verbales : attitudes, expressions, gestes, comportements mais aussi signes véhiculant les valeurs, la culture, l’appartenance à un milieu social.</a:t>
            </a:r>
          </a:p>
        </p:txBody>
      </p:sp>
      <p:sp>
        <p:nvSpPr>
          <p:cNvPr id="4" name="Espace réservé du numéro de diapositive 3"/>
          <p:cNvSpPr>
            <a:spLocks noGrp="1"/>
          </p:cNvSpPr>
          <p:nvPr>
            <p:ph type="sldNum" sz="quarter" idx="5"/>
          </p:nvPr>
        </p:nvSpPr>
        <p:spPr/>
        <p:txBody>
          <a:bodyPr/>
          <a:lstStyle/>
          <a:p>
            <a:pPr>
              <a:defRPr/>
            </a:pPr>
            <a:fld id="{9782F208-C0CD-47AB-A2D5-FCBCD3976206}" type="slidenum">
              <a:rPr lang="fr-FR" smtClean="0"/>
              <a:pPr>
                <a:defRPr/>
              </a:pPr>
              <a:t>7</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Espace réservé de l'image des diapositives 1"/>
          <p:cNvSpPr>
            <a:spLocks noGrp="1" noRot="1" noChangeAspect="1" noTextEdit="1"/>
          </p:cNvSpPr>
          <p:nvPr>
            <p:ph type="sldImg"/>
          </p:nvPr>
        </p:nvSpPr>
        <p:spPr>
          <a:ln/>
        </p:spPr>
      </p:sp>
      <p:sp>
        <p:nvSpPr>
          <p:cNvPr id="52227" name="Espace réservé des commentaires 2"/>
          <p:cNvSpPr>
            <a:spLocks noGrp="1"/>
          </p:cNvSpPr>
          <p:nvPr>
            <p:ph type="body" idx="1"/>
          </p:nvPr>
        </p:nvSpPr>
        <p:spPr>
          <a:noFill/>
          <a:ln/>
        </p:spPr>
        <p:txBody>
          <a:bodyPr/>
          <a:lstStyle/>
          <a:p>
            <a:endParaRPr lang="fr-FR" smtClean="0"/>
          </a:p>
        </p:txBody>
      </p:sp>
      <p:sp>
        <p:nvSpPr>
          <p:cNvPr id="4" name="Espace réservé du numéro de diapositive 3"/>
          <p:cNvSpPr>
            <a:spLocks noGrp="1"/>
          </p:cNvSpPr>
          <p:nvPr>
            <p:ph type="sldNum" sz="quarter" idx="5"/>
          </p:nvPr>
        </p:nvSpPr>
        <p:spPr/>
        <p:txBody>
          <a:bodyPr/>
          <a:lstStyle/>
          <a:p>
            <a:pPr>
              <a:defRPr/>
            </a:pPr>
            <a:fld id="{BB54C14F-99EB-40A3-B7F5-3EC0DC9583C3}" type="slidenum">
              <a:rPr lang="fr-FR" smtClean="0"/>
              <a:pPr>
                <a:defRPr/>
              </a:pPr>
              <a:t>8</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Espace réservé de l'image des diapositives 1"/>
          <p:cNvSpPr>
            <a:spLocks noGrp="1" noRot="1" noChangeAspect="1" noTextEdit="1"/>
          </p:cNvSpPr>
          <p:nvPr>
            <p:ph type="sldImg"/>
          </p:nvPr>
        </p:nvSpPr>
        <p:spPr>
          <a:ln/>
        </p:spPr>
      </p:sp>
      <p:sp>
        <p:nvSpPr>
          <p:cNvPr id="3" name="Espace réservé des commentaires 2"/>
          <p:cNvSpPr>
            <a:spLocks noGrp="1"/>
          </p:cNvSpPr>
          <p:nvPr>
            <p:ph type="body" idx="1"/>
          </p:nvPr>
        </p:nvSpPr>
        <p:spPr/>
        <p:txBody>
          <a:bodyPr>
            <a:normAutofit/>
          </a:bodyPr>
          <a:lstStyle/>
          <a:p>
            <a:pPr>
              <a:defRPr/>
            </a:pPr>
            <a:r>
              <a:rPr lang="fr-FR" dirty="0" smtClean="0">
                <a:latin typeface="+mn-lt"/>
              </a:rPr>
              <a:t>La communication est plus importante encore quand il s’agit d’une relation de</a:t>
            </a:r>
          </a:p>
          <a:p>
            <a:pPr>
              <a:defRPr/>
            </a:pPr>
            <a:r>
              <a:rPr lang="fr-FR" dirty="0" smtClean="0">
                <a:latin typeface="+mn-lt"/>
              </a:rPr>
              <a:t>soins. La communication fait partie </a:t>
            </a:r>
            <a:r>
              <a:rPr lang="fr-FR" dirty="0" err="1" smtClean="0">
                <a:latin typeface="+mn-lt"/>
              </a:rPr>
              <a:t>integrante</a:t>
            </a:r>
            <a:r>
              <a:rPr lang="fr-FR" dirty="0" smtClean="0">
                <a:latin typeface="+mn-lt"/>
              </a:rPr>
              <a:t> des 14 besoins fondamentaux de</a:t>
            </a:r>
          </a:p>
          <a:p>
            <a:pPr>
              <a:defRPr/>
            </a:pPr>
            <a:r>
              <a:rPr lang="fr-FR" dirty="0" smtClean="0">
                <a:latin typeface="+mn-lt"/>
              </a:rPr>
              <a:t>l’</a:t>
            </a:r>
            <a:r>
              <a:rPr lang="fr-FR" dirty="0" err="1" smtClean="0">
                <a:latin typeface="+mn-lt"/>
              </a:rPr>
              <a:t>etre</a:t>
            </a:r>
            <a:r>
              <a:rPr lang="fr-FR" dirty="0" smtClean="0">
                <a:latin typeface="+mn-lt"/>
              </a:rPr>
              <a:t> humain </a:t>
            </a:r>
            <a:r>
              <a:rPr lang="fr-FR" dirty="0" err="1" smtClean="0">
                <a:latin typeface="+mn-lt"/>
              </a:rPr>
              <a:t>definis</a:t>
            </a:r>
            <a:r>
              <a:rPr lang="fr-FR" dirty="0" smtClean="0">
                <a:latin typeface="+mn-lt"/>
              </a:rPr>
              <a:t> par Virginia Henderson12, </a:t>
            </a:r>
            <a:r>
              <a:rPr lang="fr-FR" dirty="0" err="1" smtClean="0">
                <a:latin typeface="+mn-lt"/>
              </a:rPr>
              <a:t>infirmiere</a:t>
            </a:r>
            <a:r>
              <a:rPr lang="fr-FR" dirty="0" smtClean="0">
                <a:latin typeface="+mn-lt"/>
              </a:rPr>
              <a:t> </a:t>
            </a:r>
            <a:r>
              <a:rPr lang="fr-FR" dirty="0" err="1" smtClean="0">
                <a:latin typeface="+mn-lt"/>
              </a:rPr>
              <a:t>americaine</a:t>
            </a:r>
            <a:r>
              <a:rPr lang="fr-FR" dirty="0" smtClean="0">
                <a:latin typeface="+mn-lt"/>
              </a:rPr>
              <a:t>. En effet,</a:t>
            </a:r>
          </a:p>
          <a:p>
            <a:pPr>
              <a:defRPr/>
            </a:pPr>
            <a:r>
              <a:rPr lang="fr-FR" dirty="0" smtClean="0">
                <a:latin typeface="+mn-lt"/>
              </a:rPr>
              <a:t>un de ces besoins fondamentaux est de communiquer avec ses semblables :</a:t>
            </a:r>
          </a:p>
          <a:p>
            <a:pPr>
              <a:defRPr/>
            </a:pPr>
            <a:r>
              <a:rPr lang="fr-FR" dirty="0" smtClean="0">
                <a:latin typeface="+mn-lt"/>
              </a:rPr>
              <a:t>≪ </a:t>
            </a:r>
            <a:r>
              <a:rPr lang="fr-FR" dirty="0" err="1" smtClean="0">
                <a:latin typeface="+mn-lt"/>
              </a:rPr>
              <a:t>Capacite</a:t>
            </a:r>
            <a:r>
              <a:rPr lang="fr-FR" dirty="0" smtClean="0">
                <a:latin typeface="+mn-lt"/>
              </a:rPr>
              <a:t> d'une personne a </a:t>
            </a:r>
            <a:r>
              <a:rPr lang="fr-FR" dirty="0" err="1" smtClean="0">
                <a:latin typeface="+mn-lt"/>
              </a:rPr>
              <a:t>etre</a:t>
            </a:r>
            <a:r>
              <a:rPr lang="fr-FR" dirty="0" smtClean="0">
                <a:latin typeface="+mn-lt"/>
              </a:rPr>
              <a:t> comprise et comprendre </a:t>
            </a:r>
            <a:r>
              <a:rPr lang="fr-FR" dirty="0" err="1" smtClean="0">
                <a:latin typeface="+mn-lt"/>
              </a:rPr>
              <a:t>grace</a:t>
            </a:r>
            <a:r>
              <a:rPr lang="fr-FR" dirty="0" smtClean="0">
                <a:latin typeface="+mn-lt"/>
              </a:rPr>
              <a:t> a l'attitude, la</a:t>
            </a:r>
          </a:p>
          <a:p>
            <a:pPr>
              <a:defRPr/>
            </a:pPr>
            <a:r>
              <a:rPr lang="fr-FR" dirty="0" smtClean="0">
                <a:latin typeface="+mn-lt"/>
              </a:rPr>
              <a:t>parole, ou un code ≫.</a:t>
            </a:r>
            <a:endParaRPr lang="fr-FR" dirty="0"/>
          </a:p>
        </p:txBody>
      </p:sp>
      <p:sp>
        <p:nvSpPr>
          <p:cNvPr id="4" name="Espace réservé du numéro de diapositive 3"/>
          <p:cNvSpPr>
            <a:spLocks noGrp="1"/>
          </p:cNvSpPr>
          <p:nvPr>
            <p:ph type="sldNum" sz="quarter" idx="5"/>
          </p:nvPr>
        </p:nvSpPr>
        <p:spPr/>
        <p:txBody>
          <a:bodyPr/>
          <a:lstStyle/>
          <a:p>
            <a:pPr>
              <a:defRPr/>
            </a:pPr>
            <a:fld id="{3F5945BC-D49A-4C1D-A5A0-0786D4B7202B}" type="slidenum">
              <a:rPr lang="fr-FR" smtClean="0"/>
              <a:pPr>
                <a:defRPr/>
              </a:pPr>
              <a:t>16</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85E69F64-3EE4-4A12-98E3-C5170C7616D4}" type="slidenum">
              <a:rPr lang="fr-FR"/>
              <a:pPr/>
              <a:t>17</a:t>
            </a:fld>
            <a:endParaRPr lang="fr-FR"/>
          </a:p>
        </p:txBody>
      </p:sp>
      <p:sp>
        <p:nvSpPr>
          <p:cNvPr id="56323" name="Rectangle 2"/>
          <p:cNvSpPr>
            <a:spLocks noGrp="1" noRot="1" noChangeAspect="1" noChangeArrowheads="1"/>
          </p:cNvSpPr>
          <p:nvPr>
            <p:ph type="sldImg"/>
          </p:nvPr>
        </p:nvSpPr>
        <p:spPr>
          <a:solidFill>
            <a:srgbClr val="FFFFFF"/>
          </a:solidFill>
          <a:ln/>
        </p:spPr>
      </p:sp>
      <p:sp>
        <p:nvSpPr>
          <p:cNvPr id="56324" name="Rectangle 3"/>
          <p:cNvSpPr>
            <a:spLocks noGrp="1" noChangeArrowheads="1"/>
          </p:cNvSpPr>
          <p:nvPr>
            <p:ph type="body" idx="1"/>
          </p:nvPr>
        </p:nvSpPr>
        <p:spPr>
          <a:solidFill>
            <a:srgbClr val="FFFFFF"/>
          </a:solidFill>
          <a:ln>
            <a:solidFill>
              <a:srgbClr val="000000"/>
            </a:solidFill>
          </a:ln>
        </p:spPr>
        <p:txBody>
          <a:bodyPr/>
          <a:lstStyle/>
          <a:p>
            <a:pPr algn="just"/>
            <a:r>
              <a:rPr lang="fr-FR" sz="1600" smtClean="0">
                <a:cs typeface="Times" charset="0"/>
              </a:rPr>
              <a:t>Introduction générale</a:t>
            </a:r>
          </a:p>
          <a:p>
            <a:pPr algn="just"/>
            <a:endParaRPr lang="fr-FR" sz="1600" smtClean="0">
              <a:cs typeface="Times" charset="0"/>
            </a:endParaRPr>
          </a:p>
          <a:p>
            <a:pPr algn="just"/>
            <a:r>
              <a:rPr lang="fr-FR" sz="1600" smtClean="0">
                <a:cs typeface="Times" charset="0"/>
              </a:rPr>
              <a:t>Formation mais aussi ligne de base.</a:t>
            </a:r>
          </a:p>
          <a:p>
            <a:pPr algn="just"/>
            <a:endParaRPr lang="fr-FR" sz="1600" smtClean="0">
              <a:cs typeface="Times" charset="0"/>
            </a:endParaRPr>
          </a:p>
          <a:p>
            <a:pPr algn="just"/>
            <a:r>
              <a:rPr lang="fr-FR" sz="1600" smtClean="0">
                <a:cs typeface="Times" charset="0"/>
              </a:rPr>
              <a:t>Étudier l ’influence des facteurs déterminants la communication médecin malade et leur évolution avec la formation.</a:t>
            </a:r>
          </a:p>
          <a:p>
            <a:pPr algn="just"/>
            <a:endParaRPr lang="fr-FR" sz="1600" smtClean="0">
              <a:cs typeface="Times" charset="0"/>
            </a:endParaRPr>
          </a:p>
          <a:p>
            <a:pPr algn="just"/>
            <a:r>
              <a:rPr lang="fr-FR" sz="1600" smtClean="0">
                <a:cs typeface="Times" charset="0"/>
              </a:rPr>
              <a:t>Ici, surtout ligne de base.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EF17407-29F4-41DD-83BB-71B853C554A6}" type="slidenum">
              <a:rPr lang="fr-FR"/>
              <a:pPr/>
              <a:t>18</a:t>
            </a:fld>
            <a:endParaRPr lang="fr-FR"/>
          </a:p>
        </p:txBody>
      </p:sp>
      <p:sp>
        <p:nvSpPr>
          <p:cNvPr id="58371" name="Rectangle 2"/>
          <p:cNvSpPr>
            <a:spLocks noGrp="1" noRot="1" noChangeAspect="1" noChangeArrowheads="1"/>
          </p:cNvSpPr>
          <p:nvPr>
            <p:ph type="sldImg"/>
          </p:nvPr>
        </p:nvSpPr>
        <p:spPr>
          <a:xfrm>
            <a:off x="857250" y="533400"/>
            <a:ext cx="5143500" cy="3429000"/>
          </a:xfrm>
          <a:solidFill>
            <a:srgbClr val="FFFFFF"/>
          </a:solidFill>
          <a:ln/>
        </p:spPr>
      </p:sp>
      <p:sp>
        <p:nvSpPr>
          <p:cNvPr id="58372" name="Rectangle 3"/>
          <p:cNvSpPr>
            <a:spLocks noGrp="1" noChangeArrowheads="1"/>
          </p:cNvSpPr>
          <p:nvPr>
            <p:ph type="body" idx="1"/>
          </p:nvPr>
        </p:nvSpPr>
        <p:spPr>
          <a:xfrm>
            <a:off x="228600" y="4114800"/>
            <a:ext cx="6400800" cy="4191000"/>
          </a:xfrm>
          <a:solidFill>
            <a:srgbClr val="FFFFFF"/>
          </a:solidFill>
          <a:ln>
            <a:solidFill>
              <a:srgbClr val="000000"/>
            </a:solidFill>
          </a:ln>
        </p:spPr>
        <p:txBody>
          <a:bodyPr/>
          <a:lstStyle/>
          <a:p>
            <a:pPr algn="just"/>
            <a:r>
              <a:rPr lang="fr-FR" sz="1800" smtClean="0">
                <a:latin typeface="Arial" charset="0"/>
                <a:cs typeface="Times" charset="0"/>
              </a:rPr>
              <a:t>L'annonce du diagnostic et la question de la vérité est toujours délicate pour le personnel soignant. Que dire, jusqu'où et comment ? </a:t>
            </a:r>
          </a:p>
          <a:p>
            <a:pPr algn="just"/>
            <a:r>
              <a:rPr lang="fr-FR" sz="1800" smtClean="0">
                <a:latin typeface="Arial" charset="0"/>
                <a:cs typeface="Times" charset="0"/>
              </a:rPr>
              <a:t>Soulignons cette difficulté pour l'annonce de toute nouvelle (échec thérapeutique, rechute, …). Une façon de répondre est d'interroger les premiers concernés : les patients.</a:t>
            </a:r>
          </a:p>
          <a:p>
            <a:pPr algn="just"/>
            <a:r>
              <a:rPr lang="fr-FR" sz="1800" smtClean="0">
                <a:latin typeface="Arial" charset="0"/>
                <a:cs typeface="Times" charset="0"/>
              </a:rPr>
              <a:t>Dans une étude menée auprès de 250 patients cancéreux représentatifs de la population cancéreuse écossaise, Meredith et al. rapportent que :</a:t>
            </a:r>
          </a:p>
          <a:p>
            <a:pPr algn="just"/>
            <a:r>
              <a:rPr lang="fr-FR" sz="1800" smtClean="0">
                <a:latin typeface="Arial" charset="0"/>
                <a:cs typeface="Times" charset="0"/>
              </a:rPr>
              <a:t>79 % veulent autant d'information que possible</a:t>
            </a:r>
          </a:p>
          <a:p>
            <a:pPr algn="just"/>
            <a:r>
              <a:rPr lang="fr-FR" sz="1800" smtClean="0">
                <a:latin typeface="Arial" charset="0"/>
                <a:cs typeface="Times" charset="0"/>
              </a:rPr>
              <a:t>96 % on le besoin ou le besoin absolu de savoir qu'ils ont un cancer.</a:t>
            </a:r>
          </a:p>
          <a:p>
            <a:pPr algn="just"/>
            <a:r>
              <a:rPr lang="fr-FR" sz="1800" smtClean="0">
                <a:latin typeface="Arial" charset="0"/>
                <a:cs typeface="Times" charset="0"/>
              </a:rPr>
              <a:t>91 % veulent connaître leurs chances de guérison</a:t>
            </a:r>
          </a:p>
          <a:p>
            <a:pPr algn="just"/>
            <a:r>
              <a:rPr lang="fr-FR" sz="1800" smtClean="0">
                <a:latin typeface="Arial" charset="0"/>
                <a:cs typeface="Times" charset="0"/>
              </a:rPr>
              <a:t>94 % veulent connaître les effets secondaires des traitements.</a:t>
            </a:r>
            <a:endParaRPr lang="fr-FR" sz="1800"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E59A6C9F-6449-4F0F-A529-0B508A21796B}" type="slidenum">
              <a:rPr lang="fr-FR"/>
              <a:pPr/>
              <a:t>19</a:t>
            </a:fld>
            <a:endParaRPr lang="fr-FR"/>
          </a:p>
        </p:txBody>
      </p:sp>
      <p:sp>
        <p:nvSpPr>
          <p:cNvPr id="60419" name="Rectangle 2"/>
          <p:cNvSpPr>
            <a:spLocks noGrp="1" noRot="1" noChangeAspect="1" noChangeArrowheads="1" noTextEdit="1"/>
          </p:cNvSpPr>
          <p:nvPr>
            <p:ph type="sldImg"/>
          </p:nvPr>
        </p:nvSpPr>
        <p:spPr>
          <a:xfrm>
            <a:off x="1143000" y="304800"/>
            <a:ext cx="4572000" cy="3429000"/>
          </a:xfrm>
          <a:ln/>
        </p:spPr>
      </p:sp>
      <p:sp>
        <p:nvSpPr>
          <p:cNvPr id="60420" name="Rectangle 3"/>
          <p:cNvSpPr>
            <a:spLocks noGrp="1" noChangeArrowheads="1"/>
          </p:cNvSpPr>
          <p:nvPr>
            <p:ph type="body" idx="1"/>
          </p:nvPr>
        </p:nvSpPr>
        <p:spPr>
          <a:xfrm>
            <a:off x="609600" y="4114800"/>
            <a:ext cx="5715000" cy="4267200"/>
          </a:xfrm>
          <a:noFill/>
          <a:ln/>
        </p:spPr>
        <p:txBody>
          <a:bodyPr/>
          <a:lstStyle/>
          <a:p>
            <a:pPr algn="ctr">
              <a:spcBef>
                <a:spcPct val="50000"/>
              </a:spcBef>
            </a:pPr>
            <a:r>
              <a:rPr lang="fr-FR" sz="1500" b="1" smtClean="0">
                <a:solidFill>
                  <a:schemeClr val="tx2"/>
                </a:solidFill>
                <a:latin typeface="Arial" charset="0"/>
              </a:rPr>
              <a:t>Créer une relation interpersonnelle</a:t>
            </a:r>
          </a:p>
          <a:p>
            <a:r>
              <a:rPr lang="fr-FR" sz="1500" smtClean="0">
                <a:latin typeface="Arial" charset="0"/>
                <a:cs typeface="Times" charset="0"/>
              </a:rPr>
              <a:t>Établir un cadre chaleureux et rassurant offrant une place réelle au patient en tant que personne à part entière</a:t>
            </a:r>
          </a:p>
          <a:p>
            <a:pPr>
              <a:spcBef>
                <a:spcPct val="50000"/>
              </a:spcBef>
            </a:pPr>
            <a:r>
              <a:rPr lang="fr-FR" sz="1500" smtClean="0">
                <a:latin typeface="Arial" charset="0"/>
                <a:cs typeface="Times" charset="0"/>
              </a:rPr>
              <a:t>Se sentir pris en charge en tant que personne dont les difficultés importent au médecin</a:t>
            </a:r>
          </a:p>
          <a:p>
            <a:pPr algn="ctr">
              <a:spcBef>
                <a:spcPct val="50000"/>
              </a:spcBef>
            </a:pPr>
            <a:r>
              <a:rPr lang="fr-FR" sz="1500" b="1" smtClean="0">
                <a:solidFill>
                  <a:schemeClr val="tx2"/>
                </a:solidFill>
                <a:latin typeface="Arial" charset="0"/>
              </a:rPr>
              <a:t>Échanger des informations</a:t>
            </a:r>
          </a:p>
          <a:p>
            <a:pPr>
              <a:spcBef>
                <a:spcPct val="50000"/>
              </a:spcBef>
            </a:pPr>
            <a:r>
              <a:rPr lang="fr-FR" sz="1500" smtClean="0">
                <a:latin typeface="Arial" charset="0"/>
                <a:cs typeface="Times" charset="0"/>
              </a:rPr>
              <a:t>Exprimer qui on est, ses problèmes et ses difficultés </a:t>
            </a:r>
          </a:p>
          <a:p>
            <a:pPr>
              <a:spcBef>
                <a:spcPct val="50000"/>
              </a:spcBef>
            </a:pPr>
            <a:r>
              <a:rPr lang="fr-FR" sz="1500" smtClean="0">
                <a:latin typeface="Arial" charset="0"/>
                <a:cs typeface="Times" charset="0"/>
              </a:rPr>
              <a:t>Expliquer les examens, annoncer un diagnostic, proposer des traitements</a:t>
            </a:r>
          </a:p>
          <a:p>
            <a:pPr algn="ctr">
              <a:spcBef>
                <a:spcPct val="50000"/>
              </a:spcBef>
            </a:pPr>
            <a:r>
              <a:rPr lang="fr-FR" sz="1500" b="1" smtClean="0">
                <a:solidFill>
                  <a:schemeClr val="tx2"/>
                </a:solidFill>
                <a:latin typeface="Arial" charset="0"/>
              </a:rPr>
              <a:t>Prendre une décision thérapeutique</a:t>
            </a:r>
          </a:p>
          <a:p>
            <a:pPr>
              <a:spcBef>
                <a:spcPct val="50000"/>
              </a:spcBef>
            </a:pPr>
            <a:r>
              <a:rPr lang="fr-FR" sz="1500" smtClean="0">
                <a:latin typeface="Arial" charset="0"/>
                <a:cs typeface="Times" charset="0"/>
              </a:rPr>
              <a:t>Exprimer ses préférences et attentes quant aux traitements proposés et sa vision de l ’avenir </a:t>
            </a:r>
          </a:p>
          <a:p>
            <a:pPr>
              <a:spcBef>
                <a:spcPct val="50000"/>
              </a:spcBef>
            </a:pPr>
            <a:r>
              <a:rPr lang="fr-FR" sz="1500" smtClean="0">
                <a:latin typeface="Arial" charset="0"/>
                <a:cs typeface="Times" charset="0"/>
              </a:rPr>
              <a:t>Connaître les préférences et attentes du patient quant aux traitements proposés et à l’avenir</a:t>
            </a:r>
          </a:p>
          <a:p>
            <a:pPr>
              <a:spcBef>
                <a:spcPct val="50000"/>
              </a:spcBef>
            </a:pPr>
            <a:r>
              <a:rPr lang="fr-FR" sz="1500" smtClean="0">
                <a:latin typeface="Arial" charset="0"/>
                <a:cs typeface="Times" charset="0"/>
              </a:rPr>
              <a:t>Proposer un traitement clairement argumenté</a:t>
            </a:r>
          </a:p>
          <a:p>
            <a:pPr>
              <a:spcBef>
                <a:spcPct val="50000"/>
              </a:spcBef>
            </a:pPr>
            <a:r>
              <a:rPr lang="fr-FR" sz="1500" smtClean="0">
                <a:latin typeface="Arial" charset="0"/>
                <a:cs typeface="Times" charset="0"/>
              </a:rPr>
              <a:t>Prendre la part désirée à la décision thérapeutique</a:t>
            </a:r>
          </a:p>
          <a:p>
            <a:pPr>
              <a:spcBef>
                <a:spcPct val="50000"/>
              </a:spcBef>
            </a:pPr>
            <a:endParaRPr lang="fr-FR" sz="1500" smtClean="0">
              <a:latin typeface="Arial" charset="0"/>
              <a:cs typeface="Times"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E764622B-92EB-4727-8362-96EC4F827B90}" type="slidenum">
              <a:rPr lang="fr-FR"/>
              <a:pPr/>
              <a:t>20</a:t>
            </a:fld>
            <a:endParaRPr lang="fr-FR"/>
          </a:p>
        </p:txBody>
      </p:sp>
      <p:sp>
        <p:nvSpPr>
          <p:cNvPr id="76803" name="Rectangle 2"/>
          <p:cNvSpPr>
            <a:spLocks noGrp="1" noRot="1" noChangeAspect="1" noChangeArrowheads="1" noTextEdit="1"/>
          </p:cNvSpPr>
          <p:nvPr>
            <p:ph type="sldImg"/>
          </p:nvPr>
        </p:nvSpPr>
        <p:spPr>
          <a:xfrm>
            <a:off x="1143000" y="76200"/>
            <a:ext cx="4572000" cy="3429000"/>
          </a:xfrm>
          <a:ln/>
        </p:spPr>
      </p:sp>
      <p:sp>
        <p:nvSpPr>
          <p:cNvPr id="76804" name="Rectangle 3"/>
          <p:cNvSpPr>
            <a:spLocks noGrp="1" noChangeArrowheads="1"/>
          </p:cNvSpPr>
          <p:nvPr>
            <p:ph type="body" idx="1"/>
          </p:nvPr>
        </p:nvSpPr>
        <p:spPr>
          <a:xfrm>
            <a:off x="76200" y="3810000"/>
            <a:ext cx="6629400" cy="4191000"/>
          </a:xfrm>
          <a:noFill/>
          <a:ln/>
        </p:spPr>
        <p:txBody>
          <a:bodyPr/>
          <a:lstStyle/>
          <a:p>
            <a:r>
              <a:rPr lang="fr-FR" sz="1600" b="1" smtClean="0">
                <a:latin typeface="Arial" charset="0"/>
                <a:cs typeface="Times" charset="0"/>
              </a:rPr>
              <a:t>L’étude publiée en 1999 est une étude multicentrique américaine qui s ’intéresse à l ’impact de l ’âge sur le souhaît de recourir ou non à des soins curatifs. </a:t>
            </a:r>
          </a:p>
          <a:p>
            <a:r>
              <a:rPr lang="fr-FR" sz="1600" b="1" smtClean="0">
                <a:latin typeface="Arial" charset="0"/>
                <a:cs typeface="Times" charset="0"/>
              </a:rPr>
              <a:t>Pour notre propos, nous nous limeterons à une partie de l ’étude qui consistait à demander à des patients dont le pronostic était de 50% de survie à 6 mois.</a:t>
            </a:r>
          </a:p>
          <a:p>
            <a:r>
              <a:rPr lang="fr-FR" sz="1600" b="1" smtClean="0">
                <a:latin typeface="Arial" charset="0"/>
                <a:cs typeface="Times" charset="0"/>
              </a:rPr>
              <a:t>Parmi d ’autres évaluations, une question leur était posée: </a:t>
            </a:r>
          </a:p>
          <a:p>
            <a:pPr>
              <a:lnSpc>
                <a:spcPct val="140000"/>
              </a:lnSpc>
              <a:spcBef>
                <a:spcPct val="50000"/>
              </a:spcBef>
            </a:pPr>
            <a:r>
              <a:rPr lang="fr-FR" sz="1600" b="1" i="1" smtClean="0">
                <a:latin typeface="Arial" charset="0"/>
              </a:rPr>
              <a:t>« Si vous deviez faire un choix en ce moment, préféreriez-vous suivre un traitement qui vise à accroître votre espérance de vie le plus possible, même si cela entraîne plus de douleurs et d’inconfort ou préféreriez-vous suivre un traitement centré sur la diminution de la douleur et de l’inconfort, même si cela implique de ne pas vivre aussi longtemps ? »</a:t>
            </a:r>
          </a:p>
          <a:p>
            <a:r>
              <a:rPr lang="fr-FR" sz="1600" b="1" smtClean="0">
                <a:latin typeface="Arial" charset="0"/>
                <a:cs typeface="Times" charset="0"/>
              </a:rPr>
              <a:t>À leur médecin traitant, il était également demandé d ’exprimer si selon eux, leur patient désirerait ou non une approche curative.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F7C3D565-D213-4461-9E19-3E9C1580ACF7}" type="slidenum">
              <a:rPr lang="fr-FR"/>
              <a:pPr/>
              <a:t>21</a:t>
            </a:fld>
            <a:endParaRPr lang="fr-FR"/>
          </a:p>
        </p:txBody>
      </p:sp>
      <p:sp>
        <p:nvSpPr>
          <p:cNvPr id="84995" name="Rectangle 2"/>
          <p:cNvSpPr>
            <a:spLocks noGrp="1" noRot="1" noChangeAspect="1" noChangeArrowheads="1"/>
          </p:cNvSpPr>
          <p:nvPr>
            <p:ph type="sldImg"/>
          </p:nvPr>
        </p:nvSpPr>
        <p:spPr>
          <a:solidFill>
            <a:srgbClr val="FFFFFF"/>
          </a:solidFill>
          <a:ln/>
        </p:spPr>
      </p:sp>
      <p:sp>
        <p:nvSpPr>
          <p:cNvPr id="84996" name="Rectangle 3"/>
          <p:cNvSpPr>
            <a:spLocks noGrp="1" noChangeArrowheads="1"/>
          </p:cNvSpPr>
          <p:nvPr>
            <p:ph type="body" idx="1"/>
          </p:nvPr>
        </p:nvSpPr>
        <p:spPr>
          <a:solidFill>
            <a:srgbClr val="FFFFFF"/>
          </a:solidFill>
          <a:ln>
            <a:solidFill>
              <a:srgbClr val="000000"/>
            </a:solidFill>
          </a:ln>
        </p:spPr>
        <p:txBody>
          <a:bodyPr/>
          <a:lstStyle/>
          <a:p>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04/10/2015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04/10/2015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04/10/2015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04/10/2015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04/10/2015</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04/10/2015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04/10/2015</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04/10/2015</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04/10/2015</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04/10/2015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04/10/2015</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04/10/2015</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fr.123rf.com/photo_6557299_rendu-3d-de-boule-rouge-sur-fond-blanc.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785794"/>
            <a:ext cx="8229600" cy="1143000"/>
          </a:xfrm>
        </p:spPr>
        <p:txBody>
          <a:bodyPr>
            <a:normAutofit/>
          </a:bodyPr>
          <a:lstStyle/>
          <a:p>
            <a:r>
              <a:rPr lang="fr-FR" sz="5400" b="1" dirty="0" smtClean="0">
                <a:solidFill>
                  <a:srgbClr val="FF0000"/>
                </a:solidFill>
              </a:rPr>
              <a:t>LA  COMMUNICATION </a:t>
            </a:r>
            <a:endParaRPr lang="fr-FR" sz="5400" b="1"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ctr">
              <a:buNone/>
            </a:pPr>
            <a:endParaRPr lang="fr-FR" b="1" dirty="0" smtClean="0">
              <a:solidFill>
                <a:schemeClr val="tx2"/>
              </a:solidFill>
            </a:endParaRPr>
          </a:p>
          <a:p>
            <a:pPr algn="ctr">
              <a:buNone/>
            </a:pPr>
            <a:endParaRPr lang="fr-FR" b="1" dirty="0" smtClean="0">
              <a:solidFill>
                <a:schemeClr val="tx2"/>
              </a:solidFill>
            </a:endParaRPr>
          </a:p>
          <a:p>
            <a:pPr algn="ctr">
              <a:buNone/>
            </a:pPr>
            <a:r>
              <a:rPr lang="fr-FR" b="1" dirty="0" smtClean="0">
                <a:solidFill>
                  <a:schemeClr val="tx2"/>
                </a:solidFill>
              </a:rPr>
              <a:t>CPFCS Kenitra</a:t>
            </a:r>
          </a:p>
          <a:p>
            <a:pPr algn="r"/>
            <a:endParaRPr lang="fr-FR" sz="2400" b="1" dirty="0" smtClean="0"/>
          </a:p>
          <a:p>
            <a:pPr algn="r"/>
            <a:endParaRPr lang="fr-FR" sz="2400" b="1" dirty="0" smtClean="0"/>
          </a:p>
          <a:p>
            <a:pPr algn="r"/>
            <a:endParaRPr lang="fr-FR" sz="2400" b="1" dirty="0" smtClean="0"/>
          </a:p>
          <a:p>
            <a:pPr algn="r">
              <a:buNone/>
            </a:pPr>
            <a:endParaRPr lang="fr-FR" sz="2400" b="1" dirty="0" smtClean="0"/>
          </a:p>
          <a:p>
            <a:pPr algn="r"/>
            <a:endParaRPr lang="fr-FR" sz="2400" b="1" dirty="0" smtClean="0"/>
          </a:p>
          <a:p>
            <a:pPr algn="r"/>
            <a:endParaRPr lang="fr-FR" sz="2400" b="1" dirty="0" smtClean="0"/>
          </a:p>
          <a:p>
            <a:pPr algn="r">
              <a:buNone/>
            </a:pPr>
            <a:r>
              <a:rPr lang="fr-FR" sz="2400" b="1" dirty="0" smtClean="0"/>
              <a:t>Elaboré par Mr: MAWHOUB</a:t>
            </a:r>
          </a:p>
          <a:p>
            <a:pPr algn="r">
              <a:buNone/>
            </a:pPr>
            <a:r>
              <a:rPr lang="fr-FR" sz="2400" b="1" dirty="0" smtClean="0"/>
              <a:t>2015/2016 </a:t>
            </a:r>
            <a:endParaRPr lang="fr-FR"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143116"/>
            <a:ext cx="8229600" cy="1143000"/>
          </a:xfrm>
        </p:spPr>
        <p:txBody>
          <a:bodyPr>
            <a:normAutofit fontScale="90000"/>
          </a:bodyPr>
          <a:lstStyle/>
          <a:p>
            <a:pPr lvl="1" algn="ctr" rtl="0">
              <a:spcBef>
                <a:spcPct val="0"/>
              </a:spcBef>
            </a:pPr>
            <a:r>
              <a:rPr lang="fr-FR" sz="2400" b="1" dirty="0" smtClean="0">
                <a:latin typeface="Times New Roman" pitchFamily="18" charset="0"/>
                <a:cs typeface="Times New Roman" pitchFamily="18" charset="0"/>
              </a:rPr>
              <a:t> </a:t>
            </a:r>
            <a:r>
              <a:rPr lang="fr-FR" sz="5400" b="1" dirty="0" smtClean="0">
                <a:latin typeface="Times New Roman" pitchFamily="18" charset="0"/>
                <a:cs typeface="Times New Roman" pitchFamily="18" charset="0"/>
              </a:rPr>
              <a:t>les supports écrits</a:t>
            </a:r>
            <a:r>
              <a:rPr lang="fr-FR" sz="2400" b="1" dirty="0" smtClean="0">
                <a:latin typeface="Times New Roman" pitchFamily="18" charset="0"/>
                <a:cs typeface="Times New Roman" pitchFamily="18" charset="0"/>
              </a:rPr>
              <a:t/>
            </a:r>
            <a:br>
              <a:rPr lang="fr-FR" sz="2400" b="1" dirty="0" smtClean="0">
                <a:latin typeface="Times New Roman" pitchFamily="18" charset="0"/>
                <a:cs typeface="Times New Roman" pitchFamily="18" charset="0"/>
              </a:rPr>
            </a:b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Espace réservé du contenu 2"/>
          <p:cNvSpPr>
            <a:spLocks noGrp="1"/>
          </p:cNvSpPr>
          <p:nvPr>
            <p:ph idx="1"/>
          </p:nvPr>
        </p:nvSpPr>
        <p:spPr>
          <a:xfrm>
            <a:off x="0" y="260350"/>
            <a:ext cx="9144000" cy="1944688"/>
          </a:xfrm>
        </p:spPr>
        <p:txBody>
          <a:bodyPr/>
          <a:lstStyle/>
          <a:p>
            <a:pPr algn="ctr" eaLnBrk="1" hangingPunct="1">
              <a:buFontTx/>
              <a:buNone/>
            </a:pPr>
            <a:r>
              <a:rPr lang="fr-FR" sz="2800" b="1" smtClean="0">
                <a:latin typeface="Times New Roman" pitchFamily="18" charset="0"/>
                <a:cs typeface="Times New Roman" pitchFamily="18" charset="0"/>
              </a:rPr>
              <a:t> </a:t>
            </a:r>
          </a:p>
          <a:p>
            <a:pPr algn="ctr" eaLnBrk="1" hangingPunct="1">
              <a:buFont typeface="Wingdings" pitchFamily="2" charset="2"/>
              <a:buNone/>
            </a:pPr>
            <a:r>
              <a:rPr lang="fr-FR" sz="2800" smtClean="0">
                <a:latin typeface="Times New Roman" pitchFamily="18" charset="0"/>
                <a:cs typeface="Times New Roman" pitchFamily="18" charset="0"/>
              </a:rPr>
              <a:t>L’écrit est le premier vecteur de communication interne il se présente sous plusieurs formes dont les plus importantes sont :</a:t>
            </a:r>
          </a:p>
        </p:txBody>
      </p:sp>
      <p:sp>
        <p:nvSpPr>
          <p:cNvPr id="7" name="ZoneTexte 6"/>
          <p:cNvSpPr txBox="1"/>
          <p:nvPr/>
        </p:nvSpPr>
        <p:spPr>
          <a:xfrm>
            <a:off x="5072063" y="3057525"/>
            <a:ext cx="3821112" cy="2676525"/>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fontAlgn="auto">
              <a:spcBef>
                <a:spcPts val="0"/>
              </a:spcBef>
              <a:spcAft>
                <a:spcPts val="0"/>
              </a:spcAft>
              <a:defRPr/>
            </a:pPr>
            <a:r>
              <a:rPr lang="fr-FR" sz="2400" dirty="0">
                <a:latin typeface="Times New Roman" pitchFamily="18" charset="0"/>
                <a:cs typeface="Times New Roman" pitchFamily="18" charset="0"/>
              </a:rPr>
              <a:t>*</a:t>
            </a:r>
            <a:r>
              <a:rPr lang="fr-FR" sz="2800" dirty="0">
                <a:latin typeface="Times New Roman" pitchFamily="18" charset="0"/>
                <a:cs typeface="Times New Roman" pitchFamily="18" charset="0"/>
              </a:rPr>
              <a:t>La boîte à idée </a:t>
            </a:r>
          </a:p>
          <a:p>
            <a:pPr fontAlgn="auto">
              <a:spcBef>
                <a:spcPts val="0"/>
              </a:spcBef>
              <a:spcAft>
                <a:spcPts val="0"/>
              </a:spcAft>
              <a:defRPr/>
            </a:pPr>
            <a:r>
              <a:rPr lang="fr-FR" sz="2800" dirty="0">
                <a:latin typeface="Times New Roman" pitchFamily="18" charset="0"/>
                <a:cs typeface="Times New Roman" pitchFamily="18" charset="0"/>
              </a:rPr>
              <a:t>*La lettre administrative </a:t>
            </a:r>
          </a:p>
          <a:p>
            <a:pPr fontAlgn="auto">
              <a:spcBef>
                <a:spcPts val="0"/>
              </a:spcBef>
              <a:spcAft>
                <a:spcPts val="0"/>
              </a:spcAft>
              <a:defRPr/>
            </a:pPr>
            <a:r>
              <a:rPr lang="fr-FR" sz="2800" dirty="0">
                <a:latin typeface="Times New Roman" pitchFamily="18" charset="0"/>
                <a:cs typeface="Times New Roman" pitchFamily="18" charset="0"/>
              </a:rPr>
              <a:t>*Le tableau d’affichage </a:t>
            </a:r>
          </a:p>
          <a:p>
            <a:pPr fontAlgn="auto">
              <a:spcBef>
                <a:spcPts val="0"/>
              </a:spcBef>
              <a:spcAft>
                <a:spcPts val="0"/>
              </a:spcAft>
              <a:defRPr/>
            </a:pPr>
            <a:r>
              <a:rPr lang="fr-FR" sz="2800" dirty="0">
                <a:latin typeface="Times New Roman" pitchFamily="18" charset="0"/>
                <a:cs typeface="Times New Roman" pitchFamily="18" charset="0"/>
              </a:rPr>
              <a:t>*la fiche signalétique </a:t>
            </a:r>
          </a:p>
          <a:p>
            <a:pPr fontAlgn="auto">
              <a:spcBef>
                <a:spcPts val="0"/>
              </a:spcBef>
              <a:spcAft>
                <a:spcPts val="0"/>
              </a:spcAft>
              <a:defRPr/>
            </a:pPr>
            <a:r>
              <a:rPr lang="fr-FR" sz="2800" dirty="0">
                <a:latin typeface="Times New Roman" pitchFamily="18" charset="0"/>
                <a:cs typeface="Times New Roman" pitchFamily="18" charset="0"/>
              </a:rPr>
              <a:t>*La note circulaire restreinte</a:t>
            </a:r>
          </a:p>
        </p:txBody>
      </p:sp>
      <p:sp>
        <p:nvSpPr>
          <p:cNvPr id="8" name="Rectangle 7"/>
          <p:cNvSpPr/>
          <p:nvPr/>
        </p:nvSpPr>
        <p:spPr>
          <a:xfrm>
            <a:off x="539750" y="3065463"/>
            <a:ext cx="3887788" cy="2740025"/>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marL="342900" indent="-342900">
              <a:spcBef>
                <a:spcPct val="20000"/>
              </a:spcBef>
              <a:defRPr/>
            </a:pPr>
            <a:r>
              <a:rPr lang="fr-FR" sz="2400" dirty="0">
                <a:latin typeface="Times New Roman" pitchFamily="18" charset="0"/>
                <a:cs typeface="Times New Roman" pitchFamily="18" charset="0"/>
              </a:rPr>
              <a:t>*La note de service </a:t>
            </a:r>
          </a:p>
          <a:p>
            <a:pPr marL="342900" indent="-342900">
              <a:spcBef>
                <a:spcPct val="20000"/>
              </a:spcBef>
              <a:defRPr/>
            </a:pPr>
            <a:r>
              <a:rPr lang="fr-FR" sz="2400" dirty="0">
                <a:latin typeface="Times New Roman" pitchFamily="18" charset="0"/>
                <a:cs typeface="Times New Roman" pitchFamily="18" charset="0"/>
              </a:rPr>
              <a:t>*La note d’information : </a:t>
            </a:r>
          </a:p>
          <a:p>
            <a:pPr marL="342900" indent="-342900">
              <a:spcBef>
                <a:spcPct val="20000"/>
              </a:spcBef>
              <a:defRPr/>
            </a:pPr>
            <a:r>
              <a:rPr lang="fr-FR" sz="2400" dirty="0">
                <a:latin typeface="Times New Roman" pitchFamily="18" charset="0"/>
                <a:cs typeface="Times New Roman" pitchFamily="18" charset="0"/>
              </a:rPr>
              <a:t>*Le rapport </a:t>
            </a:r>
          </a:p>
          <a:p>
            <a:pPr marL="342900" indent="-342900">
              <a:spcBef>
                <a:spcPct val="20000"/>
              </a:spcBef>
              <a:defRPr/>
            </a:pPr>
            <a:r>
              <a:rPr lang="fr-FR" sz="2400" dirty="0">
                <a:latin typeface="Times New Roman" pitchFamily="18" charset="0"/>
                <a:cs typeface="Times New Roman" pitchFamily="18" charset="0"/>
              </a:rPr>
              <a:t>*Le compte-rendu :</a:t>
            </a:r>
          </a:p>
          <a:p>
            <a:pPr marL="342900" indent="-342900">
              <a:spcBef>
                <a:spcPct val="20000"/>
              </a:spcBef>
              <a:defRPr/>
            </a:pPr>
            <a:r>
              <a:rPr lang="fr-FR" sz="2400" dirty="0">
                <a:latin typeface="Times New Roman" pitchFamily="18" charset="0"/>
                <a:cs typeface="Times New Roman" pitchFamily="18" charset="0"/>
              </a:rPr>
              <a:t>*Le procès-verbal.</a:t>
            </a:r>
          </a:p>
          <a:p>
            <a:pPr marL="342900" indent="-342900">
              <a:spcBef>
                <a:spcPct val="20000"/>
              </a:spcBef>
              <a:defRPr/>
            </a:pPr>
            <a:r>
              <a:rPr lang="fr-FR" sz="2400" dirty="0">
                <a:latin typeface="Times New Roman" pitchFamily="18" charset="0"/>
                <a:cs typeface="Times New Roman" pitchFamily="18" charset="0"/>
              </a:rPr>
              <a:t>*Le journal interne </a:t>
            </a:r>
            <a:endParaRPr lang="fr-FR" sz="2400" dirty="0"/>
          </a:p>
        </p:txBody>
      </p:sp>
    </p:spTree>
  </p:cSld>
  <p:clrMapOvr>
    <a:masterClrMapping/>
  </p:clrMapOvr>
  <p:transition>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285992"/>
            <a:ext cx="8229600" cy="1143000"/>
          </a:xfrm>
        </p:spPr>
        <p:txBody>
          <a:bodyPr>
            <a:normAutofit fontScale="90000"/>
          </a:bodyPr>
          <a:lstStyle/>
          <a:p>
            <a:pPr lvl="1" algn="ctr" rtl="0">
              <a:spcBef>
                <a:spcPct val="0"/>
              </a:spcBef>
            </a:pPr>
            <a:r>
              <a:rPr lang="fr-FR" sz="5400" b="1" dirty="0" smtClean="0">
                <a:latin typeface="Times New Roman" pitchFamily="18" charset="0"/>
                <a:cs typeface="Times New Roman" pitchFamily="18" charset="0"/>
              </a:rPr>
              <a:t>les supports oraux</a:t>
            </a:r>
            <a:r>
              <a:rPr lang="fr-FR" sz="2400" b="1" dirty="0" smtClean="0">
                <a:latin typeface="Times New Roman" pitchFamily="18" charset="0"/>
                <a:cs typeface="Times New Roman" pitchFamily="18" charset="0"/>
              </a:rPr>
              <a:t/>
            </a:r>
            <a:br>
              <a:rPr lang="fr-FR" sz="2400" b="1" dirty="0" smtClean="0">
                <a:latin typeface="Times New Roman" pitchFamily="18" charset="0"/>
                <a:cs typeface="Times New Roman" pitchFamily="18" charset="0"/>
              </a:rPr>
            </a:b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Espace réservé du contenu 2"/>
          <p:cNvSpPr>
            <a:spLocks noGrp="1"/>
          </p:cNvSpPr>
          <p:nvPr>
            <p:ph idx="1"/>
          </p:nvPr>
        </p:nvSpPr>
        <p:spPr>
          <a:xfrm>
            <a:off x="179388" y="404813"/>
            <a:ext cx="8661400" cy="2863850"/>
          </a:xfrm>
        </p:spPr>
        <p:txBody>
          <a:bodyPr>
            <a:normAutofit lnSpcReduction="10000"/>
          </a:bodyPr>
          <a:lstStyle/>
          <a:p>
            <a:pPr algn="just" eaLnBrk="1" hangingPunct="1">
              <a:buFont typeface="Wingdings" pitchFamily="2" charset="2"/>
              <a:buNone/>
            </a:pPr>
            <a:r>
              <a:rPr lang="fr-FR" sz="2400" smtClean="0">
                <a:latin typeface="Times New Roman" pitchFamily="18" charset="0"/>
                <a:cs typeface="Times New Roman" pitchFamily="18" charset="0"/>
              </a:rPr>
              <a:t>C’est le moyen de communication le plus naturel et le plus immédiat. Les relations humaines qu’il permet d’instaurer le rendent irremplaçable. </a:t>
            </a:r>
          </a:p>
          <a:p>
            <a:pPr algn="just" eaLnBrk="1" hangingPunct="1">
              <a:buFont typeface="Wingdings" pitchFamily="2" charset="2"/>
              <a:buNone/>
            </a:pPr>
            <a:r>
              <a:rPr lang="fr-FR" sz="2400" smtClean="0">
                <a:latin typeface="Times New Roman" pitchFamily="18" charset="0"/>
                <a:cs typeface="Times New Roman" pitchFamily="18" charset="0"/>
              </a:rPr>
              <a:t>Simple et efficace, il peut se faire d’une manière:</a:t>
            </a:r>
          </a:p>
          <a:p>
            <a:pPr algn="just" eaLnBrk="1" hangingPunct="1">
              <a:buFont typeface="Wingdings" pitchFamily="2" charset="2"/>
              <a:buNone/>
            </a:pPr>
            <a:r>
              <a:rPr lang="fr-FR" sz="2400" smtClean="0">
                <a:latin typeface="Times New Roman" pitchFamily="18" charset="0"/>
                <a:cs typeface="Times New Roman" pitchFamily="18" charset="0"/>
              </a:rPr>
              <a:t>    -informelle (échanges cordiaux dans les couloirs)    </a:t>
            </a:r>
          </a:p>
          <a:p>
            <a:pPr algn="just" eaLnBrk="1" hangingPunct="1">
              <a:buFont typeface="Wingdings" pitchFamily="2" charset="2"/>
              <a:buNone/>
            </a:pPr>
            <a:r>
              <a:rPr lang="fr-FR" sz="2400" smtClean="0">
                <a:latin typeface="Times New Roman" pitchFamily="18" charset="0"/>
                <a:cs typeface="Times New Roman" pitchFamily="18" charset="0"/>
              </a:rPr>
              <a:t>    -structurée (réunions d’information, de concertation, de travail, etc.).</a:t>
            </a:r>
          </a:p>
          <a:p>
            <a:pPr algn="just" eaLnBrk="1" hangingPunct="1">
              <a:buFontTx/>
              <a:buNone/>
            </a:pPr>
            <a:endParaRPr lang="fr-FR" sz="2400" smtClean="0">
              <a:latin typeface="Times New Roman" pitchFamily="18" charset="0"/>
              <a:cs typeface="Times New Roman" pitchFamily="18" charset="0"/>
            </a:endParaRPr>
          </a:p>
        </p:txBody>
      </p:sp>
      <p:sp>
        <p:nvSpPr>
          <p:cNvPr id="5" name="Rectangle 4"/>
          <p:cNvSpPr/>
          <p:nvPr/>
        </p:nvSpPr>
        <p:spPr>
          <a:xfrm>
            <a:off x="2916238" y="3716338"/>
            <a:ext cx="3240087" cy="2678112"/>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algn="ctr">
              <a:defRPr/>
            </a:pPr>
            <a:r>
              <a:rPr lang="fr-FR" sz="2800" dirty="0">
                <a:latin typeface="Times New Roman" pitchFamily="18" charset="0"/>
                <a:cs typeface="Times New Roman" pitchFamily="18" charset="0"/>
              </a:rPr>
              <a:t>Les réunions </a:t>
            </a:r>
          </a:p>
          <a:p>
            <a:pPr algn="ctr">
              <a:defRPr/>
            </a:pPr>
            <a:r>
              <a:rPr lang="fr-FR" sz="2800" dirty="0">
                <a:latin typeface="Times New Roman" pitchFamily="18" charset="0"/>
                <a:cs typeface="Times New Roman" pitchFamily="18" charset="0"/>
              </a:rPr>
              <a:t>Le contact direct; </a:t>
            </a:r>
          </a:p>
          <a:p>
            <a:pPr algn="ctr">
              <a:defRPr/>
            </a:pPr>
            <a:r>
              <a:rPr lang="fr-FR" sz="2800" dirty="0">
                <a:latin typeface="Times New Roman" pitchFamily="18" charset="0"/>
                <a:cs typeface="Times New Roman" pitchFamily="18" charset="0"/>
              </a:rPr>
              <a:t>L’entretien ;</a:t>
            </a:r>
          </a:p>
          <a:p>
            <a:pPr algn="ctr">
              <a:defRPr/>
            </a:pPr>
            <a:r>
              <a:rPr lang="fr-FR" sz="2800" dirty="0">
                <a:latin typeface="Times New Roman" pitchFamily="18" charset="0"/>
                <a:cs typeface="Times New Roman" pitchFamily="18" charset="0"/>
              </a:rPr>
              <a:t>Le téléphone </a:t>
            </a:r>
          </a:p>
          <a:p>
            <a:pPr algn="ctr">
              <a:defRPr/>
            </a:pPr>
            <a:r>
              <a:rPr lang="fr-FR" sz="2800" dirty="0">
                <a:latin typeface="Times New Roman" pitchFamily="18" charset="0"/>
                <a:cs typeface="Times New Roman" pitchFamily="18" charset="0"/>
              </a:rPr>
              <a:t>Le fax ;</a:t>
            </a:r>
          </a:p>
          <a:p>
            <a:pPr algn="ctr">
              <a:defRPr/>
            </a:pPr>
            <a:r>
              <a:rPr lang="fr-FR" sz="2800" dirty="0">
                <a:latin typeface="Times New Roman" pitchFamily="18" charset="0"/>
                <a:cs typeface="Times New Roman" pitchFamily="18" charset="0"/>
              </a:rPr>
              <a:t>La conférence.</a:t>
            </a: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714620"/>
            <a:ext cx="8229600" cy="1143000"/>
          </a:xfrm>
        </p:spPr>
        <p:txBody>
          <a:bodyPr/>
          <a:lstStyle/>
          <a:p>
            <a:pPr lvl="1" algn="ctr" rtl="0">
              <a:spcBef>
                <a:spcPct val="0"/>
              </a:spcBef>
            </a:pPr>
            <a:r>
              <a:rPr lang="fr-FR" sz="4400" b="1" dirty="0" smtClean="0">
                <a:latin typeface="Times New Roman" pitchFamily="18" charset="0"/>
                <a:cs typeface="Times New Roman" pitchFamily="18" charset="0"/>
              </a:rPr>
              <a:t>les supports audiovisuels</a:t>
            </a:r>
            <a:r>
              <a:rPr lang="fr-FR" sz="2400" b="1" dirty="0" smtClean="0">
                <a:latin typeface="Times New Roman" pitchFamily="18" charset="0"/>
                <a:cs typeface="Times New Roman" pitchFamily="18" charset="0"/>
              </a:rPr>
              <a:t/>
            </a:r>
            <a:br>
              <a:rPr lang="fr-FR" sz="2400" b="1" dirty="0" smtClean="0">
                <a:latin typeface="Times New Roman" pitchFamily="18" charset="0"/>
                <a:cs typeface="Times New Roman" pitchFamily="18" charset="0"/>
              </a:rPr>
            </a:b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Espace réservé du contenu 2"/>
          <p:cNvSpPr>
            <a:spLocks noGrp="1"/>
          </p:cNvSpPr>
          <p:nvPr>
            <p:ph idx="1"/>
          </p:nvPr>
        </p:nvSpPr>
        <p:spPr>
          <a:xfrm>
            <a:off x="539750" y="1052513"/>
            <a:ext cx="8429625" cy="4525962"/>
          </a:xfrm>
        </p:spPr>
        <p:txBody>
          <a:bodyPr/>
          <a:lstStyle/>
          <a:p>
            <a:pPr eaLnBrk="1" hangingPunct="1">
              <a:buFont typeface="Wingdings" pitchFamily="2" charset="2"/>
              <a:buNone/>
            </a:pPr>
            <a:endParaRPr lang="fr-FR" sz="3600" b="1" smtClean="0"/>
          </a:p>
          <a:p>
            <a:pPr algn="just" eaLnBrk="1" hangingPunct="1">
              <a:buFontTx/>
              <a:buNone/>
            </a:pPr>
            <a:r>
              <a:rPr lang="fr-FR" sz="3600" smtClean="0">
                <a:latin typeface="Times New Roman" pitchFamily="18" charset="0"/>
                <a:cs typeface="Times New Roman" pitchFamily="18" charset="0"/>
              </a:rPr>
              <a:t>Les moyens de communication informatiques et audiovisuels permettent une transmission fulgurante de l’information, une compréhension et une mémorisation aisées.</a:t>
            </a:r>
          </a:p>
          <a:p>
            <a:pPr algn="just" eaLnBrk="1" hangingPunct="1">
              <a:buFontTx/>
              <a:buNone/>
            </a:pPr>
            <a:r>
              <a:rPr lang="fr-FR" sz="3600" smtClean="0">
                <a:latin typeface="Times New Roman" pitchFamily="18" charset="0"/>
                <a:cs typeface="Times New Roman" pitchFamily="18" charset="0"/>
              </a:rPr>
              <a:t>Exp: vidéo conférence.</a:t>
            </a:r>
          </a:p>
          <a:p>
            <a:pPr eaLnBrk="1" hangingPunct="1"/>
            <a:endParaRPr lang="fr-FR" sz="36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Espace réservé du contenu 2"/>
          <p:cNvSpPr>
            <a:spLocks noGrp="1"/>
          </p:cNvSpPr>
          <p:nvPr>
            <p:ph idx="1"/>
          </p:nvPr>
        </p:nvSpPr>
        <p:spPr>
          <a:xfrm>
            <a:off x="447675" y="1754188"/>
            <a:ext cx="8497888" cy="4525962"/>
          </a:xfrm>
        </p:spPr>
        <p:txBody>
          <a:bodyPr/>
          <a:lstStyle/>
          <a:p>
            <a:pPr>
              <a:buFont typeface="Wingdings" pitchFamily="2" charset="2"/>
              <a:buNone/>
            </a:pPr>
            <a:r>
              <a:rPr lang="fr-FR" sz="2800" smtClean="0">
                <a:latin typeface="Times New Roman" pitchFamily="18" charset="0"/>
                <a:cs typeface="Times New Roman" pitchFamily="18" charset="0"/>
              </a:rPr>
              <a:t>La communication « soignant » « soigné » est variable dans sa fonction, dans ses mécanismes, dans ses thèmes, selon le patient que l’infirmier a en face de lui, mais également selon la personnalité de chaque infirmier ; le soignant devra s’adapter à chaque situation nouvelle. </a:t>
            </a:r>
          </a:p>
          <a:p>
            <a:pPr>
              <a:buFont typeface="Wingdings" pitchFamily="2" charset="2"/>
              <a:buNone/>
            </a:pPr>
            <a:r>
              <a:rPr lang="fr-FR" sz="2800" smtClean="0">
                <a:latin typeface="Times New Roman" pitchFamily="18" charset="0"/>
                <a:cs typeface="Times New Roman" pitchFamily="18" charset="0"/>
              </a:rPr>
              <a:t>Exemple: savoir quelle communication il faut utiliser avec des patients tétraplégiques trachéotomisés, sachant qu’ils n’ont pas d’atteinte auditive mais qu’ils sont incapable de s’exprimer.(verbale, non verbale)</a:t>
            </a:r>
          </a:p>
        </p:txBody>
      </p:sp>
      <p:sp>
        <p:nvSpPr>
          <p:cNvPr id="28675" name="ZoneTexte 3"/>
          <p:cNvSpPr txBox="1">
            <a:spLocks noChangeArrowheads="1"/>
          </p:cNvSpPr>
          <p:nvPr/>
        </p:nvSpPr>
        <p:spPr bwMode="auto">
          <a:xfrm>
            <a:off x="1804988" y="476250"/>
            <a:ext cx="7740650" cy="585788"/>
          </a:xfrm>
          <a:prstGeom prst="rect">
            <a:avLst/>
          </a:prstGeom>
          <a:noFill/>
          <a:ln w="9525">
            <a:noFill/>
            <a:miter lim="800000"/>
            <a:headEnd/>
            <a:tailEnd/>
          </a:ln>
        </p:spPr>
        <p:txBody>
          <a:bodyPr>
            <a:spAutoFit/>
          </a:bodyPr>
          <a:lstStyle/>
          <a:p>
            <a:r>
              <a:rPr lang="fr-FR" sz="3200">
                <a:latin typeface="Times New Roman" pitchFamily="18" charset="0"/>
                <a:cs typeface="Times New Roman" pitchFamily="18" charset="0"/>
              </a:rPr>
              <a:t>La communication « soignant » « soigné »</a:t>
            </a:r>
          </a:p>
        </p:txBody>
      </p:sp>
      <p:pic>
        <p:nvPicPr>
          <p:cNvPr id="28676" name="Picture 9" descr="C:\Users\mohazine\Desktop\communication.jpg"/>
          <p:cNvPicPr>
            <a:picLocks noChangeAspect="1" noChangeArrowheads="1"/>
          </p:cNvPicPr>
          <p:nvPr/>
        </p:nvPicPr>
        <p:blipFill>
          <a:blip r:embed="rId3"/>
          <a:srcRect/>
          <a:stretch>
            <a:fillRect/>
          </a:stretch>
        </p:blipFill>
        <p:spPr bwMode="auto">
          <a:xfrm>
            <a:off x="0" y="152400"/>
            <a:ext cx="1476375" cy="1341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026"/>
          <p:cNvSpPr>
            <a:spLocks noChangeArrowheads="1"/>
          </p:cNvSpPr>
          <p:nvPr/>
        </p:nvSpPr>
        <p:spPr bwMode="auto">
          <a:xfrm>
            <a:off x="492479" y="76200"/>
            <a:ext cx="8153400" cy="1752600"/>
          </a:xfrm>
          <a:prstGeom prst="rect">
            <a:avLst/>
          </a:prstGeom>
          <a:noFill/>
          <a:ln w="57150" cmpd="thinThick">
            <a:noFill/>
            <a:miter lim="800000"/>
            <a:headEnd/>
            <a:tailEnd/>
          </a:ln>
        </p:spPr>
        <p:txBody>
          <a:bodyPr anchor="ctr"/>
          <a:lstStyle/>
          <a:p>
            <a:pPr algn="ctr"/>
            <a:r>
              <a:rPr lang="fr-FR" sz="3600" b="1">
                <a:solidFill>
                  <a:schemeClr val="hlink"/>
                </a:solidFill>
              </a:rPr>
              <a:t>Enjeux de la relation soignant - soigné</a:t>
            </a:r>
          </a:p>
        </p:txBody>
      </p:sp>
      <p:sp>
        <p:nvSpPr>
          <p:cNvPr id="55299" name="Text Box 1027"/>
          <p:cNvSpPr txBox="1">
            <a:spLocks noChangeArrowheads="1"/>
          </p:cNvSpPr>
          <p:nvPr/>
        </p:nvSpPr>
        <p:spPr bwMode="auto">
          <a:xfrm>
            <a:off x="492479" y="1905001"/>
            <a:ext cx="8153400" cy="4493538"/>
          </a:xfrm>
          <a:prstGeom prst="rect">
            <a:avLst/>
          </a:prstGeom>
          <a:noFill/>
          <a:ln w="12700">
            <a:noFill/>
            <a:miter lim="800000"/>
            <a:headEnd type="none" w="sm" len="sm"/>
            <a:tailEnd type="none" w="sm" len="sm"/>
          </a:ln>
        </p:spPr>
        <p:txBody>
          <a:bodyPr>
            <a:spAutoFit/>
          </a:bodyPr>
          <a:lstStyle/>
          <a:p>
            <a:pPr>
              <a:lnSpc>
                <a:spcPct val="130000"/>
              </a:lnSpc>
              <a:buFont typeface="Times" charset="0"/>
              <a:buNone/>
              <a:tabLst>
                <a:tab pos="862013" algn="l"/>
                <a:tab pos="952500" algn="l"/>
              </a:tabLst>
            </a:pPr>
            <a:r>
              <a:rPr lang="fr-FR" sz="2200" b="1">
                <a:solidFill>
                  <a:schemeClr val="tx1"/>
                </a:solidFill>
              </a:rPr>
              <a:t>Les patients et les proches sont demandeurs d’une prise en charge globale qui tienne compte de leurs multiples problèmes</a:t>
            </a:r>
          </a:p>
          <a:p>
            <a:pPr>
              <a:lnSpc>
                <a:spcPct val="130000"/>
              </a:lnSpc>
              <a:buFont typeface="Times" charset="0"/>
              <a:buNone/>
              <a:tabLst>
                <a:tab pos="862013" algn="l"/>
                <a:tab pos="952500" algn="l"/>
              </a:tabLst>
            </a:pPr>
            <a:endParaRPr lang="fr-FR" sz="2200" b="1">
              <a:solidFill>
                <a:schemeClr val="tx1"/>
              </a:solidFill>
            </a:endParaRPr>
          </a:p>
          <a:p>
            <a:pPr>
              <a:lnSpc>
                <a:spcPct val="130000"/>
              </a:lnSpc>
              <a:buFont typeface="Times" charset="0"/>
              <a:buNone/>
              <a:tabLst>
                <a:tab pos="862013" algn="l"/>
                <a:tab pos="952500" algn="l"/>
              </a:tabLst>
            </a:pPr>
            <a:r>
              <a:rPr lang="fr-FR" sz="2200" b="1">
                <a:solidFill>
                  <a:schemeClr val="tx1"/>
                </a:solidFill>
              </a:rPr>
              <a:t>Cette prise en charge implique :</a:t>
            </a:r>
          </a:p>
          <a:p>
            <a:pPr marL="862013" lvl="1" indent="-3175">
              <a:lnSpc>
                <a:spcPct val="130000"/>
              </a:lnSpc>
              <a:buFont typeface="Times" charset="0"/>
              <a:buNone/>
              <a:tabLst>
                <a:tab pos="862013" algn="l"/>
                <a:tab pos="952500" algn="l"/>
              </a:tabLst>
            </a:pPr>
            <a:r>
              <a:rPr lang="fr-FR" sz="2200" b="1">
                <a:solidFill>
                  <a:schemeClr val="tx1"/>
                </a:solidFill>
              </a:rPr>
              <a:t>Une communication soignant - soigné  performante</a:t>
            </a:r>
          </a:p>
          <a:p>
            <a:pPr marL="862013" lvl="1" indent="-3175">
              <a:lnSpc>
                <a:spcPct val="130000"/>
              </a:lnSpc>
              <a:buFont typeface="Times" charset="0"/>
              <a:buNone/>
              <a:tabLst>
                <a:tab pos="862013" algn="l"/>
                <a:tab pos="952500" algn="l"/>
              </a:tabLst>
            </a:pPr>
            <a:r>
              <a:rPr lang="fr-FR" sz="2200" b="1">
                <a:solidFill>
                  <a:schemeClr val="tx1"/>
                </a:solidFill>
              </a:rPr>
              <a:t>Un travail interisciplinaire efficace</a:t>
            </a:r>
          </a:p>
          <a:p>
            <a:pPr>
              <a:lnSpc>
                <a:spcPct val="130000"/>
              </a:lnSpc>
              <a:buFont typeface="Times" charset="0"/>
              <a:buNone/>
              <a:tabLst>
                <a:tab pos="862013" algn="l"/>
                <a:tab pos="952500" algn="l"/>
              </a:tabLst>
            </a:pPr>
            <a:endParaRPr lang="fr-FR" sz="2200" b="1">
              <a:solidFill>
                <a:schemeClr val="tx1"/>
              </a:solidFill>
            </a:endParaRPr>
          </a:p>
          <a:p>
            <a:pPr>
              <a:lnSpc>
                <a:spcPct val="130000"/>
              </a:lnSpc>
              <a:buFont typeface="Times" charset="0"/>
              <a:buNone/>
              <a:tabLst>
                <a:tab pos="862013" algn="l"/>
                <a:tab pos="952500" algn="l"/>
              </a:tabLst>
            </a:pPr>
            <a:r>
              <a:rPr lang="fr-FR" sz="2200" b="1">
                <a:solidFill>
                  <a:schemeClr val="tx1"/>
                </a:solidFill>
              </a:rPr>
              <a:t>Ces deux facteurs déterminent :</a:t>
            </a:r>
          </a:p>
          <a:p>
            <a:pPr marL="862013" lvl="1" indent="-3175">
              <a:lnSpc>
                <a:spcPct val="130000"/>
              </a:lnSpc>
              <a:buFont typeface="Times" charset="0"/>
              <a:buNone/>
              <a:tabLst>
                <a:tab pos="862013" algn="l"/>
                <a:tab pos="952500" algn="l"/>
              </a:tabLst>
            </a:pPr>
            <a:r>
              <a:rPr lang="fr-FR" sz="2200" b="1">
                <a:solidFill>
                  <a:schemeClr val="tx1"/>
                </a:solidFill>
              </a:rPr>
              <a:t>La satisfaction des patients et de leurs proches</a:t>
            </a:r>
          </a:p>
          <a:p>
            <a:pPr marL="862013" lvl="1" indent="-3175">
              <a:lnSpc>
                <a:spcPct val="130000"/>
              </a:lnSpc>
              <a:buFont typeface="Times" charset="0"/>
              <a:buNone/>
              <a:tabLst>
                <a:tab pos="862013" algn="l"/>
                <a:tab pos="952500" algn="l"/>
              </a:tabLst>
            </a:pPr>
            <a:r>
              <a:rPr lang="fr-FR" sz="2200" b="1">
                <a:solidFill>
                  <a:schemeClr val="tx1"/>
                </a:solidFill>
              </a:rPr>
              <a:t>La satisfaction professionnelle des intervenants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228600"/>
            <a:ext cx="7772400" cy="1143000"/>
          </a:xfrm>
          <a:noFill/>
        </p:spPr>
        <p:txBody>
          <a:bodyPr/>
          <a:lstStyle/>
          <a:p>
            <a:r>
              <a:rPr lang="fr-FR" b="1" smtClean="0">
                <a:solidFill>
                  <a:srgbClr val="CC0000"/>
                </a:solidFill>
              </a:rPr>
              <a:t>Les attentes en informations</a:t>
            </a:r>
          </a:p>
        </p:txBody>
      </p:sp>
      <p:sp>
        <p:nvSpPr>
          <p:cNvPr id="57347" name="Text Box 3"/>
          <p:cNvSpPr txBox="1">
            <a:spLocks noChangeArrowheads="1"/>
          </p:cNvSpPr>
          <p:nvPr/>
        </p:nvSpPr>
        <p:spPr bwMode="auto">
          <a:xfrm>
            <a:off x="745067" y="1447800"/>
            <a:ext cx="7696200" cy="4737100"/>
          </a:xfrm>
          <a:prstGeom prst="rect">
            <a:avLst/>
          </a:prstGeom>
          <a:noFill/>
          <a:ln w="9525">
            <a:noFill/>
            <a:miter lim="800000"/>
            <a:headEnd/>
            <a:tailEnd/>
          </a:ln>
        </p:spPr>
        <p:txBody>
          <a:bodyPr>
            <a:spAutoFit/>
          </a:bodyPr>
          <a:lstStyle/>
          <a:p>
            <a:pPr>
              <a:lnSpc>
                <a:spcPct val="160000"/>
              </a:lnSpc>
            </a:pPr>
            <a:endParaRPr lang="fr-FR" sz="2400">
              <a:solidFill>
                <a:schemeClr val="tx1"/>
              </a:solidFill>
            </a:endParaRPr>
          </a:p>
          <a:p>
            <a:pPr>
              <a:lnSpc>
                <a:spcPct val="160000"/>
              </a:lnSpc>
              <a:spcAft>
                <a:spcPct val="50000"/>
              </a:spcAft>
            </a:pPr>
            <a:r>
              <a:rPr lang="fr-FR" sz="2200" b="1">
                <a:solidFill>
                  <a:schemeClr val="tx1"/>
                </a:solidFill>
              </a:rPr>
              <a:t> Une grande majorité des patients :</a:t>
            </a:r>
          </a:p>
          <a:p>
            <a:pPr lvl="1">
              <a:lnSpc>
                <a:spcPct val="160000"/>
              </a:lnSpc>
              <a:spcAft>
                <a:spcPct val="50000"/>
              </a:spcAft>
              <a:buFontTx/>
              <a:buChar char="•"/>
            </a:pPr>
            <a:r>
              <a:rPr lang="fr-FR" sz="2200" b="1">
                <a:solidFill>
                  <a:schemeClr val="tx1"/>
                </a:solidFill>
              </a:rPr>
              <a:t> veulent connaître leur diagnostic</a:t>
            </a:r>
          </a:p>
          <a:p>
            <a:pPr lvl="1">
              <a:lnSpc>
                <a:spcPct val="160000"/>
              </a:lnSpc>
              <a:spcAft>
                <a:spcPct val="50000"/>
              </a:spcAft>
              <a:buFontTx/>
              <a:buChar char="•"/>
            </a:pPr>
            <a:r>
              <a:rPr lang="fr-FR" sz="2200" b="1">
                <a:solidFill>
                  <a:schemeClr val="tx1"/>
                </a:solidFill>
              </a:rPr>
              <a:t> désirent recevoir autant d’informations que possible</a:t>
            </a:r>
          </a:p>
          <a:p>
            <a:pPr lvl="1">
              <a:lnSpc>
                <a:spcPct val="160000"/>
              </a:lnSpc>
              <a:spcAft>
                <a:spcPct val="50000"/>
              </a:spcAft>
              <a:buFontTx/>
              <a:buChar char="•"/>
            </a:pPr>
            <a:r>
              <a:rPr lang="fr-FR" sz="2200" b="1">
                <a:solidFill>
                  <a:schemeClr val="tx1"/>
                </a:solidFill>
              </a:rPr>
              <a:t> veulent connaître leurs chances de guérison</a:t>
            </a:r>
          </a:p>
          <a:p>
            <a:pPr lvl="1">
              <a:lnSpc>
                <a:spcPct val="160000"/>
              </a:lnSpc>
              <a:spcAft>
                <a:spcPct val="50000"/>
              </a:spcAft>
              <a:buFontTx/>
              <a:buChar char="•"/>
            </a:pPr>
            <a:r>
              <a:rPr lang="fr-FR" sz="2200" b="1">
                <a:solidFill>
                  <a:schemeClr val="tx1"/>
                </a:solidFill>
              </a:rPr>
              <a:t> veulent être informés des effets secondaires des traitements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3"/>
          <p:cNvGrpSpPr>
            <a:grpSpLocks/>
          </p:cNvGrpSpPr>
          <p:nvPr/>
        </p:nvGrpSpPr>
        <p:grpSpPr bwMode="auto">
          <a:xfrm>
            <a:off x="587022" y="2184400"/>
            <a:ext cx="8286044" cy="1054100"/>
            <a:chOff x="416" y="1392"/>
            <a:chExt cx="5872" cy="664"/>
          </a:xfrm>
        </p:grpSpPr>
        <p:sp>
          <p:nvSpPr>
            <p:cNvPr id="1062915" name="Text Box 3"/>
            <p:cNvSpPr txBox="1">
              <a:spLocks noChangeArrowheads="1"/>
            </p:cNvSpPr>
            <p:nvPr/>
          </p:nvSpPr>
          <p:spPr bwMode="auto">
            <a:xfrm>
              <a:off x="3504" y="1652"/>
              <a:ext cx="2784" cy="404"/>
            </a:xfrm>
            <a:prstGeom prst="rect">
              <a:avLst/>
            </a:prstGeom>
            <a:noFill/>
            <a:ln w="12700">
              <a:noFill/>
              <a:miter lim="800000"/>
              <a:headEnd type="none" w="sm" len="sm"/>
              <a:tailEnd type="none" w="sm" len="sm"/>
            </a:ln>
            <a:effectLst/>
          </p:spPr>
          <p:txBody>
            <a:bodyPr>
              <a:spAutoFit/>
            </a:bodyPr>
            <a:lstStyle/>
            <a:p>
              <a:pPr>
                <a:spcBef>
                  <a:spcPct val="50000"/>
                </a:spcBef>
              </a:pPr>
              <a:r>
                <a:rPr lang="fr-FR" sz="1800" dirty="0">
                  <a:solidFill>
                    <a:schemeClr val="tx1"/>
                  </a:solidFill>
                  <a:cs typeface="Times" charset="0"/>
                </a:rPr>
                <a:t>Se sentir pris en charge en tant que personne</a:t>
              </a:r>
            </a:p>
          </p:txBody>
        </p:sp>
        <p:sp>
          <p:nvSpPr>
            <p:cNvPr id="1062916" name="Text Box 4"/>
            <p:cNvSpPr txBox="1">
              <a:spLocks noChangeArrowheads="1"/>
            </p:cNvSpPr>
            <p:nvPr/>
          </p:nvSpPr>
          <p:spPr bwMode="auto">
            <a:xfrm>
              <a:off x="1695" y="1392"/>
              <a:ext cx="3312" cy="288"/>
            </a:xfrm>
            <a:prstGeom prst="rect">
              <a:avLst/>
            </a:prstGeom>
            <a:noFill/>
            <a:ln w="12700">
              <a:noFill/>
              <a:miter lim="800000"/>
              <a:headEnd type="none" w="sm" len="sm"/>
              <a:tailEnd type="none" w="sm" len="sm"/>
            </a:ln>
            <a:effectLst/>
          </p:spPr>
          <p:txBody>
            <a:bodyPr>
              <a:spAutoFit/>
            </a:bodyPr>
            <a:lstStyle/>
            <a:p>
              <a:pPr algn="ctr">
                <a:spcBef>
                  <a:spcPct val="50000"/>
                </a:spcBef>
              </a:pPr>
              <a:r>
                <a:rPr lang="fr-FR" sz="2400" b="1" dirty="0">
                  <a:solidFill>
                    <a:schemeClr val="hlink"/>
                  </a:solidFill>
                </a:rPr>
                <a:t>Créer une relation interpersonnelle</a:t>
              </a:r>
            </a:p>
          </p:txBody>
        </p:sp>
        <p:sp>
          <p:nvSpPr>
            <p:cNvPr id="1062914" name="Text Box 2"/>
            <p:cNvSpPr txBox="1">
              <a:spLocks noChangeArrowheads="1"/>
            </p:cNvSpPr>
            <p:nvPr/>
          </p:nvSpPr>
          <p:spPr bwMode="auto">
            <a:xfrm>
              <a:off x="416" y="1651"/>
              <a:ext cx="2784" cy="404"/>
            </a:xfrm>
            <a:prstGeom prst="rect">
              <a:avLst/>
            </a:prstGeom>
            <a:noFill/>
            <a:ln w="12700">
              <a:noFill/>
              <a:miter lim="800000"/>
              <a:headEnd type="none" w="sm" len="sm"/>
              <a:tailEnd type="none" w="sm" len="sm"/>
            </a:ln>
            <a:effectLst/>
          </p:spPr>
          <p:txBody>
            <a:bodyPr>
              <a:spAutoFit/>
            </a:bodyPr>
            <a:lstStyle/>
            <a:p>
              <a:pPr>
                <a:spcBef>
                  <a:spcPct val="50000"/>
                </a:spcBef>
              </a:pPr>
              <a:r>
                <a:rPr lang="fr-FR" sz="1800" dirty="0">
                  <a:solidFill>
                    <a:schemeClr val="tx1"/>
                  </a:solidFill>
                  <a:cs typeface="Times" charset="0"/>
                </a:rPr>
                <a:t>Établir un cadre chaleureux et rassurant offrant une place réelle au patient</a:t>
              </a:r>
            </a:p>
          </p:txBody>
        </p:sp>
      </p:grpSp>
      <p:grpSp>
        <p:nvGrpSpPr>
          <p:cNvPr id="3" name="Group 24"/>
          <p:cNvGrpSpPr>
            <a:grpSpLocks/>
          </p:cNvGrpSpPr>
          <p:nvPr/>
        </p:nvGrpSpPr>
        <p:grpSpPr bwMode="auto">
          <a:xfrm>
            <a:off x="587022" y="3570289"/>
            <a:ext cx="8286044" cy="1862137"/>
            <a:chOff x="416" y="2160"/>
            <a:chExt cx="5872" cy="1173"/>
          </a:xfrm>
        </p:grpSpPr>
        <p:sp>
          <p:nvSpPr>
            <p:cNvPr id="1062918" name="Text Box 6"/>
            <p:cNvSpPr txBox="1">
              <a:spLocks noChangeArrowheads="1"/>
            </p:cNvSpPr>
            <p:nvPr/>
          </p:nvSpPr>
          <p:spPr bwMode="auto">
            <a:xfrm>
              <a:off x="3504" y="2428"/>
              <a:ext cx="2512" cy="404"/>
            </a:xfrm>
            <a:prstGeom prst="rect">
              <a:avLst/>
            </a:prstGeom>
            <a:noFill/>
            <a:ln w="12700">
              <a:noFill/>
              <a:miter lim="800000"/>
              <a:headEnd type="none" w="sm" len="sm"/>
              <a:tailEnd type="none" w="sm" len="sm"/>
            </a:ln>
            <a:effectLst/>
          </p:spPr>
          <p:txBody>
            <a:bodyPr>
              <a:spAutoFit/>
            </a:bodyPr>
            <a:lstStyle/>
            <a:p>
              <a:pPr>
                <a:spcBef>
                  <a:spcPct val="50000"/>
                </a:spcBef>
              </a:pPr>
              <a:r>
                <a:rPr lang="fr-FR" sz="1800" dirty="0">
                  <a:solidFill>
                    <a:schemeClr val="tx1"/>
                  </a:solidFill>
                  <a:cs typeface="Times" charset="0"/>
                </a:rPr>
                <a:t>Exprimer qui on est, ses problèmes et ses difficultés</a:t>
              </a:r>
            </a:p>
          </p:txBody>
        </p:sp>
        <p:sp>
          <p:nvSpPr>
            <p:cNvPr id="1062919" name="Text Box 7"/>
            <p:cNvSpPr txBox="1">
              <a:spLocks noChangeArrowheads="1"/>
            </p:cNvSpPr>
            <p:nvPr/>
          </p:nvSpPr>
          <p:spPr bwMode="auto">
            <a:xfrm>
              <a:off x="1935" y="2160"/>
              <a:ext cx="2832" cy="288"/>
            </a:xfrm>
            <a:prstGeom prst="rect">
              <a:avLst/>
            </a:prstGeom>
            <a:noFill/>
            <a:ln w="12700">
              <a:noFill/>
              <a:miter lim="800000"/>
              <a:headEnd type="none" w="sm" len="sm"/>
              <a:tailEnd type="none" w="sm" len="sm"/>
            </a:ln>
            <a:effectLst/>
          </p:spPr>
          <p:txBody>
            <a:bodyPr>
              <a:spAutoFit/>
            </a:bodyPr>
            <a:lstStyle/>
            <a:p>
              <a:pPr algn="ctr">
                <a:spcBef>
                  <a:spcPct val="50000"/>
                </a:spcBef>
              </a:pPr>
              <a:r>
                <a:rPr lang="fr-FR" sz="2400" b="1" dirty="0">
                  <a:solidFill>
                    <a:schemeClr val="hlink"/>
                  </a:solidFill>
                </a:rPr>
                <a:t>Échanger des informations</a:t>
              </a:r>
            </a:p>
          </p:txBody>
        </p:sp>
        <p:sp>
          <p:nvSpPr>
            <p:cNvPr id="1062921" name="Text Box 9"/>
            <p:cNvSpPr txBox="1">
              <a:spLocks noChangeArrowheads="1"/>
            </p:cNvSpPr>
            <p:nvPr/>
          </p:nvSpPr>
          <p:spPr bwMode="auto">
            <a:xfrm>
              <a:off x="3504" y="2929"/>
              <a:ext cx="2784" cy="404"/>
            </a:xfrm>
            <a:prstGeom prst="rect">
              <a:avLst/>
            </a:prstGeom>
            <a:noFill/>
            <a:ln w="12700">
              <a:noFill/>
              <a:miter lim="800000"/>
              <a:headEnd type="none" w="sm" len="sm"/>
              <a:tailEnd type="none" w="sm" len="sm"/>
            </a:ln>
            <a:effectLst/>
          </p:spPr>
          <p:txBody>
            <a:bodyPr>
              <a:spAutoFit/>
            </a:bodyPr>
            <a:lstStyle/>
            <a:p>
              <a:pPr>
                <a:spcBef>
                  <a:spcPct val="50000"/>
                </a:spcBef>
              </a:pPr>
              <a:r>
                <a:rPr lang="fr-FR" sz="1800" dirty="0">
                  <a:solidFill>
                    <a:schemeClr val="tx1"/>
                  </a:solidFill>
                  <a:cs typeface="Times" charset="0"/>
                </a:rPr>
                <a:t>Exprimer ses préférences et attentes quant aux traitements proposés</a:t>
              </a:r>
            </a:p>
          </p:txBody>
        </p:sp>
        <p:sp>
          <p:nvSpPr>
            <p:cNvPr id="1062917" name="Text Box 5"/>
            <p:cNvSpPr txBox="1">
              <a:spLocks noChangeArrowheads="1"/>
            </p:cNvSpPr>
            <p:nvPr/>
          </p:nvSpPr>
          <p:spPr bwMode="auto">
            <a:xfrm>
              <a:off x="416" y="2428"/>
              <a:ext cx="2784" cy="404"/>
            </a:xfrm>
            <a:prstGeom prst="rect">
              <a:avLst/>
            </a:prstGeom>
            <a:noFill/>
            <a:ln w="12700">
              <a:noFill/>
              <a:miter lim="800000"/>
              <a:headEnd type="none" w="sm" len="sm"/>
              <a:tailEnd type="none" w="sm" len="sm"/>
            </a:ln>
            <a:effectLst/>
          </p:spPr>
          <p:txBody>
            <a:bodyPr>
              <a:spAutoFit/>
            </a:bodyPr>
            <a:lstStyle/>
            <a:p>
              <a:pPr>
                <a:spcBef>
                  <a:spcPct val="50000"/>
                </a:spcBef>
              </a:pPr>
              <a:r>
                <a:rPr lang="fr-FR" sz="1800" dirty="0">
                  <a:solidFill>
                    <a:schemeClr val="tx1"/>
                  </a:solidFill>
                  <a:cs typeface="Times" charset="0"/>
                </a:rPr>
                <a:t>Expliquer les examens, annoncer un diagnostic, proposer des traitements</a:t>
              </a:r>
            </a:p>
          </p:txBody>
        </p:sp>
        <p:sp>
          <p:nvSpPr>
            <p:cNvPr id="1062920" name="Text Box 8"/>
            <p:cNvSpPr txBox="1">
              <a:spLocks noChangeArrowheads="1"/>
            </p:cNvSpPr>
            <p:nvPr/>
          </p:nvSpPr>
          <p:spPr bwMode="auto">
            <a:xfrm>
              <a:off x="416" y="2928"/>
              <a:ext cx="2784" cy="404"/>
            </a:xfrm>
            <a:prstGeom prst="rect">
              <a:avLst/>
            </a:prstGeom>
            <a:noFill/>
            <a:ln w="12700">
              <a:noFill/>
              <a:miter lim="800000"/>
              <a:headEnd type="none" w="sm" len="sm"/>
              <a:tailEnd type="none" w="sm" len="sm"/>
            </a:ln>
            <a:effectLst/>
          </p:spPr>
          <p:txBody>
            <a:bodyPr>
              <a:spAutoFit/>
            </a:bodyPr>
            <a:lstStyle/>
            <a:p>
              <a:pPr>
                <a:spcBef>
                  <a:spcPct val="50000"/>
                </a:spcBef>
              </a:pPr>
              <a:r>
                <a:rPr lang="fr-FR" sz="1800" dirty="0">
                  <a:solidFill>
                    <a:schemeClr val="tx1"/>
                  </a:solidFill>
                  <a:cs typeface="Times" charset="0"/>
                </a:rPr>
                <a:t>Connaître les préférences et attentes du patient quant aux traitements proposés</a:t>
              </a:r>
            </a:p>
          </p:txBody>
        </p:sp>
      </p:grpSp>
      <p:sp>
        <p:nvSpPr>
          <p:cNvPr id="1062926" name="Rectangle 14"/>
          <p:cNvSpPr>
            <a:spLocks noChangeArrowheads="1"/>
          </p:cNvSpPr>
          <p:nvPr/>
        </p:nvSpPr>
        <p:spPr bwMode="auto">
          <a:xfrm>
            <a:off x="694267" y="331788"/>
            <a:ext cx="7772400" cy="762000"/>
          </a:xfrm>
          <a:prstGeom prst="rect">
            <a:avLst/>
          </a:prstGeom>
          <a:noFill/>
          <a:ln w="9525">
            <a:noFill/>
            <a:miter lim="800000"/>
            <a:headEnd/>
            <a:tailEnd/>
          </a:ln>
          <a:effectLst/>
        </p:spPr>
        <p:txBody>
          <a:bodyPr anchor="ctr"/>
          <a:lstStyle/>
          <a:p>
            <a:pPr algn="ctr"/>
            <a:r>
              <a:rPr lang="fr-FR" sz="3200" b="1" dirty="0">
                <a:solidFill>
                  <a:schemeClr val="tx1"/>
                </a:solidFill>
                <a:effectLst>
                  <a:outerShdw blurRad="38100" dist="38100" dir="2700000" algn="tl">
                    <a:srgbClr val="000000"/>
                  </a:outerShdw>
                </a:effectLst>
              </a:rPr>
              <a:t>La communication « idéale » ?</a:t>
            </a:r>
            <a:endParaRPr lang="fr-FR" sz="3500" b="1" dirty="0">
              <a:solidFill>
                <a:schemeClr val="accent2"/>
              </a:solidFill>
              <a:effectLst>
                <a:outerShdw blurRad="38100" dist="38100" dir="2700000" algn="tl">
                  <a:srgbClr val="000000"/>
                </a:outerShdw>
              </a:effectLst>
            </a:endParaRPr>
          </a:p>
        </p:txBody>
      </p:sp>
      <p:grpSp>
        <p:nvGrpSpPr>
          <p:cNvPr id="4" name="Group 22"/>
          <p:cNvGrpSpPr>
            <a:grpSpLocks/>
          </p:cNvGrpSpPr>
          <p:nvPr/>
        </p:nvGrpSpPr>
        <p:grpSpPr bwMode="auto">
          <a:xfrm>
            <a:off x="677334" y="1425575"/>
            <a:ext cx="7586133" cy="427038"/>
            <a:chOff x="480" y="895"/>
            <a:chExt cx="5376" cy="269"/>
          </a:xfrm>
        </p:grpSpPr>
        <p:sp>
          <p:nvSpPr>
            <p:cNvPr id="1062925" name="Text Box 13"/>
            <p:cNvSpPr txBox="1">
              <a:spLocks noChangeArrowheads="1"/>
            </p:cNvSpPr>
            <p:nvPr/>
          </p:nvSpPr>
          <p:spPr bwMode="auto">
            <a:xfrm>
              <a:off x="4608" y="895"/>
              <a:ext cx="1248" cy="269"/>
            </a:xfrm>
            <a:prstGeom prst="rect">
              <a:avLst/>
            </a:prstGeom>
            <a:solidFill>
              <a:schemeClr val="bg1"/>
            </a:solidFill>
            <a:ln w="57150" cmpd="thickThin">
              <a:noFill/>
              <a:miter lim="800000"/>
              <a:headEnd/>
              <a:tailEnd/>
            </a:ln>
            <a:effectLst/>
          </p:spPr>
          <p:txBody>
            <a:bodyPr>
              <a:spAutoFit/>
            </a:bodyPr>
            <a:lstStyle/>
            <a:p>
              <a:pPr algn="ctr">
                <a:spcBef>
                  <a:spcPct val="50000"/>
                </a:spcBef>
              </a:pPr>
              <a:r>
                <a:rPr lang="fr-FR" sz="2200" b="1" dirty="0">
                  <a:solidFill>
                    <a:srgbClr val="12004F"/>
                  </a:solidFill>
                  <a:effectLst>
                    <a:outerShdw blurRad="38100" dist="38100" dir="2700000" algn="tl">
                      <a:srgbClr val="C0C0C0"/>
                    </a:outerShdw>
                  </a:effectLst>
                </a:rPr>
                <a:t>Patient</a:t>
              </a:r>
            </a:p>
          </p:txBody>
        </p:sp>
        <p:sp>
          <p:nvSpPr>
            <p:cNvPr id="1062927" name="Text Box 15"/>
            <p:cNvSpPr txBox="1">
              <a:spLocks noChangeArrowheads="1"/>
            </p:cNvSpPr>
            <p:nvPr/>
          </p:nvSpPr>
          <p:spPr bwMode="auto">
            <a:xfrm>
              <a:off x="480" y="895"/>
              <a:ext cx="1248" cy="269"/>
            </a:xfrm>
            <a:prstGeom prst="rect">
              <a:avLst/>
            </a:prstGeom>
            <a:solidFill>
              <a:schemeClr val="bg1"/>
            </a:solidFill>
            <a:ln w="57150" cmpd="thickThin">
              <a:noFill/>
              <a:miter lim="800000"/>
              <a:headEnd/>
              <a:tailEnd/>
            </a:ln>
            <a:effectLst/>
          </p:spPr>
          <p:txBody>
            <a:bodyPr>
              <a:spAutoFit/>
            </a:bodyPr>
            <a:lstStyle/>
            <a:p>
              <a:pPr algn="ctr">
                <a:spcBef>
                  <a:spcPct val="50000"/>
                </a:spcBef>
              </a:pPr>
              <a:r>
                <a:rPr lang="fr-FR" sz="2200" b="1" dirty="0">
                  <a:solidFill>
                    <a:srgbClr val="12004F"/>
                  </a:solidFill>
                  <a:effectLst>
                    <a:outerShdw blurRad="38100" dist="38100" dir="2700000" algn="tl">
                      <a:srgbClr val="C0C0C0"/>
                    </a:outerShdw>
                  </a:effectLst>
                </a:rPr>
                <a:t>Soignant</a:t>
              </a:r>
            </a:p>
          </p:txBody>
        </p:sp>
      </p:grpSp>
      <p:grpSp>
        <p:nvGrpSpPr>
          <p:cNvPr id="5" name="Group 25"/>
          <p:cNvGrpSpPr>
            <a:grpSpLocks/>
          </p:cNvGrpSpPr>
          <p:nvPr/>
        </p:nvGrpSpPr>
        <p:grpSpPr bwMode="auto">
          <a:xfrm>
            <a:off x="587022" y="5715000"/>
            <a:ext cx="8286044" cy="762000"/>
            <a:chOff x="416" y="3456"/>
            <a:chExt cx="5872" cy="480"/>
          </a:xfrm>
        </p:grpSpPr>
        <p:sp>
          <p:nvSpPr>
            <p:cNvPr id="1062923" name="Text Box 11"/>
            <p:cNvSpPr txBox="1">
              <a:spLocks noChangeArrowheads="1"/>
            </p:cNvSpPr>
            <p:nvPr/>
          </p:nvSpPr>
          <p:spPr bwMode="auto">
            <a:xfrm>
              <a:off x="3504" y="3705"/>
              <a:ext cx="2784" cy="231"/>
            </a:xfrm>
            <a:prstGeom prst="rect">
              <a:avLst/>
            </a:prstGeom>
            <a:noFill/>
            <a:ln w="12700">
              <a:noFill/>
              <a:miter lim="800000"/>
              <a:headEnd type="none" w="sm" len="sm"/>
              <a:tailEnd type="none" w="sm" len="sm"/>
            </a:ln>
            <a:effectLst/>
          </p:spPr>
          <p:txBody>
            <a:bodyPr>
              <a:spAutoFit/>
            </a:bodyPr>
            <a:lstStyle/>
            <a:p>
              <a:pPr>
                <a:spcBef>
                  <a:spcPct val="50000"/>
                </a:spcBef>
              </a:pPr>
              <a:r>
                <a:rPr lang="fr-FR" sz="1800" dirty="0">
                  <a:solidFill>
                    <a:schemeClr val="tx1"/>
                  </a:solidFill>
                  <a:cs typeface="Times" charset="0"/>
                </a:rPr>
                <a:t>Prendre la part désirée à la décision</a:t>
              </a:r>
            </a:p>
          </p:txBody>
        </p:sp>
        <p:sp>
          <p:nvSpPr>
            <p:cNvPr id="1062924" name="Text Box 12"/>
            <p:cNvSpPr txBox="1">
              <a:spLocks noChangeArrowheads="1"/>
            </p:cNvSpPr>
            <p:nvPr/>
          </p:nvSpPr>
          <p:spPr bwMode="auto">
            <a:xfrm>
              <a:off x="1635" y="3456"/>
              <a:ext cx="3432" cy="288"/>
            </a:xfrm>
            <a:prstGeom prst="rect">
              <a:avLst/>
            </a:prstGeom>
            <a:noFill/>
            <a:ln w="12700">
              <a:noFill/>
              <a:miter lim="800000"/>
              <a:headEnd type="none" w="sm" len="sm"/>
              <a:tailEnd type="none" w="sm" len="sm"/>
            </a:ln>
            <a:effectLst/>
          </p:spPr>
          <p:txBody>
            <a:bodyPr>
              <a:spAutoFit/>
            </a:bodyPr>
            <a:lstStyle/>
            <a:p>
              <a:pPr algn="ctr">
                <a:spcBef>
                  <a:spcPct val="50000"/>
                </a:spcBef>
              </a:pPr>
              <a:r>
                <a:rPr lang="fr-FR" sz="2400" b="1" dirty="0">
                  <a:solidFill>
                    <a:schemeClr val="hlink"/>
                  </a:solidFill>
                </a:rPr>
                <a:t>Prendre une décision thérapeutique</a:t>
              </a:r>
            </a:p>
          </p:txBody>
        </p:sp>
        <p:sp>
          <p:nvSpPr>
            <p:cNvPr id="1062933" name="Text Box 21"/>
            <p:cNvSpPr txBox="1">
              <a:spLocks noChangeArrowheads="1"/>
            </p:cNvSpPr>
            <p:nvPr/>
          </p:nvSpPr>
          <p:spPr bwMode="auto">
            <a:xfrm>
              <a:off x="416" y="3696"/>
              <a:ext cx="2784" cy="231"/>
            </a:xfrm>
            <a:prstGeom prst="rect">
              <a:avLst/>
            </a:prstGeom>
            <a:noFill/>
            <a:ln w="12700">
              <a:noFill/>
              <a:miter lim="800000"/>
              <a:headEnd type="none" w="sm" len="sm"/>
              <a:tailEnd type="none" w="sm" len="sm"/>
            </a:ln>
            <a:effectLst/>
          </p:spPr>
          <p:txBody>
            <a:bodyPr>
              <a:spAutoFit/>
            </a:bodyPr>
            <a:lstStyle/>
            <a:p>
              <a:pPr>
                <a:spcBef>
                  <a:spcPct val="50000"/>
                </a:spcBef>
              </a:pPr>
              <a:r>
                <a:rPr lang="fr-FR" sz="1800" dirty="0">
                  <a:solidFill>
                    <a:schemeClr val="tx1"/>
                  </a:solidFill>
                  <a:cs typeface="Times" charset="0"/>
                </a:rPr>
                <a:t>Offrir la part désirée à la décision</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74625"/>
            <a:ext cx="9144000" cy="754063"/>
          </a:xfrm>
        </p:spPr>
        <p:style>
          <a:lnRef idx="1">
            <a:schemeClr val="dk1"/>
          </a:lnRef>
          <a:fillRef idx="2">
            <a:schemeClr val="dk1"/>
          </a:fillRef>
          <a:effectRef idx="1">
            <a:schemeClr val="dk1"/>
          </a:effectRef>
          <a:fontRef idx="minor">
            <a:schemeClr val="dk1"/>
          </a:fontRef>
        </p:style>
        <p:txBody>
          <a:bodyPr>
            <a:normAutofit fontScale="90000"/>
          </a:bodyPr>
          <a:lstStyle/>
          <a:p>
            <a:pPr algn="ctr">
              <a:defRPr/>
            </a:pPr>
            <a:r>
              <a:rPr lang="fr-FR" sz="3600" dirty="0" smtClean="0">
                <a:solidFill>
                  <a:schemeClr val="tx1"/>
                </a:solidFill>
                <a:latin typeface="Times New Roman" pitchFamily="18" charset="0"/>
                <a:cs typeface="Times New Roman" pitchFamily="18" charset="0"/>
              </a:rPr>
              <a:t>INTRODUCTION</a:t>
            </a:r>
            <a:r>
              <a:rPr lang="fr-FR" dirty="0" smtClean="0">
                <a:solidFill>
                  <a:schemeClr val="tx2"/>
                </a:solidFill>
              </a:rPr>
              <a:t> </a:t>
            </a:r>
            <a:endParaRPr lang="fr-FR" dirty="0">
              <a:solidFill>
                <a:schemeClr val="tx2"/>
              </a:solidFill>
            </a:endParaRPr>
          </a:p>
        </p:txBody>
      </p:sp>
      <p:sp>
        <p:nvSpPr>
          <p:cNvPr id="6147" name="Espace réservé du contenu 2"/>
          <p:cNvSpPr>
            <a:spLocks noGrp="1"/>
          </p:cNvSpPr>
          <p:nvPr>
            <p:ph idx="1"/>
          </p:nvPr>
        </p:nvSpPr>
        <p:spPr>
          <a:xfrm>
            <a:off x="3560763" y="1412875"/>
            <a:ext cx="5583237" cy="4914900"/>
          </a:xfrm>
        </p:spPr>
        <p:txBody>
          <a:bodyPr>
            <a:normAutofit lnSpcReduction="10000"/>
          </a:bodyPr>
          <a:lstStyle/>
          <a:p>
            <a:pPr>
              <a:buFont typeface="Wingdings" pitchFamily="2" charset="2"/>
              <a:buNone/>
            </a:pPr>
            <a:r>
              <a:rPr lang="fr-FR" sz="2600" smtClean="0">
                <a:latin typeface="Times New Roman" pitchFamily="18" charset="0"/>
                <a:cs typeface="Times New Roman" pitchFamily="18" charset="0"/>
              </a:rPr>
              <a:t>Qu’elle soit orale ou écrite, la communication interne est un facteur-clé du succès de l’entreprise, communiquer c’est partager des savoir-faire, mais aussi un savoir-être commun et une culture. </a:t>
            </a:r>
            <a:br>
              <a:rPr lang="fr-FR" sz="2600" smtClean="0">
                <a:latin typeface="Times New Roman" pitchFamily="18" charset="0"/>
                <a:cs typeface="Times New Roman" pitchFamily="18" charset="0"/>
              </a:rPr>
            </a:br>
            <a:r>
              <a:rPr lang="fr-FR" sz="2600" smtClean="0">
                <a:latin typeface="Times New Roman" pitchFamily="18" charset="0"/>
                <a:cs typeface="Times New Roman" pitchFamily="18" charset="0"/>
              </a:rPr>
              <a:t>En somme, la communication interne est un outil de management. Son rôle, c’est de créer un sentiment d’appartenance des collaborateurs, les aider à comprendre la situation générale de l’entreprise pour favoriser l’atteinte des objectifs globaux.</a:t>
            </a:r>
          </a:p>
        </p:txBody>
      </p:sp>
      <p:pic>
        <p:nvPicPr>
          <p:cNvPr id="6148" name="Picture 2" descr="C:\Documents and Settings\koko\Bureau\rub_13402.jpg"/>
          <p:cNvPicPr>
            <a:picLocks noChangeAspect="1" noChangeArrowheads="1"/>
          </p:cNvPicPr>
          <p:nvPr/>
        </p:nvPicPr>
        <p:blipFill>
          <a:blip r:embed="rId2"/>
          <a:srcRect/>
          <a:stretch>
            <a:fillRect/>
          </a:stretch>
        </p:blipFill>
        <p:spPr bwMode="auto">
          <a:xfrm>
            <a:off x="4763" y="1911350"/>
            <a:ext cx="3430587" cy="49323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466" name="Rectangle 2"/>
          <p:cNvSpPr>
            <a:spLocks noChangeArrowheads="1"/>
          </p:cNvSpPr>
          <p:nvPr/>
        </p:nvSpPr>
        <p:spPr bwMode="auto">
          <a:xfrm>
            <a:off x="762000" y="76200"/>
            <a:ext cx="7772400" cy="1143000"/>
          </a:xfrm>
          <a:prstGeom prst="rect">
            <a:avLst/>
          </a:prstGeom>
          <a:noFill/>
          <a:ln w="9525">
            <a:noFill/>
            <a:miter lim="800000"/>
            <a:headEnd/>
            <a:tailEnd/>
          </a:ln>
          <a:effectLst/>
        </p:spPr>
        <p:txBody>
          <a:bodyPr anchor="ctr"/>
          <a:lstStyle/>
          <a:p>
            <a:pPr algn="ctr"/>
            <a:r>
              <a:rPr lang="fr-FR" sz="3200" b="1" dirty="0">
                <a:solidFill>
                  <a:schemeClr val="tx1"/>
                </a:solidFill>
                <a:effectLst>
                  <a:outerShdw blurRad="38100" dist="38100" dir="2700000" algn="tl">
                    <a:srgbClr val="000000"/>
                  </a:outerShdw>
                </a:effectLst>
              </a:rPr>
              <a:t>La communication </a:t>
            </a:r>
            <a:r>
              <a:rPr lang="fr-FR" sz="3200" b="1" dirty="0" smtClean="0">
                <a:solidFill>
                  <a:schemeClr val="tx1"/>
                </a:solidFill>
                <a:effectLst>
                  <a:outerShdw blurRad="38100" dist="38100" dir="2700000" algn="tl">
                    <a:srgbClr val="000000"/>
                  </a:outerShdw>
                </a:effectLst>
              </a:rPr>
              <a:t>professionnel </a:t>
            </a:r>
            <a:r>
              <a:rPr lang="fr-FR" sz="3200" b="1" dirty="0">
                <a:solidFill>
                  <a:schemeClr val="tx1"/>
                </a:solidFill>
                <a:effectLst>
                  <a:outerShdw blurRad="38100" dist="38100" dir="2700000" algn="tl">
                    <a:srgbClr val="000000"/>
                  </a:outerShdw>
                </a:effectLst>
              </a:rPr>
              <a:t>- malade </a:t>
            </a:r>
            <a:r>
              <a:rPr lang="fr-FR" sz="2400" b="1" dirty="0">
                <a:solidFill>
                  <a:schemeClr val="tx1"/>
                </a:solidFill>
                <a:effectLst>
                  <a:outerShdw blurRad="38100" dist="38100" dir="2700000" algn="tl">
                    <a:srgbClr val="000000"/>
                  </a:outerShdw>
                </a:effectLst>
              </a:rPr>
              <a:t/>
            </a:r>
            <a:br>
              <a:rPr lang="fr-FR" sz="2400" b="1" dirty="0">
                <a:solidFill>
                  <a:schemeClr val="tx1"/>
                </a:solidFill>
                <a:effectLst>
                  <a:outerShdw blurRad="38100" dist="38100" dir="2700000" algn="tl">
                    <a:srgbClr val="000000"/>
                  </a:outerShdw>
                </a:effectLst>
              </a:rPr>
            </a:br>
            <a:r>
              <a:rPr lang="fr-FR" sz="2400" b="1" dirty="0">
                <a:solidFill>
                  <a:schemeClr val="hlink"/>
                </a:solidFill>
                <a:effectLst>
                  <a:outerShdw blurRad="38100" dist="38100" dir="2700000" algn="tl">
                    <a:srgbClr val="000000"/>
                  </a:outerShdw>
                </a:effectLst>
              </a:rPr>
              <a:t>Quel partage des représentations ?</a:t>
            </a:r>
            <a:endParaRPr lang="fr-FR" sz="3200" b="1" dirty="0">
              <a:solidFill>
                <a:schemeClr val="accent2"/>
              </a:solidFill>
              <a:effectLst>
                <a:outerShdw blurRad="38100" dist="38100" dir="2700000" algn="tl">
                  <a:srgbClr val="000000"/>
                </a:outerShdw>
              </a:effectLst>
            </a:endParaRPr>
          </a:p>
        </p:txBody>
      </p:sp>
      <p:sp>
        <p:nvSpPr>
          <p:cNvPr id="1086468" name="Text Box 4"/>
          <p:cNvSpPr txBox="1">
            <a:spLocks noChangeArrowheads="1"/>
          </p:cNvSpPr>
          <p:nvPr/>
        </p:nvSpPr>
        <p:spPr bwMode="auto">
          <a:xfrm>
            <a:off x="338667" y="1752600"/>
            <a:ext cx="8466667" cy="461665"/>
          </a:xfrm>
          <a:prstGeom prst="rect">
            <a:avLst/>
          </a:prstGeom>
          <a:noFill/>
          <a:ln w="12700">
            <a:noFill/>
            <a:miter lim="800000"/>
            <a:headEnd type="none" w="sm" len="sm"/>
            <a:tailEnd type="none" w="sm" len="sm"/>
          </a:ln>
          <a:effectLst/>
        </p:spPr>
        <p:txBody>
          <a:bodyPr>
            <a:spAutoFit/>
          </a:bodyPr>
          <a:lstStyle/>
          <a:p>
            <a:pPr>
              <a:spcBef>
                <a:spcPct val="50000"/>
              </a:spcBef>
            </a:pPr>
            <a:r>
              <a:rPr lang="fr-FR" sz="2400" b="1" dirty="0">
                <a:solidFill>
                  <a:schemeClr val="tx1"/>
                </a:solidFill>
              </a:rPr>
              <a:t>Patients dont le pronostic est de 50% de survie à 6 mois.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609600" y="1752600"/>
            <a:ext cx="8060267" cy="4921250"/>
          </a:xfrm>
          <a:prstGeom prst="rect">
            <a:avLst/>
          </a:prstGeom>
          <a:noFill/>
          <a:ln w="12700">
            <a:noFill/>
            <a:miter lim="800000"/>
            <a:headEnd type="none" w="sm" len="sm"/>
            <a:tailEnd type="none" w="sm" len="sm"/>
          </a:ln>
        </p:spPr>
        <p:txBody>
          <a:bodyPr>
            <a:spAutoFit/>
          </a:bodyPr>
          <a:lstStyle/>
          <a:p>
            <a:pPr marL="292100" indent="-292100">
              <a:lnSpc>
                <a:spcPct val="135000"/>
              </a:lnSpc>
              <a:spcBef>
                <a:spcPct val="10000"/>
              </a:spcBef>
              <a:spcAft>
                <a:spcPct val="10000"/>
              </a:spcAft>
              <a:tabLst>
                <a:tab pos="292100" algn="l"/>
              </a:tabLst>
            </a:pPr>
            <a:r>
              <a:rPr lang="fr-FR" sz="1800"/>
              <a:t>M. Si vous voulez me suivre? Je suis votre chirurgien.</a:t>
            </a:r>
          </a:p>
          <a:p>
            <a:pPr marL="292100" indent="-292100">
              <a:lnSpc>
                <a:spcPct val="115000"/>
              </a:lnSpc>
              <a:spcBef>
                <a:spcPct val="10000"/>
              </a:spcBef>
              <a:spcAft>
                <a:spcPct val="10000"/>
              </a:spcAft>
              <a:tabLst>
                <a:tab pos="292100" algn="l"/>
              </a:tabLst>
            </a:pPr>
            <a:r>
              <a:rPr lang="fr-FR" sz="1800"/>
              <a:t>P</a:t>
            </a:r>
            <a:r>
              <a:rPr lang="fr-FR" sz="1800">
                <a:effectLst>
                  <a:outerShdw blurRad="38100" dist="38100" dir="2700000" algn="tl">
                    <a:srgbClr val="000000"/>
                  </a:outerShdw>
                </a:effectLst>
              </a:rPr>
              <a:t>.</a:t>
            </a:r>
            <a:r>
              <a:rPr lang="fr-FR" sz="1800"/>
              <a:t>	</a:t>
            </a:r>
            <a:r>
              <a:rPr lang="fr-FR" sz="1800" i="1"/>
              <a:t>Enchantée.</a:t>
            </a:r>
          </a:p>
          <a:p>
            <a:pPr marL="292100" indent="-292100">
              <a:lnSpc>
                <a:spcPct val="135000"/>
              </a:lnSpc>
              <a:spcBef>
                <a:spcPct val="10000"/>
              </a:spcBef>
              <a:spcAft>
                <a:spcPct val="10000"/>
              </a:spcAft>
              <a:tabLst>
                <a:tab pos="292100" algn="l"/>
              </a:tabLst>
            </a:pPr>
            <a:r>
              <a:rPr lang="fr-FR" sz="1800"/>
              <a:t>	</a:t>
            </a:r>
            <a:r>
              <a:rPr lang="fr-FR" sz="1800">
                <a:latin typeface="Times" charset="0"/>
              </a:rPr>
              <a:t>Après avoir consulté les radios, scanners, fibroscopies, résultats de prélèvements, etc.., et feuilleté son agenda :</a:t>
            </a:r>
          </a:p>
          <a:p>
            <a:pPr marL="292100" indent="-292100">
              <a:lnSpc>
                <a:spcPct val="115000"/>
              </a:lnSpc>
              <a:spcBef>
                <a:spcPct val="10000"/>
              </a:spcBef>
              <a:spcAft>
                <a:spcPct val="10000"/>
              </a:spcAft>
              <a:tabLst>
                <a:tab pos="292100" algn="l"/>
              </a:tabLst>
            </a:pPr>
            <a:r>
              <a:rPr lang="fr-FR" sz="1800"/>
              <a:t>M. Bon, eh bien, si ça vous va, je vous opère le 2.</a:t>
            </a:r>
          </a:p>
          <a:p>
            <a:pPr marL="292100" indent="-292100">
              <a:lnSpc>
                <a:spcPct val="135000"/>
              </a:lnSpc>
              <a:spcBef>
                <a:spcPct val="10000"/>
              </a:spcBef>
              <a:spcAft>
                <a:spcPct val="10000"/>
              </a:spcAft>
              <a:tabLst>
                <a:tab pos="292100" algn="l"/>
              </a:tabLst>
            </a:pPr>
            <a:r>
              <a:rPr lang="fr-FR" sz="1800"/>
              <a:t>P.	</a:t>
            </a:r>
            <a:r>
              <a:rPr lang="fr-FR" sz="1800" i="1"/>
              <a:t>Oui, docteur, mais de quoi?</a:t>
            </a:r>
          </a:p>
          <a:p>
            <a:pPr marL="292100" indent="-292100">
              <a:lnSpc>
                <a:spcPct val="115000"/>
              </a:lnSpc>
              <a:spcBef>
                <a:spcPct val="10000"/>
              </a:spcBef>
              <a:spcAft>
                <a:spcPct val="10000"/>
              </a:spcAft>
              <a:tabLst>
                <a:tab pos="292100" algn="l"/>
              </a:tabLst>
            </a:pPr>
            <a:r>
              <a:rPr lang="fr-FR" sz="1800"/>
              <a:t>M.  De quoi? De votre cancer, bien sûr. </a:t>
            </a:r>
          </a:p>
          <a:p>
            <a:pPr marL="292100" indent="-292100">
              <a:lnSpc>
                <a:spcPct val="145000"/>
              </a:lnSpc>
              <a:spcBef>
                <a:spcPct val="10000"/>
              </a:spcBef>
              <a:spcAft>
                <a:spcPct val="10000"/>
              </a:spcAft>
              <a:tabLst>
                <a:tab pos="292100" algn="l"/>
              </a:tabLst>
            </a:pPr>
            <a:r>
              <a:rPr lang="fr-FR" sz="1800"/>
              <a:t>P.	</a:t>
            </a:r>
            <a:r>
              <a:rPr lang="fr-FR" sz="1800" i="1"/>
              <a:t>Parce que vous êtes certain que c'est un cancer?</a:t>
            </a:r>
            <a:endParaRPr lang="fr-FR" sz="1800"/>
          </a:p>
          <a:p>
            <a:pPr marL="292100" indent="-292100">
              <a:lnSpc>
                <a:spcPct val="115000"/>
              </a:lnSpc>
              <a:spcBef>
                <a:spcPct val="10000"/>
              </a:spcBef>
              <a:spcAft>
                <a:spcPct val="10000"/>
              </a:spcAft>
              <a:tabLst>
                <a:tab pos="292100" algn="l"/>
              </a:tabLst>
            </a:pPr>
            <a:r>
              <a:rPr lang="fr-FR" sz="1800"/>
              <a:t>M. Ça il n' y a aucun doute, qu'est-ce que vous croyez? Mais ne vous en faites pas, de nos jours on les guérit à cinquante pour cent.</a:t>
            </a:r>
          </a:p>
          <a:p>
            <a:pPr marL="292100" indent="-292100">
              <a:lnSpc>
                <a:spcPct val="155000"/>
              </a:lnSpc>
              <a:spcBef>
                <a:spcPct val="10000"/>
              </a:spcBef>
              <a:spcAft>
                <a:spcPct val="10000"/>
              </a:spcAft>
              <a:tabLst>
                <a:tab pos="292100" algn="l"/>
              </a:tabLst>
            </a:pPr>
            <a:r>
              <a:rPr lang="fr-FR" sz="1800"/>
              <a:t>P.	</a:t>
            </a:r>
            <a:r>
              <a:rPr lang="fr-FR" sz="1800" i="1"/>
              <a:t>C'est une statistique très encourageante. Merci, docteur</a:t>
            </a:r>
            <a:r>
              <a:rPr lang="fr-FR" sz="1800" i="1">
                <a:solidFill>
                  <a:srgbClr val="FFFF00"/>
                </a:solidFill>
              </a:rPr>
              <a:t>.</a:t>
            </a:r>
            <a:endParaRPr lang="fr-FR" sz="1800">
              <a:solidFill>
                <a:srgbClr val="FFFF00"/>
              </a:solidFill>
            </a:endParaRPr>
          </a:p>
          <a:p>
            <a:pPr marL="292100" indent="-292100">
              <a:lnSpc>
                <a:spcPct val="170000"/>
              </a:lnSpc>
              <a:buFont typeface="Symbol" charset="2"/>
              <a:buChar char="·"/>
              <a:tabLst>
                <a:tab pos="292100" algn="l"/>
              </a:tabLst>
            </a:pPr>
            <a:endParaRPr lang="fr-FR" sz="1800" b="1">
              <a:solidFill>
                <a:schemeClr val="tx1"/>
              </a:solidFill>
              <a:cs typeface="Times" charset="0"/>
            </a:endParaRPr>
          </a:p>
        </p:txBody>
      </p:sp>
      <p:sp>
        <p:nvSpPr>
          <p:cNvPr id="83971" name="Rectangle 3"/>
          <p:cNvSpPr>
            <a:spLocks noChangeArrowheads="1"/>
          </p:cNvSpPr>
          <p:nvPr/>
        </p:nvSpPr>
        <p:spPr bwMode="auto">
          <a:xfrm>
            <a:off x="880533" y="228600"/>
            <a:ext cx="7518400" cy="990600"/>
          </a:xfrm>
          <a:prstGeom prst="rect">
            <a:avLst/>
          </a:prstGeom>
          <a:noFill/>
          <a:ln w="12700">
            <a:noFill/>
            <a:miter lim="800000"/>
            <a:headEnd/>
            <a:tailEnd/>
          </a:ln>
        </p:spPr>
        <p:txBody>
          <a:bodyPr lIns="90488" tIns="44450" rIns="90488" bIns="44450" anchor="ctr"/>
          <a:lstStyle/>
          <a:p>
            <a:pPr algn="ctr"/>
            <a:endParaRPr lang="fr-FR" sz="2800" b="1">
              <a:solidFill>
                <a:schemeClr val="tx1"/>
              </a:solidFill>
            </a:endParaRPr>
          </a:p>
        </p:txBody>
      </p:sp>
      <p:sp>
        <p:nvSpPr>
          <p:cNvPr id="83972" name="Rectangle 3"/>
          <p:cNvSpPr>
            <a:spLocks noChangeArrowheads="1"/>
          </p:cNvSpPr>
          <p:nvPr/>
        </p:nvSpPr>
        <p:spPr bwMode="auto">
          <a:xfrm>
            <a:off x="1862667" y="685801"/>
            <a:ext cx="5689600" cy="892552"/>
          </a:xfrm>
          <a:prstGeom prst="rect">
            <a:avLst/>
          </a:prstGeom>
          <a:noFill/>
          <a:ln w="9525">
            <a:noFill/>
            <a:miter lim="800000"/>
            <a:headEnd/>
            <a:tailEnd/>
          </a:ln>
        </p:spPr>
        <p:txBody>
          <a:bodyPr>
            <a:spAutoFit/>
          </a:bodyPr>
          <a:lstStyle/>
          <a:p>
            <a:r>
              <a:rPr lang="fr-FR" sz="2800" b="1" dirty="0"/>
              <a:t>L’annonce de mauvaises nouvelles</a:t>
            </a:r>
          </a:p>
          <a:p>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274" y="260350"/>
            <a:ext cx="8602691" cy="965200"/>
          </a:xfrm>
        </p:spPr>
        <p:txBody>
          <a:bodyPr>
            <a:normAutofit fontScale="92500" lnSpcReduction="20000"/>
          </a:bodyPr>
          <a:lstStyle/>
          <a:p>
            <a:pPr eaLnBrk="1" hangingPunct="1">
              <a:buFontTx/>
              <a:buNone/>
              <a:defRPr/>
            </a:pPr>
            <a:r>
              <a:rPr lang="fr-FR" sz="7200" i="1" dirty="0" smtClean="0">
                <a:latin typeface="Times New Roman" pitchFamily="18" charset="0"/>
                <a:cs typeface="Times New Roman" pitchFamily="18" charset="0"/>
              </a:rPr>
              <a:t>Pourquoi communiquer </a:t>
            </a:r>
            <a:endParaRPr lang="fr-FR" sz="7200" i="1" dirty="0">
              <a:latin typeface="Times New Roman" pitchFamily="18" charset="0"/>
              <a:cs typeface="Times New Roman" pitchFamily="18" charset="0"/>
            </a:endParaRPr>
          </a:p>
        </p:txBody>
      </p:sp>
      <p:pic>
        <p:nvPicPr>
          <p:cNvPr id="6" name="Picture 3" descr="C:\Users\siham\Desktop\point.jpg"/>
          <p:cNvPicPr>
            <a:picLocks noGrp="1" noChangeAspect="1" noChangeArrowheads="1"/>
          </p:cNvPicPr>
          <p:nvPr>
            <p:ph idx="1"/>
          </p:nvPr>
        </p:nvPicPr>
        <p:blipFill>
          <a:blip r:embed="rId2" cstate="print">
            <a:duotone>
              <a:prstClr val="black"/>
              <a:schemeClr val="accent5">
                <a:tint val="45000"/>
                <a:satMod val="400000"/>
              </a:schemeClr>
            </a:duotone>
          </a:blip>
          <a:srcRect/>
          <a:stretch>
            <a:fillRect/>
          </a:stretch>
        </p:blipFill>
        <p:spPr>
          <a:xfrm>
            <a:off x="8230732" y="548679"/>
            <a:ext cx="661752" cy="504582"/>
          </a:xfrm>
          <a:prstGeom prst="roundRect">
            <a:avLst>
              <a:gd name="adj" fmla="val 16667"/>
            </a:avLst>
          </a:prstGeom>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grpSp>
        <p:nvGrpSpPr>
          <p:cNvPr id="2" name="Groupe 9"/>
          <p:cNvGrpSpPr>
            <a:grpSpLocks/>
          </p:cNvGrpSpPr>
          <p:nvPr/>
        </p:nvGrpSpPr>
        <p:grpSpPr bwMode="auto">
          <a:xfrm>
            <a:off x="395288" y="1639888"/>
            <a:ext cx="8569325" cy="4286250"/>
            <a:chOff x="395288" y="1639888"/>
            <a:chExt cx="8569325" cy="4286250"/>
          </a:xfrm>
        </p:grpSpPr>
        <p:sp>
          <p:nvSpPr>
            <p:cNvPr id="12293" name="Espace réservé du contenu 2"/>
            <p:cNvSpPr txBox="1">
              <a:spLocks/>
            </p:cNvSpPr>
            <p:nvPr/>
          </p:nvSpPr>
          <p:spPr bwMode="auto">
            <a:xfrm>
              <a:off x="735013" y="1639888"/>
              <a:ext cx="8229600" cy="4286250"/>
            </a:xfrm>
            <a:prstGeom prst="rect">
              <a:avLst/>
            </a:prstGeom>
            <a:noFill/>
            <a:ln w="9525">
              <a:noFill/>
              <a:miter lim="800000"/>
              <a:headEnd/>
              <a:tailEnd/>
            </a:ln>
          </p:spPr>
          <p:txBody>
            <a:bodyPr/>
            <a:lstStyle/>
            <a:p>
              <a:pPr marL="342900" indent="-342900" algn="just">
                <a:spcBef>
                  <a:spcPct val="20000"/>
                </a:spcBef>
              </a:pPr>
              <a:r>
                <a:rPr lang="fr-FR" sz="2800">
                  <a:latin typeface="Times New Roman" pitchFamily="18" charset="0"/>
                  <a:cs typeface="Times New Roman" pitchFamily="18" charset="0"/>
                </a:rPr>
                <a:t>Nous communiquons pour découvrir qui nous sommes et apprendre à nous connaître davantage.</a:t>
              </a:r>
            </a:p>
            <a:p>
              <a:pPr marL="342900" indent="-342900" algn="just">
                <a:spcBef>
                  <a:spcPct val="20000"/>
                </a:spcBef>
              </a:pPr>
              <a:r>
                <a:rPr lang="fr-FR" sz="2800">
                  <a:latin typeface="Times New Roman" pitchFamily="18" charset="0"/>
                  <a:cs typeface="Times New Roman" pitchFamily="18" charset="0"/>
                </a:rPr>
                <a:t>Nous communiquons pour connaître le monde qui nous entoure.</a:t>
              </a:r>
            </a:p>
            <a:p>
              <a:pPr marL="342900" indent="-342900" algn="just">
                <a:spcBef>
                  <a:spcPct val="20000"/>
                </a:spcBef>
              </a:pPr>
              <a:r>
                <a:rPr lang="fr-FR" sz="2800">
                  <a:latin typeface="Times New Roman" pitchFamily="18" charset="0"/>
                  <a:cs typeface="Times New Roman" pitchFamily="18" charset="0"/>
                </a:rPr>
                <a:t>Nous communiquons pour partager ce monde avec celui des autres.</a:t>
              </a:r>
            </a:p>
            <a:p>
              <a:pPr marL="342900" indent="-342900" algn="just">
                <a:spcBef>
                  <a:spcPct val="20000"/>
                </a:spcBef>
              </a:pPr>
              <a:r>
                <a:rPr lang="fr-FR" sz="2800">
                  <a:latin typeface="Times New Roman" pitchFamily="18" charset="0"/>
                  <a:cs typeface="Times New Roman" pitchFamily="18" charset="0"/>
                </a:rPr>
                <a:t>Nous communiquons pour persuader ou influencer les autres.</a:t>
              </a:r>
            </a:p>
            <a:p>
              <a:pPr marL="342900" indent="-342900" algn="just">
                <a:spcBef>
                  <a:spcPct val="20000"/>
                </a:spcBef>
              </a:pPr>
              <a:r>
                <a:rPr lang="fr-FR" sz="2800">
                  <a:latin typeface="Times New Roman" pitchFamily="18" charset="0"/>
                  <a:cs typeface="Times New Roman" pitchFamily="18" charset="0"/>
                </a:rPr>
                <a:t>Nous communiquons pour nous détendre et pour nous distraire des autres formes de communication.</a:t>
              </a:r>
            </a:p>
            <a:p>
              <a:pPr marL="342900" indent="-342900" algn="just">
                <a:spcBef>
                  <a:spcPct val="20000"/>
                </a:spcBef>
              </a:pPr>
              <a:endParaRPr lang="fr-FR" sz="2800">
                <a:latin typeface="Times New Roman" pitchFamily="18" charset="0"/>
                <a:cs typeface="Times New Roman" pitchFamily="18" charset="0"/>
              </a:endParaRPr>
            </a:p>
          </p:txBody>
        </p:sp>
        <p:pic>
          <p:nvPicPr>
            <p:cNvPr id="12294" name="Picture 2" descr="C:\Documents and Settings\Administrateur\Bureau\Nouveau dossier (2)\bullseye_mouse_finger_pc_sm_wm[1].jpg"/>
            <p:cNvPicPr>
              <a:picLocks noChangeAspect="1" noChangeArrowheads="1"/>
            </p:cNvPicPr>
            <p:nvPr/>
          </p:nvPicPr>
          <p:blipFill>
            <a:blip r:embed="rId3" cstate="print"/>
            <a:srcRect/>
            <a:stretch>
              <a:fillRect/>
            </a:stretch>
          </p:blipFill>
          <p:spPr bwMode="auto">
            <a:xfrm>
              <a:off x="395288" y="2700338"/>
              <a:ext cx="360362" cy="360362"/>
            </a:xfrm>
            <a:prstGeom prst="rect">
              <a:avLst/>
            </a:prstGeom>
            <a:noFill/>
            <a:ln w="9525">
              <a:noFill/>
              <a:miter lim="800000"/>
              <a:headEnd/>
              <a:tailEnd/>
            </a:ln>
          </p:spPr>
        </p:pic>
        <p:pic>
          <p:nvPicPr>
            <p:cNvPr id="12295" name="Picture 2" descr="C:\Documents and Settings\Administrateur\Bureau\Nouveau dossier (2)\bullseye_mouse_finger_pc_sm_wm[1].jpg"/>
            <p:cNvPicPr>
              <a:picLocks noChangeAspect="1" noChangeArrowheads="1"/>
            </p:cNvPicPr>
            <p:nvPr/>
          </p:nvPicPr>
          <p:blipFill>
            <a:blip r:embed="rId4"/>
            <a:srcRect/>
            <a:stretch>
              <a:fillRect/>
            </a:stretch>
          </p:blipFill>
          <p:spPr bwMode="auto">
            <a:xfrm>
              <a:off x="395288" y="1784350"/>
              <a:ext cx="360362" cy="358775"/>
            </a:xfrm>
            <a:prstGeom prst="rect">
              <a:avLst/>
            </a:prstGeom>
            <a:noFill/>
            <a:ln w="9525">
              <a:noFill/>
              <a:miter lim="800000"/>
              <a:headEnd/>
              <a:tailEnd/>
            </a:ln>
          </p:spPr>
        </p:pic>
        <p:pic>
          <p:nvPicPr>
            <p:cNvPr id="12296" name="Picture 2" descr="C:\Documents and Settings\Administrateur\Bureau\Nouveau dossier (2)\bullseye_mouse_finger_pc_sm_wm[1].jpg"/>
            <p:cNvPicPr>
              <a:picLocks noChangeAspect="1" noChangeArrowheads="1"/>
            </p:cNvPicPr>
            <p:nvPr/>
          </p:nvPicPr>
          <p:blipFill>
            <a:blip r:embed="rId3" cstate="print"/>
            <a:srcRect/>
            <a:stretch>
              <a:fillRect/>
            </a:stretch>
          </p:blipFill>
          <p:spPr bwMode="auto">
            <a:xfrm>
              <a:off x="395288" y="3656013"/>
              <a:ext cx="360362" cy="360362"/>
            </a:xfrm>
            <a:prstGeom prst="rect">
              <a:avLst/>
            </a:prstGeom>
            <a:noFill/>
            <a:ln w="9525">
              <a:noFill/>
              <a:miter lim="800000"/>
              <a:headEnd/>
              <a:tailEnd/>
            </a:ln>
          </p:spPr>
        </p:pic>
        <p:pic>
          <p:nvPicPr>
            <p:cNvPr id="12297" name="Picture 2" descr="C:\Documents and Settings\Administrateur\Bureau\Nouveau dossier (2)\bullseye_mouse_finger_pc_sm_wm[1].jpg"/>
            <p:cNvPicPr>
              <a:picLocks noChangeAspect="1" noChangeArrowheads="1"/>
            </p:cNvPicPr>
            <p:nvPr/>
          </p:nvPicPr>
          <p:blipFill>
            <a:blip r:embed="rId3" cstate="print"/>
            <a:srcRect/>
            <a:stretch>
              <a:fillRect/>
            </a:stretch>
          </p:blipFill>
          <p:spPr bwMode="auto">
            <a:xfrm>
              <a:off x="395288" y="4603750"/>
              <a:ext cx="360362" cy="360363"/>
            </a:xfrm>
            <a:prstGeom prst="rect">
              <a:avLst/>
            </a:prstGeom>
            <a:noFill/>
            <a:ln w="9525">
              <a:noFill/>
              <a:miter lim="800000"/>
              <a:headEnd/>
              <a:tailEnd/>
            </a:ln>
          </p:spPr>
        </p:pic>
        <p:pic>
          <p:nvPicPr>
            <p:cNvPr id="12298" name="Picture 2" descr="C:\Documents and Settings\Administrateur\Bureau\Nouveau dossier (2)\bullseye_mouse_finger_pc_sm_wm[1].jpg"/>
            <p:cNvPicPr>
              <a:picLocks noChangeAspect="1" noChangeArrowheads="1"/>
            </p:cNvPicPr>
            <p:nvPr/>
          </p:nvPicPr>
          <p:blipFill>
            <a:blip r:embed="rId3" cstate="print"/>
            <a:srcRect/>
            <a:stretch>
              <a:fillRect/>
            </a:stretch>
          </p:blipFill>
          <p:spPr bwMode="auto">
            <a:xfrm>
              <a:off x="395288" y="5534025"/>
              <a:ext cx="360362" cy="360363"/>
            </a:xfrm>
            <a:prstGeom prst="rect">
              <a:avLst/>
            </a:prstGeom>
            <a:noFill/>
            <a:ln w="9525">
              <a:noFill/>
              <a:miter lim="800000"/>
              <a:headEnd/>
              <a:tailEnd/>
            </a:ln>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a:xfrm>
            <a:off x="747713" y="-214338"/>
            <a:ext cx="8229600" cy="1143000"/>
          </a:xfrm>
        </p:spPr>
        <p:txBody>
          <a:bodyPr/>
          <a:lstStyle/>
          <a:p>
            <a:r>
              <a:rPr lang="fr-FR" sz="4000" dirty="0" smtClean="0"/>
              <a:t>Eléments de la communication  </a:t>
            </a:r>
          </a:p>
        </p:txBody>
      </p:sp>
      <p:sp>
        <p:nvSpPr>
          <p:cNvPr id="3" name="Espace réservé du contenu 2"/>
          <p:cNvSpPr>
            <a:spLocks noGrp="1"/>
          </p:cNvSpPr>
          <p:nvPr>
            <p:ph idx="1"/>
          </p:nvPr>
        </p:nvSpPr>
        <p:spPr>
          <a:xfrm>
            <a:off x="373063" y="673100"/>
            <a:ext cx="8507412" cy="5949950"/>
          </a:xfrm>
        </p:spPr>
        <p:txBody>
          <a:bodyPr>
            <a:normAutofit fontScale="25000" lnSpcReduction="20000"/>
          </a:bodyPr>
          <a:lstStyle/>
          <a:p>
            <a:pPr>
              <a:buFont typeface="Wingdings" pitchFamily="2" charset="2"/>
              <a:buNone/>
              <a:defRPr/>
            </a:pPr>
            <a:r>
              <a:rPr lang="fr-FR" b="1" u="words" dirty="0" smtClean="0">
                <a:latin typeface="Times New Roman" pitchFamily="18" charset="0"/>
                <a:cs typeface="Times New Roman" pitchFamily="18" charset="0"/>
              </a:rPr>
              <a:t/>
            </a:r>
            <a:br>
              <a:rPr lang="fr-FR" b="1" u="words" dirty="0" smtClean="0">
                <a:latin typeface="Times New Roman" pitchFamily="18" charset="0"/>
                <a:cs typeface="Times New Roman" pitchFamily="18" charset="0"/>
              </a:rPr>
            </a:br>
            <a:r>
              <a:rPr lang="fr-FR" sz="9800" dirty="0" smtClean="0">
                <a:latin typeface="Times New Roman" pitchFamily="18" charset="0"/>
                <a:cs typeface="Times New Roman" pitchFamily="18" charset="0"/>
              </a:rPr>
              <a:t>Pour fonctionner, la communication fait appel aux éléments suivants :  </a:t>
            </a:r>
          </a:p>
          <a:p>
            <a:pPr>
              <a:buFont typeface="Wingdings" pitchFamily="2" charset="2"/>
              <a:buNone/>
              <a:defRPr/>
            </a:pPr>
            <a:r>
              <a:rPr lang="fr-FR" sz="10000" b="1" dirty="0" smtClean="0">
                <a:solidFill>
                  <a:srgbClr val="C00000"/>
                </a:solidFill>
                <a:latin typeface="Times New Roman" pitchFamily="18" charset="0"/>
                <a:cs typeface="Times New Roman" pitchFamily="18" charset="0"/>
              </a:rPr>
              <a:t>L’intention</a:t>
            </a:r>
            <a:r>
              <a:rPr lang="fr-FR" sz="10000" dirty="0" smtClean="0">
                <a:solidFill>
                  <a:srgbClr val="FF0000"/>
                </a:solidFill>
                <a:latin typeface="Times New Roman" pitchFamily="18" charset="0"/>
                <a:cs typeface="Times New Roman" pitchFamily="18" charset="0"/>
              </a:rPr>
              <a:t> </a:t>
            </a:r>
            <a:r>
              <a:rPr lang="fr-FR" sz="9600" dirty="0" smtClean="0">
                <a:latin typeface="Times New Roman" pitchFamily="18" charset="0"/>
                <a:cs typeface="Times New Roman" pitchFamily="18" charset="0"/>
              </a:rPr>
              <a:t>: il s’agit de l’envie d’envoyer un message, une information à un interlocuteur. </a:t>
            </a:r>
            <a:endParaRPr lang="fr-FR" sz="9800" dirty="0" smtClean="0">
              <a:latin typeface="Times New Roman" pitchFamily="18" charset="0"/>
              <a:cs typeface="Times New Roman" pitchFamily="18" charset="0"/>
            </a:endParaRPr>
          </a:p>
          <a:p>
            <a:pPr>
              <a:buFont typeface="Wingdings" pitchFamily="2" charset="2"/>
              <a:buNone/>
              <a:defRPr/>
            </a:pPr>
            <a:r>
              <a:rPr lang="fr-FR" sz="10000" b="1" dirty="0" smtClean="0">
                <a:solidFill>
                  <a:srgbClr val="C00000"/>
                </a:solidFill>
                <a:latin typeface="Times New Roman" pitchFamily="18" charset="0"/>
                <a:cs typeface="Times New Roman" pitchFamily="18" charset="0"/>
              </a:rPr>
              <a:t>L'Emetteur : </a:t>
            </a:r>
            <a:r>
              <a:rPr lang="fr-FR" sz="9800" dirty="0" smtClean="0">
                <a:latin typeface="Times New Roman" pitchFamily="18" charset="0"/>
                <a:cs typeface="Times New Roman" pitchFamily="18" charset="0"/>
              </a:rPr>
              <a:t>celui qui transmet le message ;</a:t>
            </a:r>
          </a:p>
          <a:p>
            <a:pPr>
              <a:buFont typeface="Wingdings" pitchFamily="2" charset="2"/>
              <a:buNone/>
              <a:defRPr/>
            </a:pPr>
            <a:r>
              <a:rPr lang="fr-FR" sz="10000" b="1" dirty="0" smtClean="0">
                <a:solidFill>
                  <a:srgbClr val="C00000"/>
                </a:solidFill>
                <a:latin typeface="Times New Roman" pitchFamily="18" charset="0"/>
                <a:cs typeface="Times New Roman" pitchFamily="18" charset="0"/>
              </a:rPr>
              <a:t>Le Récepteur :</a:t>
            </a:r>
            <a:r>
              <a:rPr lang="fr-FR" sz="9800" dirty="0" smtClean="0">
                <a:solidFill>
                  <a:srgbClr val="FF0000"/>
                </a:solidFill>
                <a:latin typeface="Times New Roman" pitchFamily="18" charset="0"/>
                <a:cs typeface="Times New Roman" pitchFamily="18" charset="0"/>
              </a:rPr>
              <a:t> </a:t>
            </a:r>
            <a:r>
              <a:rPr lang="fr-FR" sz="9800" dirty="0" smtClean="0">
                <a:latin typeface="Times New Roman" pitchFamily="18" charset="0"/>
                <a:cs typeface="Times New Roman" pitchFamily="18" charset="0"/>
              </a:rPr>
              <a:t>celui qui reçoit l'information ;</a:t>
            </a:r>
          </a:p>
          <a:p>
            <a:pPr>
              <a:buFont typeface="Wingdings" pitchFamily="2" charset="2"/>
              <a:buNone/>
              <a:defRPr/>
            </a:pPr>
            <a:r>
              <a:rPr lang="fr-FR" sz="10000" b="1" dirty="0" smtClean="0">
                <a:solidFill>
                  <a:srgbClr val="C00000"/>
                </a:solidFill>
                <a:latin typeface="Times New Roman" pitchFamily="18" charset="0"/>
                <a:cs typeface="Times New Roman" pitchFamily="18" charset="0"/>
              </a:rPr>
              <a:t>Le Canal : </a:t>
            </a:r>
            <a:r>
              <a:rPr lang="fr-FR" sz="9800" dirty="0" smtClean="0">
                <a:latin typeface="Times New Roman" pitchFamily="18" charset="0"/>
                <a:cs typeface="Times New Roman" pitchFamily="18" charset="0"/>
              </a:rPr>
              <a:t>par le quel est transmis le message ;</a:t>
            </a:r>
          </a:p>
          <a:p>
            <a:pPr>
              <a:buFont typeface="Wingdings" pitchFamily="2" charset="2"/>
              <a:buNone/>
              <a:defRPr/>
            </a:pPr>
            <a:r>
              <a:rPr lang="fr-FR" sz="10000" b="1" dirty="0" smtClean="0">
                <a:solidFill>
                  <a:srgbClr val="C00000"/>
                </a:solidFill>
                <a:latin typeface="Times New Roman" pitchFamily="18" charset="0"/>
                <a:cs typeface="Times New Roman" pitchFamily="18" charset="0"/>
              </a:rPr>
              <a:t>Le Message : </a:t>
            </a:r>
            <a:r>
              <a:rPr lang="fr-FR" sz="9800" dirty="0" smtClean="0">
                <a:latin typeface="Times New Roman" pitchFamily="18" charset="0"/>
                <a:cs typeface="Times New Roman" pitchFamily="18" charset="0"/>
              </a:rPr>
              <a:t>le contenu communiqué ; </a:t>
            </a:r>
            <a:r>
              <a:rPr lang="fr-FR" sz="9600" dirty="0" smtClean="0">
                <a:latin typeface="Times New Roman" pitchFamily="18" charset="0"/>
                <a:cs typeface="Times New Roman" pitchFamily="18" charset="0"/>
              </a:rPr>
              <a:t>l’information à transmettre.</a:t>
            </a:r>
          </a:p>
          <a:p>
            <a:pPr>
              <a:buFont typeface="Wingdings" pitchFamily="2" charset="2"/>
              <a:buNone/>
              <a:defRPr/>
            </a:pPr>
            <a:r>
              <a:rPr lang="fr-FR" sz="10000" b="1" dirty="0" smtClean="0">
                <a:solidFill>
                  <a:srgbClr val="C00000"/>
                </a:solidFill>
                <a:latin typeface="Times New Roman" pitchFamily="18" charset="0"/>
                <a:cs typeface="Times New Roman" pitchFamily="18" charset="0"/>
              </a:rPr>
              <a:t>Codage (Encodage) : </a:t>
            </a:r>
            <a:r>
              <a:rPr lang="fr-FR" sz="9800" dirty="0" smtClean="0">
                <a:latin typeface="Times New Roman" pitchFamily="18" charset="0"/>
                <a:cs typeface="Times New Roman" pitchFamily="18" charset="0"/>
              </a:rPr>
              <a:t>l'action effectuée par le récepteur donne à son déchiffrer le sens que le récepteur donne à son message ;</a:t>
            </a:r>
          </a:p>
          <a:p>
            <a:pPr>
              <a:buFont typeface="Wingdings" pitchFamily="2" charset="2"/>
              <a:buNone/>
              <a:defRPr/>
            </a:pPr>
            <a:r>
              <a:rPr lang="fr-FR" sz="10000" b="1" dirty="0" smtClean="0">
                <a:solidFill>
                  <a:srgbClr val="C00000"/>
                </a:solidFill>
                <a:latin typeface="Times New Roman" pitchFamily="18" charset="0"/>
                <a:cs typeface="Times New Roman" pitchFamily="18" charset="0"/>
              </a:rPr>
              <a:t>Bruit : </a:t>
            </a:r>
            <a:r>
              <a:rPr lang="fr-FR" sz="9800" dirty="0" smtClean="0">
                <a:latin typeface="Times New Roman" pitchFamily="18" charset="0"/>
                <a:cs typeface="Times New Roman" pitchFamily="18" charset="0"/>
              </a:rPr>
              <a:t>tout parasitisme de la transmission de l'information entre émetteur et récepteur quelque soit sa nature ;</a:t>
            </a:r>
          </a:p>
          <a:p>
            <a:pPr>
              <a:buFont typeface="Wingdings" pitchFamily="2" charset="2"/>
              <a:buNone/>
              <a:defRPr/>
            </a:pPr>
            <a:r>
              <a:rPr lang="fr-FR" sz="10000" b="1" dirty="0" smtClean="0">
                <a:solidFill>
                  <a:srgbClr val="C00000"/>
                </a:solidFill>
                <a:latin typeface="Times New Roman" pitchFamily="18" charset="0"/>
                <a:cs typeface="Times New Roman" pitchFamily="18" charset="0"/>
              </a:rPr>
              <a:t>La rétroaction : </a:t>
            </a:r>
            <a:r>
              <a:rPr lang="fr-FR" sz="9600" dirty="0" smtClean="0">
                <a:latin typeface="Times New Roman" pitchFamily="18" charset="0"/>
                <a:cs typeface="Times New Roman" pitchFamily="18" charset="0"/>
              </a:rPr>
              <a:t>ou feed-back. Il s’agit de la réponse qui est fournie par le récepteur à l’émetteur, c’est aussi un outil de vérification de l'effet de retour ou l'écho.</a:t>
            </a:r>
          </a:p>
          <a:p>
            <a:pPr>
              <a:buFont typeface="Wingdings" pitchFamily="2" charset="2"/>
              <a:buNone/>
              <a:defRPr/>
            </a:pPr>
            <a:r>
              <a:rPr lang="fr-FR" sz="6000" dirty="0" smtClean="0">
                <a:latin typeface="Times New Roman" pitchFamily="18" charset="0"/>
                <a:cs typeface="Times New Roman" pitchFamily="18" charset="0"/>
              </a:rPr>
              <a:t/>
            </a:r>
            <a:br>
              <a:rPr lang="fr-FR" sz="6000" dirty="0" smtClean="0">
                <a:latin typeface="Times New Roman" pitchFamily="18" charset="0"/>
                <a:cs typeface="Times New Roman" pitchFamily="18" charset="0"/>
              </a:rPr>
            </a:br>
            <a:endParaRPr lang="fr-FR" sz="6000" dirty="0">
              <a:latin typeface="Times New Roman" pitchFamily="18" charset="0"/>
              <a:cs typeface="Times New Roman" pitchFamily="18" charset="0"/>
            </a:endParaRPr>
          </a:p>
        </p:txBody>
      </p:sp>
      <p:pic>
        <p:nvPicPr>
          <p:cNvPr id="13316" name="Picture 22" descr="Similar:6734296 : rendu 3D de boule rouge sur fond blanc">
            <a:hlinkClick r:id="rId2"/>
          </p:cNvPr>
          <p:cNvPicPr>
            <a:picLocks noChangeAspect="1" noChangeArrowheads="1"/>
          </p:cNvPicPr>
          <p:nvPr/>
        </p:nvPicPr>
        <p:blipFill>
          <a:blip r:embed="rId3"/>
          <a:srcRect/>
          <a:stretch>
            <a:fillRect/>
          </a:stretch>
        </p:blipFill>
        <p:spPr bwMode="auto">
          <a:xfrm>
            <a:off x="0" y="1481138"/>
            <a:ext cx="214313" cy="320675"/>
          </a:xfrm>
          <a:prstGeom prst="rect">
            <a:avLst/>
          </a:prstGeom>
          <a:noFill/>
          <a:ln w="9525">
            <a:noFill/>
            <a:miter lim="800000"/>
            <a:headEnd/>
            <a:tailEnd/>
          </a:ln>
        </p:spPr>
      </p:pic>
      <p:pic>
        <p:nvPicPr>
          <p:cNvPr id="13317" name="Picture 22" descr="Similar:6734296 : rendu 3D de boule rouge sur fond blanc">
            <a:hlinkClick r:id="rId2"/>
          </p:cNvPr>
          <p:cNvPicPr>
            <a:picLocks noChangeAspect="1" noChangeArrowheads="1"/>
          </p:cNvPicPr>
          <p:nvPr/>
        </p:nvPicPr>
        <p:blipFill>
          <a:blip r:embed="rId3"/>
          <a:srcRect/>
          <a:stretch>
            <a:fillRect/>
          </a:stretch>
        </p:blipFill>
        <p:spPr bwMode="auto">
          <a:xfrm>
            <a:off x="0" y="3143250"/>
            <a:ext cx="214313" cy="322263"/>
          </a:xfrm>
          <a:prstGeom prst="rect">
            <a:avLst/>
          </a:prstGeom>
          <a:noFill/>
          <a:ln w="9525">
            <a:noFill/>
            <a:miter lim="800000"/>
            <a:headEnd/>
            <a:tailEnd/>
          </a:ln>
        </p:spPr>
      </p:pic>
      <p:pic>
        <p:nvPicPr>
          <p:cNvPr id="13318" name="Picture 22" descr="Similar:6734296 : rendu 3D de boule rouge sur fond blanc">
            <a:hlinkClick r:id="rId2"/>
          </p:cNvPr>
          <p:cNvPicPr>
            <a:picLocks noChangeAspect="1" noChangeArrowheads="1"/>
          </p:cNvPicPr>
          <p:nvPr/>
        </p:nvPicPr>
        <p:blipFill>
          <a:blip r:embed="rId3"/>
          <a:srcRect/>
          <a:stretch>
            <a:fillRect/>
          </a:stretch>
        </p:blipFill>
        <p:spPr bwMode="auto">
          <a:xfrm>
            <a:off x="0" y="2671763"/>
            <a:ext cx="214313" cy="322262"/>
          </a:xfrm>
          <a:prstGeom prst="rect">
            <a:avLst/>
          </a:prstGeom>
          <a:noFill/>
          <a:ln w="9525">
            <a:noFill/>
            <a:miter lim="800000"/>
            <a:headEnd/>
            <a:tailEnd/>
          </a:ln>
        </p:spPr>
      </p:pic>
      <p:pic>
        <p:nvPicPr>
          <p:cNvPr id="13319" name="Picture 22" descr="Similar:6734296 : rendu 3D de boule rouge sur fond blanc">
            <a:hlinkClick r:id="rId2"/>
          </p:cNvPr>
          <p:cNvPicPr>
            <a:picLocks noChangeAspect="1" noChangeArrowheads="1"/>
          </p:cNvPicPr>
          <p:nvPr/>
        </p:nvPicPr>
        <p:blipFill>
          <a:blip r:embed="rId3"/>
          <a:srcRect/>
          <a:stretch>
            <a:fillRect/>
          </a:stretch>
        </p:blipFill>
        <p:spPr bwMode="auto">
          <a:xfrm>
            <a:off x="0" y="4030663"/>
            <a:ext cx="214313" cy="320675"/>
          </a:xfrm>
          <a:prstGeom prst="rect">
            <a:avLst/>
          </a:prstGeom>
          <a:noFill/>
          <a:ln w="9525">
            <a:noFill/>
            <a:miter lim="800000"/>
            <a:headEnd/>
            <a:tailEnd/>
          </a:ln>
        </p:spPr>
      </p:pic>
      <p:pic>
        <p:nvPicPr>
          <p:cNvPr id="13320" name="Picture 22" descr="Similar:6734296 : rendu 3D de boule rouge sur fond blanc">
            <a:hlinkClick r:id="rId2"/>
          </p:cNvPr>
          <p:cNvPicPr>
            <a:picLocks noChangeAspect="1" noChangeArrowheads="1"/>
          </p:cNvPicPr>
          <p:nvPr/>
        </p:nvPicPr>
        <p:blipFill>
          <a:blip r:embed="rId3"/>
          <a:srcRect/>
          <a:stretch>
            <a:fillRect/>
          </a:stretch>
        </p:blipFill>
        <p:spPr bwMode="auto">
          <a:xfrm>
            <a:off x="0" y="3629025"/>
            <a:ext cx="214313" cy="320675"/>
          </a:xfrm>
          <a:prstGeom prst="rect">
            <a:avLst/>
          </a:prstGeom>
          <a:noFill/>
          <a:ln w="9525">
            <a:noFill/>
            <a:miter lim="800000"/>
            <a:headEnd/>
            <a:tailEnd/>
          </a:ln>
        </p:spPr>
      </p:pic>
      <p:pic>
        <p:nvPicPr>
          <p:cNvPr id="13321" name="Picture 22" descr="Similar:6734296 : rendu 3D de boule rouge sur fond blanc">
            <a:hlinkClick r:id="rId2"/>
          </p:cNvPr>
          <p:cNvPicPr>
            <a:picLocks noChangeAspect="1" noChangeArrowheads="1"/>
          </p:cNvPicPr>
          <p:nvPr/>
        </p:nvPicPr>
        <p:blipFill>
          <a:blip r:embed="rId3"/>
          <a:srcRect/>
          <a:stretch>
            <a:fillRect/>
          </a:stretch>
        </p:blipFill>
        <p:spPr bwMode="auto">
          <a:xfrm>
            <a:off x="0" y="2257425"/>
            <a:ext cx="214313" cy="320675"/>
          </a:xfrm>
          <a:prstGeom prst="rect">
            <a:avLst/>
          </a:prstGeom>
          <a:noFill/>
          <a:ln w="9525">
            <a:noFill/>
            <a:miter lim="800000"/>
            <a:headEnd/>
            <a:tailEnd/>
          </a:ln>
        </p:spPr>
      </p:pic>
      <p:pic>
        <p:nvPicPr>
          <p:cNvPr id="13322" name="Picture 22" descr="Similar:6734296 : rendu 3D de boule rouge sur fond blanc">
            <a:hlinkClick r:id="rId2"/>
          </p:cNvPr>
          <p:cNvPicPr>
            <a:picLocks noChangeAspect="1" noChangeArrowheads="1"/>
          </p:cNvPicPr>
          <p:nvPr/>
        </p:nvPicPr>
        <p:blipFill>
          <a:blip r:embed="rId3"/>
          <a:srcRect/>
          <a:stretch>
            <a:fillRect/>
          </a:stretch>
        </p:blipFill>
        <p:spPr bwMode="auto">
          <a:xfrm>
            <a:off x="0" y="5540375"/>
            <a:ext cx="214313" cy="320675"/>
          </a:xfrm>
          <a:prstGeom prst="rect">
            <a:avLst/>
          </a:prstGeom>
          <a:noFill/>
          <a:ln w="9525">
            <a:noFill/>
            <a:miter lim="800000"/>
            <a:headEnd/>
            <a:tailEnd/>
          </a:ln>
        </p:spPr>
      </p:pic>
      <p:pic>
        <p:nvPicPr>
          <p:cNvPr id="13323" name="Picture 22" descr="Similar:6734296 : rendu 3D de boule rouge sur fond blanc">
            <a:hlinkClick r:id="rId2"/>
          </p:cNvPr>
          <p:cNvPicPr>
            <a:picLocks noChangeAspect="1" noChangeArrowheads="1"/>
          </p:cNvPicPr>
          <p:nvPr/>
        </p:nvPicPr>
        <p:blipFill>
          <a:blip r:embed="rId3"/>
          <a:srcRect/>
          <a:stretch>
            <a:fillRect/>
          </a:stretch>
        </p:blipFill>
        <p:spPr bwMode="auto">
          <a:xfrm>
            <a:off x="0" y="4805363"/>
            <a:ext cx="214313" cy="3222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9"/>
          <p:cNvGrpSpPr>
            <a:grpSpLocks/>
          </p:cNvGrpSpPr>
          <p:nvPr/>
        </p:nvGrpSpPr>
        <p:grpSpPr bwMode="auto">
          <a:xfrm>
            <a:off x="-655638" y="1760538"/>
            <a:ext cx="10593388" cy="4043362"/>
            <a:chOff x="-684584" y="1066800"/>
            <a:chExt cx="10594424" cy="4044231"/>
          </a:xfrm>
        </p:grpSpPr>
        <p:sp>
          <p:nvSpPr>
            <p:cNvPr id="14342" name="Text Box 4"/>
            <p:cNvSpPr txBox="1">
              <a:spLocks noChangeArrowheads="1"/>
            </p:cNvSpPr>
            <p:nvPr/>
          </p:nvSpPr>
          <p:spPr bwMode="auto">
            <a:xfrm>
              <a:off x="381000" y="1752600"/>
              <a:ext cx="1905000" cy="457200"/>
            </a:xfrm>
            <a:prstGeom prst="rect">
              <a:avLst/>
            </a:prstGeom>
            <a:noFill/>
            <a:ln w="9525">
              <a:noFill/>
              <a:miter lim="800000"/>
              <a:headEnd/>
              <a:tailEnd/>
            </a:ln>
          </p:spPr>
          <p:txBody>
            <a:bodyPr>
              <a:spAutoFit/>
            </a:bodyPr>
            <a:lstStyle/>
            <a:p>
              <a:pPr>
                <a:spcBef>
                  <a:spcPct val="50000"/>
                </a:spcBef>
              </a:pPr>
              <a:r>
                <a:rPr lang="fr-FR"/>
                <a:t>EMETTEUR</a:t>
              </a:r>
            </a:p>
          </p:txBody>
        </p:sp>
        <p:sp>
          <p:nvSpPr>
            <p:cNvPr id="14343" name="Text Box 5"/>
            <p:cNvSpPr txBox="1">
              <a:spLocks noChangeArrowheads="1"/>
            </p:cNvSpPr>
            <p:nvPr/>
          </p:nvSpPr>
          <p:spPr bwMode="auto">
            <a:xfrm>
              <a:off x="6705600" y="1752600"/>
              <a:ext cx="1394792" cy="369332"/>
            </a:xfrm>
            <a:prstGeom prst="rect">
              <a:avLst/>
            </a:prstGeom>
            <a:noFill/>
            <a:ln w="9525">
              <a:noFill/>
              <a:miter lim="800000"/>
              <a:headEnd/>
              <a:tailEnd/>
            </a:ln>
          </p:spPr>
          <p:txBody>
            <a:bodyPr>
              <a:spAutoFit/>
            </a:bodyPr>
            <a:lstStyle/>
            <a:p>
              <a:pPr>
                <a:spcBef>
                  <a:spcPct val="50000"/>
                </a:spcBef>
              </a:pPr>
              <a:r>
                <a:rPr lang="fr-FR"/>
                <a:t>RECEPTEUR</a:t>
              </a:r>
            </a:p>
          </p:txBody>
        </p:sp>
        <p:sp>
          <p:nvSpPr>
            <p:cNvPr id="5125" name="Text Box 6"/>
            <p:cNvSpPr txBox="1">
              <a:spLocks noChangeArrowheads="1"/>
            </p:cNvSpPr>
            <p:nvPr/>
          </p:nvSpPr>
          <p:spPr bwMode="auto">
            <a:xfrm>
              <a:off x="3657654" y="1752747"/>
              <a:ext cx="1676564" cy="457298"/>
            </a:xfrm>
            <a:prstGeom prst="rect">
              <a:avLst/>
            </a:prstGeom>
            <a:ln>
              <a:headEnd/>
              <a:tailEnd/>
            </a:ln>
          </p:spPr>
          <p:style>
            <a:lnRef idx="1">
              <a:schemeClr val="dk1"/>
            </a:lnRef>
            <a:fillRef idx="2">
              <a:schemeClr val="dk1"/>
            </a:fillRef>
            <a:effectRef idx="1">
              <a:schemeClr val="dk1"/>
            </a:effectRef>
            <a:fontRef idx="minor">
              <a:schemeClr val="dk1"/>
            </a:fontRef>
          </p:style>
          <p:txBody>
            <a:bodyPr>
              <a:spAutoFit/>
            </a:bodyPr>
            <a:lstStyle/>
            <a:p>
              <a:pPr algn="ctr">
                <a:spcBef>
                  <a:spcPct val="50000"/>
                </a:spcBef>
                <a:defRPr/>
              </a:pPr>
              <a:r>
                <a:rPr lang="fr-FR" dirty="0"/>
                <a:t>MESSAGE</a:t>
              </a:r>
            </a:p>
          </p:txBody>
        </p:sp>
        <p:sp>
          <p:nvSpPr>
            <p:cNvPr id="14345" name="Text Box 7"/>
            <p:cNvSpPr txBox="1">
              <a:spLocks noChangeArrowheads="1"/>
            </p:cNvSpPr>
            <p:nvPr/>
          </p:nvSpPr>
          <p:spPr bwMode="auto">
            <a:xfrm>
              <a:off x="4114800" y="1219200"/>
              <a:ext cx="838200" cy="457200"/>
            </a:xfrm>
            <a:prstGeom prst="rect">
              <a:avLst/>
            </a:prstGeom>
            <a:noFill/>
            <a:ln w="9525">
              <a:noFill/>
              <a:miter lim="800000"/>
              <a:headEnd/>
              <a:tailEnd/>
            </a:ln>
          </p:spPr>
          <p:txBody>
            <a:bodyPr>
              <a:spAutoFit/>
            </a:bodyPr>
            <a:lstStyle/>
            <a:p>
              <a:pPr>
                <a:spcBef>
                  <a:spcPct val="50000"/>
                </a:spcBef>
              </a:pPr>
              <a:r>
                <a:rPr lang="fr-FR"/>
                <a:t>canal</a:t>
              </a:r>
            </a:p>
          </p:txBody>
        </p:sp>
        <p:sp>
          <p:nvSpPr>
            <p:cNvPr id="14346" name="Oval 8"/>
            <p:cNvSpPr>
              <a:spLocks noChangeArrowheads="1"/>
            </p:cNvSpPr>
            <p:nvPr/>
          </p:nvSpPr>
          <p:spPr bwMode="auto">
            <a:xfrm>
              <a:off x="3124200" y="1066800"/>
              <a:ext cx="2743200" cy="1676400"/>
            </a:xfrm>
            <a:prstGeom prst="ellipse">
              <a:avLst/>
            </a:prstGeom>
            <a:noFill/>
            <a:ln w="28575">
              <a:solidFill>
                <a:schemeClr val="tx1"/>
              </a:solidFill>
              <a:round/>
              <a:headEnd/>
              <a:tailEnd/>
            </a:ln>
          </p:spPr>
          <p:txBody>
            <a:bodyPr wrap="none" anchor="ctr"/>
            <a:lstStyle/>
            <a:p>
              <a:endParaRPr lang="fr-FR"/>
            </a:p>
          </p:txBody>
        </p:sp>
        <p:sp>
          <p:nvSpPr>
            <p:cNvPr id="14347" name="Line 10"/>
            <p:cNvSpPr>
              <a:spLocks noChangeShapeType="1"/>
            </p:cNvSpPr>
            <p:nvPr/>
          </p:nvSpPr>
          <p:spPr bwMode="auto">
            <a:xfrm>
              <a:off x="2133600" y="1981200"/>
              <a:ext cx="1524000" cy="0"/>
            </a:xfrm>
            <a:prstGeom prst="line">
              <a:avLst/>
            </a:prstGeom>
            <a:noFill/>
            <a:ln w="76200">
              <a:solidFill>
                <a:schemeClr val="accent2"/>
              </a:solidFill>
              <a:round/>
              <a:headEnd/>
              <a:tailEnd/>
            </a:ln>
          </p:spPr>
          <p:txBody>
            <a:bodyPr/>
            <a:lstStyle/>
            <a:p>
              <a:endParaRPr lang="fr-FR"/>
            </a:p>
          </p:txBody>
        </p:sp>
        <p:sp>
          <p:nvSpPr>
            <p:cNvPr id="14348" name="Line 11"/>
            <p:cNvSpPr>
              <a:spLocks noChangeShapeType="1"/>
            </p:cNvSpPr>
            <p:nvPr/>
          </p:nvSpPr>
          <p:spPr bwMode="auto">
            <a:xfrm>
              <a:off x="5334000" y="1981200"/>
              <a:ext cx="1371600" cy="0"/>
            </a:xfrm>
            <a:prstGeom prst="line">
              <a:avLst/>
            </a:prstGeom>
            <a:noFill/>
            <a:ln w="76200">
              <a:solidFill>
                <a:schemeClr val="accent2"/>
              </a:solidFill>
              <a:round/>
              <a:headEnd/>
              <a:tailEnd type="triangle" w="med" len="med"/>
            </a:ln>
          </p:spPr>
          <p:txBody>
            <a:bodyPr/>
            <a:lstStyle/>
            <a:p>
              <a:endParaRPr lang="fr-FR"/>
            </a:p>
          </p:txBody>
        </p:sp>
        <p:sp>
          <p:nvSpPr>
            <p:cNvPr id="14349" name="Line 12"/>
            <p:cNvSpPr>
              <a:spLocks noChangeShapeType="1"/>
            </p:cNvSpPr>
            <p:nvPr/>
          </p:nvSpPr>
          <p:spPr bwMode="auto">
            <a:xfrm>
              <a:off x="7543800" y="2286000"/>
              <a:ext cx="0" cy="1066800"/>
            </a:xfrm>
            <a:prstGeom prst="line">
              <a:avLst/>
            </a:prstGeom>
            <a:noFill/>
            <a:ln w="38100">
              <a:solidFill>
                <a:schemeClr val="hlink"/>
              </a:solidFill>
              <a:prstDash val="dash"/>
              <a:round/>
              <a:headEnd/>
              <a:tailEnd/>
            </a:ln>
          </p:spPr>
          <p:txBody>
            <a:bodyPr/>
            <a:lstStyle/>
            <a:p>
              <a:endParaRPr lang="fr-FR"/>
            </a:p>
          </p:txBody>
        </p:sp>
        <p:sp>
          <p:nvSpPr>
            <p:cNvPr id="14350" name="Line 13"/>
            <p:cNvSpPr>
              <a:spLocks noChangeShapeType="1"/>
            </p:cNvSpPr>
            <p:nvPr/>
          </p:nvSpPr>
          <p:spPr bwMode="auto">
            <a:xfrm flipH="1">
              <a:off x="1295400" y="3352800"/>
              <a:ext cx="6248400" cy="0"/>
            </a:xfrm>
            <a:prstGeom prst="line">
              <a:avLst/>
            </a:prstGeom>
            <a:noFill/>
            <a:ln w="38100">
              <a:solidFill>
                <a:schemeClr val="hlink"/>
              </a:solidFill>
              <a:prstDash val="dash"/>
              <a:round/>
              <a:headEnd/>
              <a:tailEnd/>
            </a:ln>
          </p:spPr>
          <p:txBody>
            <a:bodyPr/>
            <a:lstStyle/>
            <a:p>
              <a:endParaRPr lang="fr-FR"/>
            </a:p>
          </p:txBody>
        </p:sp>
        <p:sp>
          <p:nvSpPr>
            <p:cNvPr id="14351" name="Line 14"/>
            <p:cNvSpPr>
              <a:spLocks noChangeShapeType="1"/>
            </p:cNvSpPr>
            <p:nvPr/>
          </p:nvSpPr>
          <p:spPr bwMode="auto">
            <a:xfrm flipV="1">
              <a:off x="1295400" y="2209800"/>
              <a:ext cx="0" cy="1143000"/>
            </a:xfrm>
            <a:prstGeom prst="line">
              <a:avLst/>
            </a:prstGeom>
            <a:noFill/>
            <a:ln w="38100">
              <a:solidFill>
                <a:schemeClr val="hlink"/>
              </a:solidFill>
              <a:prstDash val="dash"/>
              <a:round/>
              <a:headEnd/>
              <a:tailEnd type="triangle" w="med" len="med"/>
            </a:ln>
          </p:spPr>
          <p:txBody>
            <a:bodyPr/>
            <a:lstStyle/>
            <a:p>
              <a:endParaRPr lang="fr-FR"/>
            </a:p>
          </p:txBody>
        </p:sp>
        <p:sp>
          <p:nvSpPr>
            <p:cNvPr id="14352" name="Text Box 15"/>
            <p:cNvSpPr txBox="1">
              <a:spLocks noChangeArrowheads="1"/>
            </p:cNvSpPr>
            <p:nvPr/>
          </p:nvSpPr>
          <p:spPr bwMode="auto">
            <a:xfrm>
              <a:off x="3563888" y="3573016"/>
              <a:ext cx="1524000" cy="457200"/>
            </a:xfrm>
            <a:prstGeom prst="rect">
              <a:avLst/>
            </a:prstGeom>
            <a:noFill/>
            <a:ln w="9525">
              <a:noFill/>
              <a:miter lim="800000"/>
              <a:headEnd/>
              <a:tailEnd/>
            </a:ln>
          </p:spPr>
          <p:txBody>
            <a:bodyPr>
              <a:spAutoFit/>
            </a:bodyPr>
            <a:lstStyle/>
            <a:p>
              <a:pPr>
                <a:spcBef>
                  <a:spcPct val="50000"/>
                </a:spcBef>
              </a:pPr>
              <a:r>
                <a:rPr lang="fr-FR">
                  <a:solidFill>
                    <a:schemeClr val="hlink"/>
                  </a:solidFill>
                </a:rPr>
                <a:t>rétroaction</a:t>
              </a:r>
            </a:p>
          </p:txBody>
        </p:sp>
        <p:sp>
          <p:nvSpPr>
            <p:cNvPr id="14353" name="Rectangle 13"/>
            <p:cNvSpPr>
              <a:spLocks noChangeArrowheads="1"/>
            </p:cNvSpPr>
            <p:nvPr/>
          </p:nvSpPr>
          <p:spPr bwMode="auto">
            <a:xfrm>
              <a:off x="-684584" y="1570434"/>
              <a:ext cx="792088" cy="3154710"/>
            </a:xfrm>
            <a:prstGeom prst="rect">
              <a:avLst/>
            </a:prstGeom>
            <a:noFill/>
            <a:ln w="9525">
              <a:noFill/>
              <a:miter lim="800000"/>
              <a:headEnd/>
              <a:tailEnd/>
            </a:ln>
          </p:spPr>
          <p:txBody>
            <a:bodyPr>
              <a:spAutoFit/>
            </a:bodyPr>
            <a:lstStyle/>
            <a:p>
              <a:r>
                <a:rPr lang="fr-FR" sz="19900">
                  <a:solidFill>
                    <a:srgbClr val="00B050"/>
                  </a:solidFill>
                  <a:sym typeface="Webdings" pitchFamily="18" charset="2"/>
                </a:rPr>
                <a:t></a:t>
              </a:r>
              <a:endParaRPr lang="fr-FR" sz="19900">
                <a:solidFill>
                  <a:srgbClr val="00B050"/>
                </a:solidFill>
              </a:endParaRPr>
            </a:p>
          </p:txBody>
        </p:sp>
        <p:sp>
          <p:nvSpPr>
            <p:cNvPr id="14354" name="Rectangle 14"/>
            <p:cNvSpPr>
              <a:spLocks noChangeArrowheads="1"/>
            </p:cNvSpPr>
            <p:nvPr/>
          </p:nvSpPr>
          <p:spPr bwMode="auto">
            <a:xfrm>
              <a:off x="6660232" y="1340768"/>
              <a:ext cx="3249608" cy="3770263"/>
            </a:xfrm>
            <a:prstGeom prst="rect">
              <a:avLst/>
            </a:prstGeom>
            <a:noFill/>
            <a:ln w="9525">
              <a:noFill/>
              <a:miter lim="800000"/>
              <a:headEnd/>
              <a:tailEnd/>
            </a:ln>
          </p:spPr>
          <p:txBody>
            <a:bodyPr wrap="none">
              <a:spAutoFit/>
            </a:bodyPr>
            <a:lstStyle/>
            <a:p>
              <a:r>
                <a:rPr lang="fr-FR" sz="23900">
                  <a:solidFill>
                    <a:srgbClr val="0070C0"/>
                  </a:solidFill>
                  <a:sym typeface="Webdings" pitchFamily="18" charset="2"/>
                </a:rPr>
                <a:t></a:t>
              </a:r>
              <a:endParaRPr lang="fr-FR" sz="23900">
                <a:solidFill>
                  <a:srgbClr val="0070C0"/>
                </a:solidFill>
              </a:endParaRPr>
            </a:p>
          </p:txBody>
        </p:sp>
        <p:sp>
          <p:nvSpPr>
            <p:cNvPr id="14355" name="Rectangle 15"/>
            <p:cNvSpPr>
              <a:spLocks noChangeArrowheads="1"/>
            </p:cNvSpPr>
            <p:nvPr/>
          </p:nvSpPr>
          <p:spPr bwMode="auto">
            <a:xfrm>
              <a:off x="7524328" y="1916832"/>
              <a:ext cx="748923" cy="769441"/>
            </a:xfrm>
            <a:prstGeom prst="rect">
              <a:avLst/>
            </a:prstGeom>
            <a:noFill/>
            <a:ln w="9525">
              <a:noFill/>
              <a:miter lim="800000"/>
              <a:headEnd/>
              <a:tailEnd/>
            </a:ln>
          </p:spPr>
          <p:txBody>
            <a:bodyPr wrap="none">
              <a:spAutoFit/>
            </a:bodyPr>
            <a:lstStyle/>
            <a:p>
              <a:r>
                <a:rPr lang="fr-FR" sz="4400">
                  <a:sym typeface="Webdings" pitchFamily="18" charset="2"/>
                </a:rPr>
                <a:t></a:t>
              </a:r>
              <a:endParaRPr lang="fr-FR" sz="4400"/>
            </a:p>
          </p:txBody>
        </p:sp>
        <p:sp>
          <p:nvSpPr>
            <p:cNvPr id="14356" name="Rectangle 16"/>
            <p:cNvSpPr>
              <a:spLocks noChangeArrowheads="1"/>
            </p:cNvSpPr>
            <p:nvPr/>
          </p:nvSpPr>
          <p:spPr bwMode="auto">
            <a:xfrm>
              <a:off x="3203848" y="1908121"/>
              <a:ext cx="595035" cy="584775"/>
            </a:xfrm>
            <a:prstGeom prst="rect">
              <a:avLst/>
            </a:prstGeom>
            <a:noFill/>
            <a:ln w="9525">
              <a:noFill/>
              <a:miter lim="800000"/>
              <a:headEnd/>
              <a:tailEnd/>
            </a:ln>
          </p:spPr>
          <p:txBody>
            <a:bodyPr wrap="none">
              <a:spAutoFit/>
            </a:bodyPr>
            <a:lstStyle/>
            <a:p>
              <a:r>
                <a:rPr lang="fr-FR" sz="3200">
                  <a:sym typeface="Webdings" pitchFamily="18" charset="2"/>
                </a:rPr>
                <a:t></a:t>
              </a:r>
              <a:endParaRPr lang="fr-FR" sz="3200"/>
            </a:p>
          </p:txBody>
        </p:sp>
        <p:sp>
          <p:nvSpPr>
            <p:cNvPr id="14357" name="Rectangle 17"/>
            <p:cNvSpPr>
              <a:spLocks noChangeArrowheads="1"/>
            </p:cNvSpPr>
            <p:nvPr/>
          </p:nvSpPr>
          <p:spPr bwMode="auto">
            <a:xfrm>
              <a:off x="5201101" y="1916832"/>
              <a:ext cx="595035" cy="584775"/>
            </a:xfrm>
            <a:prstGeom prst="rect">
              <a:avLst/>
            </a:prstGeom>
            <a:noFill/>
            <a:ln w="9525">
              <a:noFill/>
              <a:miter lim="800000"/>
              <a:headEnd/>
              <a:tailEnd/>
            </a:ln>
          </p:spPr>
          <p:txBody>
            <a:bodyPr wrap="none">
              <a:spAutoFit/>
            </a:bodyPr>
            <a:lstStyle/>
            <a:p>
              <a:r>
                <a:rPr lang="fr-FR" sz="3200">
                  <a:sym typeface="Webdings" pitchFamily="18" charset="2"/>
                </a:rPr>
                <a:t></a:t>
              </a:r>
              <a:endParaRPr lang="fr-FR" sz="3200"/>
            </a:p>
          </p:txBody>
        </p:sp>
        <p:sp>
          <p:nvSpPr>
            <p:cNvPr id="14358" name="Rectangle 18"/>
            <p:cNvSpPr>
              <a:spLocks noChangeArrowheads="1"/>
            </p:cNvSpPr>
            <p:nvPr/>
          </p:nvSpPr>
          <p:spPr bwMode="auto">
            <a:xfrm>
              <a:off x="4139952" y="2132856"/>
              <a:ext cx="216024" cy="584775"/>
            </a:xfrm>
            <a:prstGeom prst="rect">
              <a:avLst/>
            </a:prstGeom>
            <a:noFill/>
            <a:ln w="9525">
              <a:noFill/>
              <a:miter lim="800000"/>
              <a:headEnd/>
              <a:tailEnd/>
            </a:ln>
          </p:spPr>
          <p:txBody>
            <a:bodyPr>
              <a:spAutoFit/>
            </a:bodyPr>
            <a:lstStyle/>
            <a:p>
              <a:r>
                <a:rPr lang="fr-FR" sz="3200">
                  <a:solidFill>
                    <a:srgbClr val="C00000"/>
                  </a:solidFill>
                  <a:sym typeface="Webdings" pitchFamily="18" charset="2"/>
                </a:rPr>
                <a:t></a:t>
              </a:r>
              <a:endParaRPr lang="fr-FR" sz="3200">
                <a:solidFill>
                  <a:srgbClr val="C00000"/>
                </a:solidFill>
              </a:endParaRPr>
            </a:p>
          </p:txBody>
        </p:sp>
      </p:grpSp>
      <p:sp>
        <p:nvSpPr>
          <p:cNvPr id="14339" name="ZoneTexte 20"/>
          <p:cNvSpPr txBox="1">
            <a:spLocks noChangeArrowheads="1"/>
          </p:cNvSpPr>
          <p:nvPr/>
        </p:nvSpPr>
        <p:spPr bwMode="auto">
          <a:xfrm>
            <a:off x="1576388" y="346075"/>
            <a:ext cx="5832475" cy="584200"/>
          </a:xfrm>
          <a:prstGeom prst="rect">
            <a:avLst/>
          </a:prstGeom>
          <a:noFill/>
          <a:ln w="9525">
            <a:noFill/>
            <a:miter lim="800000"/>
            <a:headEnd/>
            <a:tailEnd/>
          </a:ln>
        </p:spPr>
        <p:txBody>
          <a:bodyPr>
            <a:spAutoFit/>
          </a:bodyPr>
          <a:lstStyle/>
          <a:p>
            <a:pPr algn="ctr"/>
            <a:r>
              <a:rPr lang="fr-FR" sz="3200">
                <a:latin typeface="Times New Roman" pitchFamily="18" charset="0"/>
                <a:cs typeface="Times New Roman" pitchFamily="18" charset="0"/>
              </a:rPr>
              <a:t>Approche de  la communication</a:t>
            </a:r>
          </a:p>
        </p:txBody>
      </p:sp>
      <p:sp>
        <p:nvSpPr>
          <p:cNvPr id="22" name="Éclair 21"/>
          <p:cNvSpPr/>
          <p:nvPr/>
        </p:nvSpPr>
        <p:spPr>
          <a:xfrm flipH="1">
            <a:off x="6011863" y="1196975"/>
            <a:ext cx="1008062" cy="647700"/>
          </a:xfrm>
          <a:prstGeom prst="lightningBol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26" name="Éclair 25"/>
          <p:cNvSpPr/>
          <p:nvPr/>
        </p:nvSpPr>
        <p:spPr>
          <a:xfrm>
            <a:off x="1835150" y="1196975"/>
            <a:ext cx="1089025" cy="647700"/>
          </a:xfrm>
          <a:prstGeom prst="lightningBol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ChangeArrowheads="1"/>
          </p:cNvSpPr>
          <p:nvPr/>
        </p:nvSpPr>
        <p:spPr bwMode="auto">
          <a:xfrm>
            <a:off x="0" y="4024313"/>
            <a:ext cx="9144000" cy="641350"/>
          </a:xfrm>
          <a:prstGeom prst="rect">
            <a:avLst/>
          </a:prstGeom>
          <a:noFill/>
          <a:ln w="9525">
            <a:noFill/>
            <a:miter lim="800000"/>
            <a:headEnd/>
            <a:tailEnd/>
          </a:ln>
        </p:spPr>
        <p:txBody>
          <a:bodyPr>
            <a:spAutoFit/>
          </a:bodyPr>
          <a:lstStyle/>
          <a:p>
            <a:r>
              <a:rPr lang="fr-FR"/>
              <a:t/>
            </a:r>
            <a:br>
              <a:rPr lang="fr-FR"/>
            </a:br>
            <a:endParaRPr lang="fr-FR"/>
          </a:p>
        </p:txBody>
      </p:sp>
      <p:sp>
        <p:nvSpPr>
          <p:cNvPr id="16389" name="Rectangle 4"/>
          <p:cNvSpPr>
            <a:spLocks noChangeArrowheads="1"/>
          </p:cNvSpPr>
          <p:nvPr/>
        </p:nvSpPr>
        <p:spPr bwMode="auto">
          <a:xfrm>
            <a:off x="263525" y="166688"/>
            <a:ext cx="8686800" cy="609600"/>
          </a:xfrm>
          <a:prstGeom prst="rect">
            <a:avLst/>
          </a:prstGeom>
          <a:ln>
            <a:headEnd/>
            <a:tailEnd/>
          </a:ln>
        </p:spPr>
        <p:style>
          <a:lnRef idx="1">
            <a:schemeClr val="accent3"/>
          </a:lnRef>
          <a:fillRef idx="3">
            <a:schemeClr val="accent3"/>
          </a:fillRef>
          <a:effectRef idx="2">
            <a:schemeClr val="accent3"/>
          </a:effectRef>
          <a:fontRef idx="minor">
            <a:schemeClr val="lt1"/>
          </a:fontRef>
        </p:style>
        <p:txBody>
          <a:bodyPr>
            <a:spAutoFit/>
          </a:bodyPr>
          <a:lstStyle/>
          <a:p>
            <a:pPr algn="ctr">
              <a:defRPr/>
            </a:pPr>
            <a:r>
              <a:rPr lang="fr-FR" sz="3400" b="1" dirty="0">
                <a:solidFill>
                  <a:schemeClr val="tx1"/>
                </a:solidFill>
                <a:latin typeface="Times New Roman" pitchFamily="18" charset="0"/>
                <a:cs typeface="Times New Roman" pitchFamily="18" charset="0"/>
              </a:rPr>
              <a:t>Principaux types de communication </a:t>
            </a:r>
            <a:endParaRPr lang="fr-FR" sz="2400" dirty="0">
              <a:solidFill>
                <a:schemeClr val="tx1"/>
              </a:solidFill>
              <a:latin typeface="Times New Roman" pitchFamily="18" charset="0"/>
              <a:cs typeface="Times New Roman" pitchFamily="18" charset="0"/>
            </a:endParaRPr>
          </a:p>
        </p:txBody>
      </p:sp>
      <p:sp>
        <p:nvSpPr>
          <p:cNvPr id="5" name="Rectangle 4"/>
          <p:cNvSpPr/>
          <p:nvPr/>
        </p:nvSpPr>
        <p:spPr bwMode="auto">
          <a:xfrm>
            <a:off x="3103563" y="830263"/>
            <a:ext cx="2565400" cy="792162"/>
          </a:xfrm>
          <a:prstGeom prst="rect">
            <a:avLst/>
          </a:prstGeom>
          <a:ln>
            <a:headEnd type="none" w="med" len="med"/>
            <a:tailEnd type="none" w="med" len="med"/>
          </a:ln>
        </p:spPr>
        <p:style>
          <a:lnRef idx="1">
            <a:schemeClr val="accent4"/>
          </a:lnRef>
          <a:fillRef idx="2">
            <a:schemeClr val="accent4"/>
          </a:fillRef>
          <a:effectRef idx="1">
            <a:schemeClr val="accent4"/>
          </a:effectRef>
          <a:fontRef idx="minor">
            <a:schemeClr val="dk1"/>
          </a:fontRef>
        </p:style>
        <p:txBody>
          <a:bodyPr wrap="none" lIns="90000" tIns="46800" rIns="90000" bIns="46800" anchor="ctr"/>
          <a:lstStyle/>
          <a:p>
            <a:pPr algn="ctr">
              <a:defRPr/>
            </a:pPr>
            <a:r>
              <a:rPr lang="fr-FR" sz="2800" b="1" dirty="0">
                <a:solidFill>
                  <a:schemeClr val="tx1"/>
                </a:solidFill>
                <a:latin typeface="Times New Roman" pitchFamily="18" charset="0"/>
                <a:cs typeface="Times New Roman" pitchFamily="18" charset="0"/>
              </a:rPr>
              <a:t>communication </a:t>
            </a:r>
            <a:endParaRPr lang="fr-FR" sz="1800" dirty="0">
              <a:solidFill>
                <a:schemeClr val="tx1"/>
              </a:solidFill>
              <a:latin typeface="Times New Roman" pitchFamily="18" charset="0"/>
              <a:cs typeface="Times New Roman" pitchFamily="18" charset="0"/>
            </a:endParaRPr>
          </a:p>
        </p:txBody>
      </p:sp>
      <p:sp>
        <p:nvSpPr>
          <p:cNvPr id="6" name="Rectangle à coins arrondis 5"/>
          <p:cNvSpPr>
            <a:spLocks noChangeArrowheads="1"/>
          </p:cNvSpPr>
          <p:nvPr/>
        </p:nvSpPr>
        <p:spPr bwMode="auto">
          <a:xfrm>
            <a:off x="34925" y="2168525"/>
            <a:ext cx="2665413" cy="1008063"/>
          </a:xfrm>
          <a:prstGeom prst="roundRect">
            <a:avLst>
              <a:gd name="adj" fmla="val 16667"/>
            </a:avLst>
          </a:prstGeom>
          <a:solidFill>
            <a:srgbClr val="E8FBFC"/>
          </a:solidFill>
          <a:ln w="9525" algn="ctr">
            <a:solidFill>
              <a:schemeClr val="tx1"/>
            </a:solidFill>
            <a:round/>
            <a:headEnd/>
            <a:tailEnd/>
          </a:ln>
        </p:spPr>
        <p:txBody>
          <a:bodyPr wrap="none" lIns="90000" tIns="46800" rIns="90000" bIns="46800" anchor="ctr"/>
          <a:lstStyle/>
          <a:p>
            <a:pPr algn="ctr"/>
            <a:r>
              <a:rPr lang="fr-FR" b="1">
                <a:latin typeface="Times New Roman" pitchFamily="18" charset="0"/>
                <a:cs typeface="Times New Roman" pitchFamily="18" charset="0"/>
              </a:rPr>
              <a:t>Communication </a:t>
            </a:r>
          </a:p>
          <a:p>
            <a:pPr algn="ctr"/>
            <a:r>
              <a:rPr lang="fr-FR" b="1">
                <a:latin typeface="Times New Roman" pitchFamily="18" charset="0"/>
                <a:cs typeface="Times New Roman" pitchFamily="18" charset="0"/>
              </a:rPr>
              <a:t>interpersonnelle</a:t>
            </a:r>
          </a:p>
        </p:txBody>
      </p:sp>
      <p:sp>
        <p:nvSpPr>
          <p:cNvPr id="7" name="Rectangle à coins arrondis 6"/>
          <p:cNvSpPr>
            <a:spLocks noChangeArrowheads="1"/>
          </p:cNvSpPr>
          <p:nvPr/>
        </p:nvSpPr>
        <p:spPr bwMode="auto">
          <a:xfrm>
            <a:off x="3059113" y="2168525"/>
            <a:ext cx="2808287" cy="1008063"/>
          </a:xfrm>
          <a:prstGeom prst="roundRect">
            <a:avLst>
              <a:gd name="adj" fmla="val 16667"/>
            </a:avLst>
          </a:prstGeom>
          <a:solidFill>
            <a:srgbClr val="E8FBFC"/>
          </a:solidFill>
          <a:ln w="9525" algn="ctr">
            <a:solidFill>
              <a:schemeClr val="tx1"/>
            </a:solidFill>
            <a:round/>
            <a:headEnd/>
            <a:tailEnd/>
          </a:ln>
        </p:spPr>
        <p:txBody>
          <a:bodyPr wrap="none" lIns="90000" tIns="46800" rIns="90000" bIns="46800" anchor="ctr"/>
          <a:lstStyle/>
          <a:p>
            <a:pPr algn="ctr"/>
            <a:r>
              <a:rPr lang="fr-FR" b="1">
                <a:latin typeface="Times New Roman" pitchFamily="18" charset="0"/>
                <a:cs typeface="Times New Roman" pitchFamily="18" charset="0"/>
              </a:rPr>
              <a:t>Communication </a:t>
            </a:r>
          </a:p>
          <a:p>
            <a:pPr algn="ctr"/>
            <a:r>
              <a:rPr lang="fr-FR" b="1">
                <a:latin typeface="Times New Roman" pitchFamily="18" charset="0"/>
                <a:cs typeface="Times New Roman" pitchFamily="18" charset="0"/>
              </a:rPr>
              <a:t>de groupe</a:t>
            </a:r>
          </a:p>
        </p:txBody>
      </p:sp>
      <p:sp>
        <p:nvSpPr>
          <p:cNvPr id="8" name="Rectangle à coins arrondis 7"/>
          <p:cNvSpPr>
            <a:spLocks noChangeArrowheads="1"/>
          </p:cNvSpPr>
          <p:nvPr/>
        </p:nvSpPr>
        <p:spPr bwMode="auto">
          <a:xfrm>
            <a:off x="6156325" y="2154238"/>
            <a:ext cx="2879725" cy="1008062"/>
          </a:xfrm>
          <a:prstGeom prst="roundRect">
            <a:avLst>
              <a:gd name="adj" fmla="val 16667"/>
            </a:avLst>
          </a:prstGeom>
          <a:solidFill>
            <a:srgbClr val="E8FBFC"/>
          </a:solidFill>
          <a:ln w="9525" algn="ctr">
            <a:solidFill>
              <a:schemeClr val="tx1"/>
            </a:solidFill>
            <a:round/>
            <a:headEnd/>
            <a:tailEnd/>
          </a:ln>
        </p:spPr>
        <p:txBody>
          <a:bodyPr wrap="none" lIns="90000" tIns="46800" rIns="90000" bIns="46800" anchor="ctr"/>
          <a:lstStyle/>
          <a:p>
            <a:pPr algn="ctr">
              <a:lnSpc>
                <a:spcPct val="110000"/>
              </a:lnSpc>
            </a:pPr>
            <a:r>
              <a:rPr lang="fr-FR" b="1">
                <a:latin typeface="Times New Roman" pitchFamily="18" charset="0"/>
                <a:cs typeface="Times New Roman" pitchFamily="18" charset="0"/>
              </a:rPr>
              <a:t>Communication </a:t>
            </a:r>
          </a:p>
          <a:p>
            <a:pPr algn="ctr">
              <a:lnSpc>
                <a:spcPct val="110000"/>
              </a:lnSpc>
            </a:pPr>
            <a:r>
              <a:rPr lang="fr-FR" b="1">
                <a:latin typeface="Times New Roman" pitchFamily="18" charset="0"/>
                <a:cs typeface="Times New Roman" pitchFamily="18" charset="0"/>
              </a:rPr>
              <a:t>de masse</a:t>
            </a:r>
          </a:p>
        </p:txBody>
      </p:sp>
      <p:sp>
        <p:nvSpPr>
          <p:cNvPr id="9" name="Flèche vers le bas 8"/>
          <p:cNvSpPr/>
          <p:nvPr/>
        </p:nvSpPr>
        <p:spPr bwMode="auto">
          <a:xfrm>
            <a:off x="4284663" y="1763713"/>
            <a:ext cx="215900" cy="360362"/>
          </a:xfrm>
          <a:prstGeom prst="downArrow">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wrap="none" lIns="90000" tIns="46800" rIns="90000" bIns="46800" anchor="ctr"/>
          <a:lstStyle/>
          <a:p>
            <a:pPr>
              <a:defRPr/>
            </a:pPr>
            <a:endParaRPr lang="fr-FR">
              <a:solidFill>
                <a:schemeClr val="tx1"/>
              </a:solidFill>
            </a:endParaRPr>
          </a:p>
        </p:txBody>
      </p:sp>
      <p:sp>
        <p:nvSpPr>
          <p:cNvPr id="10" name="Flèche vers le bas 9"/>
          <p:cNvSpPr/>
          <p:nvPr/>
        </p:nvSpPr>
        <p:spPr bwMode="auto">
          <a:xfrm>
            <a:off x="7394575" y="1751013"/>
            <a:ext cx="215900" cy="358775"/>
          </a:xfrm>
          <a:prstGeom prst="downArrow">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wrap="none" lIns="90000" tIns="46800" rIns="90000" bIns="46800" anchor="ctr"/>
          <a:lstStyle/>
          <a:p>
            <a:pPr>
              <a:defRPr/>
            </a:pPr>
            <a:endParaRPr lang="fr-FR">
              <a:solidFill>
                <a:schemeClr val="tx1"/>
              </a:solidFill>
            </a:endParaRPr>
          </a:p>
        </p:txBody>
      </p:sp>
      <p:sp>
        <p:nvSpPr>
          <p:cNvPr id="11" name="Flèche vers le bas 10"/>
          <p:cNvSpPr/>
          <p:nvPr/>
        </p:nvSpPr>
        <p:spPr bwMode="auto">
          <a:xfrm>
            <a:off x="1462088" y="1763713"/>
            <a:ext cx="215900" cy="360362"/>
          </a:xfrm>
          <a:prstGeom prst="downArrow">
            <a:avLst/>
          </a:prstGeom>
          <a:ln>
            <a:headEnd type="none" w="med" len="med"/>
            <a:tailEnd type="none" w="med" len="med"/>
          </a:ln>
        </p:spPr>
        <p:style>
          <a:lnRef idx="2">
            <a:schemeClr val="dk1">
              <a:shade val="50000"/>
            </a:schemeClr>
          </a:lnRef>
          <a:fillRef idx="1">
            <a:schemeClr val="dk1"/>
          </a:fillRef>
          <a:effectRef idx="0">
            <a:schemeClr val="dk1"/>
          </a:effectRef>
          <a:fontRef idx="minor">
            <a:schemeClr val="lt1"/>
          </a:fontRef>
        </p:style>
        <p:txBody>
          <a:bodyPr wrap="none" lIns="90000" tIns="46800" rIns="90000" bIns="46800" anchor="ctr"/>
          <a:lstStyle/>
          <a:p>
            <a:pPr>
              <a:defRPr/>
            </a:pPr>
            <a:endParaRPr lang="fr-FR">
              <a:solidFill>
                <a:schemeClr val="tx1"/>
              </a:solidFill>
            </a:endParaRPr>
          </a:p>
        </p:txBody>
      </p:sp>
      <p:sp>
        <p:nvSpPr>
          <p:cNvPr id="14" name="Espace réservé du contenu 2"/>
          <p:cNvSpPr txBox="1">
            <a:spLocks/>
          </p:cNvSpPr>
          <p:nvPr/>
        </p:nvSpPr>
        <p:spPr bwMode="auto">
          <a:xfrm>
            <a:off x="6345238" y="4154488"/>
            <a:ext cx="2776537" cy="1993900"/>
          </a:xfrm>
          <a:prstGeom prst="rect">
            <a:avLst/>
          </a:prstGeom>
          <a:noFill/>
          <a:ln w="9525">
            <a:noFill/>
            <a:miter lim="800000"/>
            <a:headEnd/>
            <a:tailEnd/>
          </a:ln>
        </p:spPr>
        <p:txBody>
          <a:bodyPr lIns="0" tIns="0" rIns="0" bIns="0"/>
          <a:lstStyle/>
          <a:p>
            <a:pPr marL="180975" indent="-180975">
              <a:spcAft>
                <a:spcPct val="40000"/>
              </a:spcAft>
              <a:buFont typeface="Wingdings" pitchFamily="2" charset="2"/>
              <a:buNone/>
              <a:defRPr/>
            </a:pPr>
            <a:endParaRPr lang="fr-FR" sz="1200" kern="0" dirty="0">
              <a:latin typeface="+mn-lt"/>
              <a:cs typeface="+mn-cs"/>
            </a:endParaRPr>
          </a:p>
        </p:txBody>
      </p:sp>
      <p:sp>
        <p:nvSpPr>
          <p:cNvPr id="15372" name="ZoneTexte 15"/>
          <p:cNvSpPr txBox="1">
            <a:spLocks noChangeArrowheads="1"/>
          </p:cNvSpPr>
          <p:nvPr/>
        </p:nvSpPr>
        <p:spPr bwMode="auto">
          <a:xfrm>
            <a:off x="-180975" y="4089400"/>
            <a:ext cx="3240088" cy="569913"/>
          </a:xfrm>
          <a:prstGeom prst="rect">
            <a:avLst/>
          </a:prstGeom>
          <a:noFill/>
          <a:ln w="9525">
            <a:noFill/>
            <a:miter lim="800000"/>
            <a:headEnd/>
            <a:tailEnd/>
          </a:ln>
        </p:spPr>
        <p:txBody>
          <a:bodyPr>
            <a:spAutoFit/>
          </a:bodyPr>
          <a:lstStyle/>
          <a:p>
            <a:endParaRPr lang="fr-FR" sz="1100"/>
          </a:p>
          <a:p>
            <a:endParaRPr lang="fr-FR"/>
          </a:p>
        </p:txBody>
      </p:sp>
      <p:cxnSp>
        <p:nvCxnSpPr>
          <p:cNvPr id="15373" name="Connecteur droit 16"/>
          <p:cNvCxnSpPr>
            <a:cxnSpLocks noChangeShapeType="1"/>
          </p:cNvCxnSpPr>
          <p:nvPr/>
        </p:nvCxnSpPr>
        <p:spPr bwMode="auto">
          <a:xfrm>
            <a:off x="1511300" y="1751013"/>
            <a:ext cx="6048375" cy="0"/>
          </a:xfrm>
          <a:prstGeom prst="line">
            <a:avLst/>
          </a:prstGeom>
          <a:noFill/>
          <a:ln w="31750" algn="ctr">
            <a:solidFill>
              <a:schemeClr val="tx1"/>
            </a:solidFill>
            <a:round/>
            <a:headEnd/>
            <a:tailEnd/>
          </a:ln>
        </p:spPr>
      </p:cxnSp>
      <p:grpSp>
        <p:nvGrpSpPr>
          <p:cNvPr id="2" name="Groupe 20"/>
          <p:cNvGrpSpPr>
            <a:grpSpLocks/>
          </p:cNvGrpSpPr>
          <p:nvPr/>
        </p:nvGrpSpPr>
        <p:grpSpPr bwMode="auto">
          <a:xfrm>
            <a:off x="111125" y="3783013"/>
            <a:ext cx="2987675" cy="2592387"/>
            <a:chOff x="1331640" y="1844824"/>
            <a:chExt cx="5688632" cy="3744416"/>
          </a:xfrm>
        </p:grpSpPr>
        <p:sp>
          <p:nvSpPr>
            <p:cNvPr id="15382" name="Rectangle à coins arrondis 18"/>
            <p:cNvSpPr>
              <a:spLocks noChangeArrowheads="1"/>
            </p:cNvSpPr>
            <p:nvPr/>
          </p:nvSpPr>
          <p:spPr bwMode="auto">
            <a:xfrm>
              <a:off x="1331640" y="1844824"/>
              <a:ext cx="5688632" cy="3744416"/>
            </a:xfrm>
            <a:prstGeom prst="roundRect">
              <a:avLst>
                <a:gd name="adj" fmla="val 16667"/>
              </a:avLst>
            </a:prstGeom>
            <a:blipFill dpi="0" rotWithShape="1">
              <a:blip r:embed="rId3"/>
              <a:srcRect/>
              <a:tile tx="0" ty="0" sx="100000" sy="100000" flip="none" algn="tl"/>
            </a:blipFill>
            <a:ln w="9525" algn="ctr">
              <a:solidFill>
                <a:schemeClr val="tx1"/>
              </a:solidFill>
              <a:round/>
              <a:headEnd/>
              <a:tailEnd/>
            </a:ln>
          </p:spPr>
          <p:txBody>
            <a:bodyPr wrap="none" lIns="90000" tIns="46800" rIns="90000" bIns="46800" anchor="ctr"/>
            <a:lstStyle/>
            <a:p>
              <a:endParaRPr lang="fr-FR"/>
            </a:p>
          </p:txBody>
        </p:sp>
        <p:sp>
          <p:nvSpPr>
            <p:cNvPr id="20" name="Espace réservé du contenu 2"/>
            <p:cNvSpPr txBox="1">
              <a:spLocks/>
            </p:cNvSpPr>
            <p:nvPr/>
          </p:nvSpPr>
          <p:spPr bwMode="auto">
            <a:xfrm>
              <a:off x="1691337" y="2060363"/>
              <a:ext cx="5286618" cy="2879968"/>
            </a:xfrm>
            <a:prstGeom prst="rect">
              <a:avLst/>
            </a:prstGeom>
            <a:noFill/>
            <a:ln w="9525">
              <a:noFill/>
              <a:miter lim="800000"/>
              <a:headEnd/>
              <a:tailEnd/>
            </a:ln>
          </p:spPr>
          <p:txBody>
            <a:bodyPr lIns="0" tIns="0" rIns="0" bIns="0"/>
            <a:lstStyle/>
            <a:p>
              <a:pPr eaLnBrk="0" hangingPunct="0">
                <a:lnSpc>
                  <a:spcPct val="120000"/>
                </a:lnSpc>
                <a:defRPr/>
              </a:pPr>
              <a:r>
                <a:rPr lang="fr-FR" sz="1400" dirty="0">
                  <a:latin typeface="Times New Roman" pitchFamily="18" charset="0"/>
                  <a:cs typeface="Times New Roman" pitchFamily="18" charset="0"/>
                </a:rPr>
                <a:t>La communication interpersonnelle est basée sur l'échange: </a:t>
              </a:r>
            </a:p>
            <a:p>
              <a:pPr eaLnBrk="0" hangingPunct="0">
                <a:lnSpc>
                  <a:spcPct val="120000"/>
                </a:lnSpc>
                <a:defRPr/>
              </a:pPr>
              <a:r>
                <a:rPr lang="fr-FR" sz="1400" dirty="0">
                  <a:latin typeface="Times New Roman" pitchFamily="18" charset="0"/>
                  <a:cs typeface="Times New Roman" pitchFamily="18" charset="0"/>
                </a:rPr>
                <a:t>Entre humains, c'est la base de la vie en société. C'est là en général que la compréhension est la meilleure, mais le nombre de récepteurs est limité à une seule personne.</a:t>
              </a:r>
            </a:p>
            <a:p>
              <a:pPr eaLnBrk="0" hangingPunct="0">
                <a:lnSpc>
                  <a:spcPct val="120000"/>
                </a:lnSpc>
                <a:defRPr/>
              </a:pPr>
              <a:r>
                <a:rPr lang="fr-FR" sz="1400" dirty="0">
                  <a:latin typeface="Times New Roman" pitchFamily="18" charset="0"/>
                  <a:cs typeface="Times New Roman" pitchFamily="18" charset="0"/>
                </a:rPr>
                <a:t> La rétroaction est quasi systématique.</a:t>
              </a:r>
            </a:p>
            <a:p>
              <a:pPr marL="180975" indent="-180975">
                <a:spcAft>
                  <a:spcPct val="40000"/>
                </a:spcAft>
                <a:buFont typeface="Wingdings" pitchFamily="2" charset="2"/>
                <a:buNone/>
                <a:defRPr/>
              </a:pPr>
              <a:endParaRPr lang="fr-FR" sz="1400" kern="0" dirty="0">
                <a:latin typeface="+mn-lt"/>
                <a:cs typeface="+mn-cs"/>
              </a:endParaRPr>
            </a:p>
          </p:txBody>
        </p:sp>
      </p:grpSp>
      <p:grpSp>
        <p:nvGrpSpPr>
          <p:cNvPr id="3" name="Groupe 20"/>
          <p:cNvGrpSpPr>
            <a:grpSpLocks/>
          </p:cNvGrpSpPr>
          <p:nvPr/>
        </p:nvGrpSpPr>
        <p:grpSpPr bwMode="auto">
          <a:xfrm>
            <a:off x="2992438" y="3811588"/>
            <a:ext cx="3062287" cy="2592387"/>
            <a:chOff x="1331640" y="1844824"/>
            <a:chExt cx="5688632" cy="3744416"/>
          </a:xfrm>
        </p:grpSpPr>
        <p:sp>
          <p:nvSpPr>
            <p:cNvPr id="15380" name="Rectangle à coins arrondis 21"/>
            <p:cNvSpPr>
              <a:spLocks noChangeArrowheads="1"/>
            </p:cNvSpPr>
            <p:nvPr/>
          </p:nvSpPr>
          <p:spPr bwMode="auto">
            <a:xfrm>
              <a:off x="1331640" y="1844824"/>
              <a:ext cx="5688632" cy="3744416"/>
            </a:xfrm>
            <a:prstGeom prst="roundRect">
              <a:avLst>
                <a:gd name="adj" fmla="val 16667"/>
              </a:avLst>
            </a:prstGeom>
            <a:blipFill dpi="0" rotWithShape="1">
              <a:blip r:embed="rId3"/>
              <a:srcRect/>
              <a:tile tx="0" ty="0" sx="100000" sy="100000" flip="none" algn="tl"/>
            </a:blipFill>
            <a:ln w="9525" algn="ctr">
              <a:solidFill>
                <a:schemeClr val="tx1"/>
              </a:solidFill>
              <a:round/>
              <a:headEnd/>
              <a:tailEnd/>
            </a:ln>
          </p:spPr>
          <p:txBody>
            <a:bodyPr wrap="none" lIns="90000" tIns="46800" rIns="90000" bIns="46800" anchor="ctr"/>
            <a:lstStyle/>
            <a:p>
              <a:endParaRPr lang="fr-FR"/>
            </a:p>
          </p:txBody>
        </p:sp>
        <p:sp>
          <p:nvSpPr>
            <p:cNvPr id="23" name="Espace réservé du contenu 2"/>
            <p:cNvSpPr txBox="1">
              <a:spLocks/>
            </p:cNvSpPr>
            <p:nvPr/>
          </p:nvSpPr>
          <p:spPr bwMode="auto">
            <a:xfrm>
              <a:off x="1493834" y="2060363"/>
              <a:ext cx="5482203" cy="2879968"/>
            </a:xfrm>
            <a:prstGeom prst="rect">
              <a:avLst/>
            </a:prstGeom>
            <a:noFill/>
            <a:ln w="9525">
              <a:noFill/>
              <a:miter lim="800000"/>
              <a:headEnd/>
              <a:tailEnd/>
            </a:ln>
          </p:spPr>
          <p:txBody>
            <a:bodyPr lIns="0" tIns="0" rIns="0" bIns="0"/>
            <a:lstStyle/>
            <a:p>
              <a:pPr eaLnBrk="0" hangingPunct="0">
                <a:lnSpc>
                  <a:spcPct val="120000"/>
                </a:lnSpc>
                <a:defRPr/>
              </a:pPr>
              <a:r>
                <a:rPr lang="fr-FR" sz="1400" dirty="0">
                  <a:latin typeface="Times New Roman" pitchFamily="18" charset="0"/>
                  <a:cs typeface="Times New Roman" pitchFamily="18" charset="0"/>
                </a:rPr>
                <a:t>la communication de groupe part de plus d'un émetteur s'adressant à une catégorie d'individus bien définis, par un message ciblé sur leur compréhension et leur culture propre.</a:t>
              </a:r>
              <a:br>
                <a:rPr lang="fr-FR" sz="1400" dirty="0">
                  <a:latin typeface="Times New Roman" pitchFamily="18" charset="0"/>
                  <a:cs typeface="Times New Roman" pitchFamily="18" charset="0"/>
                </a:rPr>
              </a:br>
              <a:r>
                <a:rPr lang="fr-FR" sz="1400" dirty="0">
                  <a:latin typeface="Times New Roman" pitchFamily="18" charset="0"/>
                  <a:cs typeface="Times New Roman" pitchFamily="18" charset="0"/>
                </a:rPr>
                <a:t>Les effets de la communication de groupe se situent entre ceux de la communication interpersonnelle et ceux de la communication de masse.</a:t>
              </a:r>
              <a:endParaRPr lang="fr-FR" sz="1400" kern="0" dirty="0">
                <a:latin typeface="+mn-lt"/>
                <a:cs typeface="+mn-cs"/>
              </a:endParaRPr>
            </a:p>
          </p:txBody>
        </p:sp>
      </p:grpSp>
      <p:grpSp>
        <p:nvGrpSpPr>
          <p:cNvPr id="4" name="Groupe 23"/>
          <p:cNvGrpSpPr>
            <a:grpSpLocks/>
          </p:cNvGrpSpPr>
          <p:nvPr/>
        </p:nvGrpSpPr>
        <p:grpSpPr bwMode="auto">
          <a:xfrm>
            <a:off x="6026150" y="3797300"/>
            <a:ext cx="3062288" cy="2592388"/>
            <a:chOff x="692728" y="735391"/>
            <a:chExt cx="3061853" cy="2592288"/>
          </a:xfrm>
        </p:grpSpPr>
        <p:sp>
          <p:nvSpPr>
            <p:cNvPr id="15378" name="Rectangle à coins arrondis 24"/>
            <p:cNvSpPr>
              <a:spLocks noChangeArrowheads="1"/>
            </p:cNvSpPr>
            <p:nvPr/>
          </p:nvSpPr>
          <p:spPr bwMode="auto">
            <a:xfrm>
              <a:off x="692728" y="735391"/>
              <a:ext cx="3061853" cy="2592288"/>
            </a:xfrm>
            <a:prstGeom prst="roundRect">
              <a:avLst>
                <a:gd name="adj" fmla="val 16667"/>
              </a:avLst>
            </a:prstGeom>
            <a:blipFill dpi="0" rotWithShape="1">
              <a:blip r:embed="rId3"/>
              <a:srcRect/>
              <a:tile tx="0" ty="0" sx="100000" sy="100000" flip="none" algn="tl"/>
            </a:blipFill>
            <a:ln w="9525" algn="ctr">
              <a:solidFill>
                <a:schemeClr val="tx1"/>
              </a:solidFill>
              <a:round/>
              <a:headEnd/>
              <a:tailEnd/>
            </a:ln>
          </p:spPr>
          <p:txBody>
            <a:bodyPr wrap="none" lIns="90000" tIns="46800" rIns="90000" bIns="46800" anchor="ctr"/>
            <a:lstStyle/>
            <a:p>
              <a:endParaRPr lang="fr-FR"/>
            </a:p>
          </p:txBody>
        </p:sp>
        <p:sp>
          <p:nvSpPr>
            <p:cNvPr id="26" name="Espace réservé du contenu 2"/>
            <p:cNvSpPr txBox="1">
              <a:spLocks/>
            </p:cNvSpPr>
            <p:nvPr/>
          </p:nvSpPr>
          <p:spPr bwMode="auto">
            <a:xfrm>
              <a:off x="780029" y="843337"/>
              <a:ext cx="2950743" cy="1993823"/>
            </a:xfrm>
            <a:prstGeom prst="rect">
              <a:avLst/>
            </a:prstGeom>
            <a:noFill/>
            <a:ln w="9525">
              <a:noFill/>
              <a:miter lim="800000"/>
              <a:headEnd/>
              <a:tailEnd/>
            </a:ln>
          </p:spPr>
          <p:txBody>
            <a:bodyPr lIns="0" tIns="0" rIns="0" bIns="0"/>
            <a:lstStyle/>
            <a:p>
              <a:pPr>
                <a:lnSpc>
                  <a:spcPct val="150000"/>
                </a:lnSpc>
                <a:defRPr/>
              </a:pPr>
              <a:r>
                <a:rPr lang="fr-FR" sz="1200" dirty="0">
                  <a:latin typeface="Times New Roman" pitchFamily="18" charset="0"/>
                  <a:cs typeface="Times New Roman" pitchFamily="18" charset="0"/>
                </a:rPr>
                <a:t>Dans la Communication de masse il y a  un émetteur (ou un ensemble d'émetteurs liés entre eux) s'adressant à tous les récepteurs disponibles. </a:t>
              </a:r>
            </a:p>
            <a:p>
              <a:pPr>
                <a:lnSpc>
                  <a:spcPct val="150000"/>
                </a:lnSpc>
                <a:defRPr/>
              </a:pPr>
              <a:r>
                <a:rPr lang="fr-FR" sz="1200" dirty="0">
                  <a:latin typeface="Times New Roman" pitchFamily="18" charset="0"/>
                  <a:cs typeface="Times New Roman" pitchFamily="18" charset="0"/>
                </a:rPr>
                <a:t>la compréhension est considérée comme la moins bonne, car le bruit est fort, mais les récepteurs bien plus nombreux. </a:t>
              </a:r>
            </a:p>
            <a:p>
              <a:pPr>
                <a:lnSpc>
                  <a:spcPct val="150000"/>
                </a:lnSpc>
                <a:defRPr/>
              </a:pPr>
              <a:r>
                <a:rPr lang="fr-FR" sz="1200" dirty="0">
                  <a:latin typeface="Times New Roman" pitchFamily="18" charset="0"/>
                  <a:cs typeface="Times New Roman" pitchFamily="18" charset="0"/>
                </a:rPr>
                <a:t>Elle dispose rarement d'une rétroaction, ou </a:t>
              </a:r>
            </a:p>
            <a:p>
              <a:pPr>
                <a:lnSpc>
                  <a:spcPct val="150000"/>
                </a:lnSpc>
                <a:defRPr/>
              </a:pPr>
              <a:r>
                <a:rPr lang="fr-FR" sz="1200" dirty="0">
                  <a:latin typeface="Times New Roman" pitchFamily="18" charset="0"/>
                  <a:cs typeface="Times New Roman" pitchFamily="18" charset="0"/>
                </a:rPr>
                <a:t>    alors très lente.</a:t>
              </a:r>
              <a:endParaRPr lang="fr-FR" sz="1200" kern="0" dirty="0"/>
            </a:p>
          </p:txBody>
        </p:sp>
      </p:grpSp>
      <p:sp>
        <p:nvSpPr>
          <p:cNvPr id="24" name="Rectangle 2"/>
          <p:cNvSpPr>
            <a:spLocks noChangeArrowheads="1"/>
          </p:cNvSpPr>
          <p:nvPr/>
        </p:nvSpPr>
        <p:spPr bwMode="auto">
          <a:xfrm>
            <a:off x="1344613" y="3482975"/>
            <a:ext cx="7107237" cy="2901950"/>
          </a:xfrm>
          <a:prstGeom prst="rect">
            <a:avLst/>
          </a:prstGeom>
          <a:noFill/>
          <a:ln w="9525">
            <a:noFill/>
            <a:miter lim="800000"/>
            <a:headEnd/>
            <a:tailEnd/>
          </a:ln>
        </p:spPr>
        <p:txBody>
          <a:bodyPr>
            <a:spAutoFit/>
          </a:bodyPr>
          <a:lstStyle/>
          <a:p>
            <a:pPr>
              <a:lnSpc>
                <a:spcPct val="110000"/>
              </a:lnSpc>
            </a:pPr>
            <a:r>
              <a:rPr lang="fr-FR" sz="2800">
                <a:latin typeface="Times New Roman" pitchFamily="18" charset="0"/>
                <a:cs typeface="Times New Roman" pitchFamily="18" charset="0"/>
              </a:rPr>
              <a:t>La science de la communication englobe un champ très vaste que l'on peut diviser en trois niveaux. </a:t>
            </a:r>
          </a:p>
          <a:p>
            <a:pPr lvl="1">
              <a:lnSpc>
                <a:spcPct val="110000"/>
              </a:lnSpc>
              <a:buClr>
                <a:srgbClr val="FFFF00"/>
              </a:buClr>
            </a:pPr>
            <a:r>
              <a:rPr lang="fr-FR" sz="2800">
                <a:latin typeface="Times New Roman" pitchFamily="18" charset="0"/>
                <a:cs typeface="Times New Roman" pitchFamily="18" charset="0"/>
              </a:rPr>
              <a:t>La communication  interpersonnelle.</a:t>
            </a:r>
          </a:p>
          <a:p>
            <a:pPr lvl="1">
              <a:lnSpc>
                <a:spcPct val="110000"/>
              </a:lnSpc>
              <a:buClr>
                <a:srgbClr val="FFFF00"/>
              </a:buClr>
            </a:pPr>
            <a:r>
              <a:rPr lang="fr-FR" sz="2800">
                <a:latin typeface="Times New Roman" pitchFamily="18" charset="0"/>
                <a:cs typeface="Times New Roman" pitchFamily="18" charset="0"/>
              </a:rPr>
              <a:t>Communication de groupe,</a:t>
            </a:r>
          </a:p>
          <a:p>
            <a:pPr lvl="1">
              <a:lnSpc>
                <a:spcPct val="110000"/>
              </a:lnSpc>
              <a:buClr>
                <a:srgbClr val="FFFF00"/>
              </a:buClr>
            </a:pPr>
            <a:r>
              <a:rPr lang="fr-FR" sz="2800">
                <a:latin typeface="Times New Roman" pitchFamily="18" charset="0"/>
                <a:cs typeface="Times New Roman" pitchFamily="18" charset="0"/>
              </a:rPr>
              <a:t>la communication de masse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24"/>
                                        </p:tgtEl>
                                      </p:cBhvr>
                                    </p:animEffect>
                                    <p:set>
                                      <p:cBhvr>
                                        <p:cTn id="7" dur="1" fill="hold">
                                          <p:stCondLst>
                                            <p:cond delay="499"/>
                                          </p:stCondLst>
                                        </p:cTn>
                                        <p:tgtEl>
                                          <p:spTgt spid="2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5" presetClass="exit" presetSubtype="10" fill="hold" nodeType="clickEffect">
                                  <p:stCondLst>
                                    <p:cond delay="0"/>
                                  </p:stCondLst>
                                  <p:childTnLst>
                                    <p:animEffect transition="out" filter="checkerboard(across)">
                                      <p:cBhvr>
                                        <p:cTn id="22" dur="500"/>
                                        <p:tgtEl>
                                          <p:spTgt spid="2"/>
                                        </p:tgtEl>
                                      </p:cBhvr>
                                    </p:animEffect>
                                    <p:set>
                                      <p:cBhvr>
                                        <p:cTn id="23" dur="1" fill="hold">
                                          <p:stCondLst>
                                            <p:cond delay="499"/>
                                          </p:stCondLst>
                                        </p:cTn>
                                        <p:tgtEl>
                                          <p:spTgt spid="2"/>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checkerboard(across)">
                                      <p:cBhvr>
                                        <p:cTn id="32" dur="500"/>
                                        <p:tgtEl>
                                          <p:spTgt spid="3"/>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xit" presetSubtype="16" fill="hold" nodeType="clickEffect">
                                  <p:stCondLst>
                                    <p:cond delay="0"/>
                                  </p:stCondLst>
                                  <p:childTnLst>
                                    <p:animEffect transition="out" filter="diamond(in)">
                                      <p:cBhvr>
                                        <p:cTn id="36" dur="2000"/>
                                        <p:tgtEl>
                                          <p:spTgt spid="3"/>
                                        </p:tgtEl>
                                      </p:cBhvr>
                                    </p:animEffect>
                                    <p:set>
                                      <p:cBhvr>
                                        <p:cTn id="37" dur="1" fill="hold">
                                          <p:stCondLst>
                                            <p:cond delay="1999"/>
                                          </p:stCondLst>
                                        </p:cTn>
                                        <p:tgtEl>
                                          <p:spTgt spid="3"/>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ppt_x"/>
                                          </p:val>
                                        </p:tav>
                                        <p:tav tm="100000">
                                          <p:val>
                                            <p:strVal val="#ppt_x"/>
                                          </p:val>
                                        </p:tav>
                                      </p:tavLst>
                                    </p:anim>
                                    <p:anim calcmode="lin" valueType="num">
                                      <p:cBhvr additive="base">
                                        <p:cTn id="4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4"/>
                                        </p:tgtEl>
                                        <p:attrNameLst>
                                          <p:attrName>style.visibility</p:attrName>
                                        </p:attrNameLst>
                                      </p:cBhvr>
                                      <p:to>
                                        <p:strVal val="visible"/>
                                      </p:to>
                                    </p:set>
                                    <p:animEffect transition="in" filter="fade">
                                      <p:cBhvr>
                                        <p:cTn id="48" dur="1000"/>
                                        <p:tgtEl>
                                          <p:spTgt spid="4"/>
                                        </p:tgtEl>
                                      </p:cBhvr>
                                    </p:animEffect>
                                    <p:anim calcmode="lin" valueType="num">
                                      <p:cBhvr>
                                        <p:cTn id="49" dur="1000" fill="hold"/>
                                        <p:tgtEl>
                                          <p:spTgt spid="4"/>
                                        </p:tgtEl>
                                        <p:attrNameLst>
                                          <p:attrName>ppt_x</p:attrName>
                                        </p:attrNameLst>
                                      </p:cBhvr>
                                      <p:tavLst>
                                        <p:tav tm="0">
                                          <p:val>
                                            <p:strVal val="#ppt_x"/>
                                          </p:val>
                                        </p:tav>
                                        <p:tav tm="100000">
                                          <p:val>
                                            <p:strVal val="#ppt_x"/>
                                          </p:val>
                                        </p:tav>
                                      </p:tavLst>
                                    </p:anim>
                                    <p:anim calcmode="lin" valueType="num">
                                      <p:cBhvr>
                                        <p:cTn id="5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3" presetClass="exit" presetSubtype="10" fill="hold" nodeType="clickEffect">
                                  <p:stCondLst>
                                    <p:cond delay="0"/>
                                  </p:stCondLst>
                                  <p:childTnLst>
                                    <p:animEffect transition="out" filter="blinds(horizontal)">
                                      <p:cBhvr>
                                        <p:cTn id="54" dur="500"/>
                                        <p:tgtEl>
                                          <p:spTgt spid="4"/>
                                        </p:tgtEl>
                                      </p:cBhvr>
                                    </p:animEffect>
                                    <p:set>
                                      <p:cBhvr>
                                        <p:cTn id="55"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re 1"/>
          <p:cNvSpPr>
            <a:spLocks noGrp="1"/>
          </p:cNvSpPr>
          <p:nvPr>
            <p:ph type="title"/>
          </p:nvPr>
        </p:nvSpPr>
        <p:spPr>
          <a:xfrm>
            <a:off x="179388" y="481013"/>
            <a:ext cx="7135812" cy="647700"/>
          </a:xfrm>
        </p:spPr>
        <p:txBody>
          <a:bodyPr/>
          <a:lstStyle/>
          <a:p>
            <a:pPr algn="ctr"/>
            <a:r>
              <a:rPr lang="fr-FR" sz="3600" b="0" smtClean="0">
                <a:latin typeface="Times New Roman" pitchFamily="18" charset="0"/>
                <a:cs typeface="Times New Roman" pitchFamily="18" charset="0"/>
              </a:rPr>
              <a:t>La communication verbale</a:t>
            </a:r>
          </a:p>
        </p:txBody>
      </p:sp>
      <p:sp>
        <p:nvSpPr>
          <p:cNvPr id="16387" name="Espace réservé du contenu 2"/>
          <p:cNvSpPr>
            <a:spLocks noGrp="1"/>
          </p:cNvSpPr>
          <p:nvPr>
            <p:ph idx="1"/>
          </p:nvPr>
        </p:nvSpPr>
        <p:spPr>
          <a:xfrm>
            <a:off x="708025" y="2332038"/>
            <a:ext cx="8435975" cy="4525962"/>
          </a:xfrm>
        </p:spPr>
        <p:txBody>
          <a:bodyPr/>
          <a:lstStyle/>
          <a:p>
            <a:pPr>
              <a:buFont typeface="Wingdings" pitchFamily="2" charset="2"/>
              <a:buNone/>
            </a:pPr>
            <a:r>
              <a:rPr lang="fr-FR" sz="3200" smtClean="0">
                <a:latin typeface="Times New Roman" pitchFamily="18" charset="0"/>
                <a:cs typeface="Times New Roman" pitchFamily="18" charset="0"/>
              </a:rPr>
              <a:t>La communication verbale ou orale est la communication exprimée par la parole.</a:t>
            </a:r>
          </a:p>
          <a:p>
            <a:pPr>
              <a:buFont typeface="Wingdings" pitchFamily="2" charset="2"/>
              <a:buNone/>
            </a:pPr>
            <a:r>
              <a:rPr lang="fr-FR" sz="3200" smtClean="0">
                <a:latin typeface="Times New Roman" pitchFamily="18" charset="0"/>
                <a:cs typeface="Times New Roman" pitchFamily="18" charset="0"/>
              </a:rPr>
              <a:t>Elle est faite de signes linguistiques qui constituent le langage : mots, phrases qui permettent d’exprimer a l’autre des idées, des pensées, de lui faire passer un message, d’entrer en relation avec lui.</a:t>
            </a:r>
          </a:p>
        </p:txBody>
      </p:sp>
      <p:pic>
        <p:nvPicPr>
          <p:cNvPr id="16388" name="Picture 4" descr="C:\Users\mohazine\Desktop\prise-parole-.jpg"/>
          <p:cNvPicPr>
            <a:picLocks noChangeAspect="1" noChangeArrowheads="1"/>
          </p:cNvPicPr>
          <p:nvPr/>
        </p:nvPicPr>
        <p:blipFill>
          <a:blip r:embed="rId3"/>
          <a:srcRect/>
          <a:stretch>
            <a:fillRect/>
          </a:stretch>
        </p:blipFill>
        <p:spPr bwMode="auto">
          <a:xfrm>
            <a:off x="7037388" y="290513"/>
            <a:ext cx="1898650" cy="1925637"/>
          </a:xfrm>
          <a:prstGeom prst="rect">
            <a:avLst/>
          </a:prstGeom>
          <a:noFill/>
          <a:ln w="9525">
            <a:noFill/>
            <a:miter lim="800000"/>
            <a:headEnd/>
            <a:tailEnd/>
          </a:ln>
        </p:spPr>
      </p:pic>
      <p:pic>
        <p:nvPicPr>
          <p:cNvPr id="16389" name="Picture 5" descr="C:\Users\mohazine\Desktop\commmunneie.jpg"/>
          <p:cNvPicPr>
            <a:picLocks noChangeAspect="1" noChangeArrowheads="1"/>
          </p:cNvPicPr>
          <p:nvPr/>
        </p:nvPicPr>
        <p:blipFill>
          <a:blip r:embed="rId4"/>
          <a:srcRect/>
          <a:stretch>
            <a:fillRect/>
          </a:stretch>
        </p:blipFill>
        <p:spPr bwMode="auto">
          <a:xfrm>
            <a:off x="7135813" y="582613"/>
            <a:ext cx="1052512" cy="9826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re 1"/>
          <p:cNvSpPr>
            <a:spLocks noGrp="1"/>
          </p:cNvSpPr>
          <p:nvPr>
            <p:ph type="title"/>
          </p:nvPr>
        </p:nvSpPr>
        <p:spPr>
          <a:xfrm>
            <a:off x="2341563" y="409575"/>
            <a:ext cx="5416550" cy="684213"/>
          </a:xfrm>
        </p:spPr>
        <p:txBody>
          <a:bodyPr/>
          <a:lstStyle/>
          <a:p>
            <a:r>
              <a:rPr lang="fr-FR" sz="3200" b="0" smtClean="0">
                <a:latin typeface="Times New Roman" pitchFamily="18" charset="0"/>
                <a:cs typeface="Times New Roman" pitchFamily="18" charset="0"/>
              </a:rPr>
              <a:t>La communication non verbale</a:t>
            </a:r>
          </a:p>
        </p:txBody>
      </p:sp>
      <p:sp>
        <p:nvSpPr>
          <p:cNvPr id="17411" name="Espace réservé du contenu 2"/>
          <p:cNvSpPr>
            <a:spLocks noGrp="1"/>
          </p:cNvSpPr>
          <p:nvPr>
            <p:ph idx="1"/>
          </p:nvPr>
        </p:nvSpPr>
        <p:spPr>
          <a:xfrm>
            <a:off x="436563" y="1814513"/>
            <a:ext cx="8435975" cy="3949700"/>
          </a:xfrm>
        </p:spPr>
        <p:txBody>
          <a:bodyPr>
            <a:normAutofit lnSpcReduction="10000"/>
          </a:bodyPr>
          <a:lstStyle/>
          <a:p>
            <a:pPr>
              <a:buFont typeface="Wingdings" pitchFamily="2" charset="2"/>
              <a:buNone/>
            </a:pPr>
            <a:r>
              <a:rPr lang="fr-FR" sz="2800" smtClean="0">
                <a:latin typeface="Times New Roman" pitchFamily="18" charset="0"/>
                <a:cs typeface="Times New Roman" pitchFamily="18" charset="0"/>
              </a:rPr>
              <a:t>C’est le fait d’envoyer et de recevoir des messages sans passer par la parole, mais au moyen des expressions du visage, des postures, des gestes, de bruits divers. Les choix vestimentaires, la coiffure, la position du corps, le maquillage, les mimiques sont tous des éléments de communication non verbale.</a:t>
            </a:r>
          </a:p>
          <a:p>
            <a:pPr>
              <a:buFont typeface="Wingdings" pitchFamily="2" charset="2"/>
              <a:buNone/>
            </a:pPr>
            <a:r>
              <a:rPr lang="fr-FR" sz="2800" smtClean="0">
                <a:latin typeface="Times New Roman" pitchFamily="18" charset="0"/>
                <a:cs typeface="Times New Roman" pitchFamily="18" charset="0"/>
              </a:rPr>
              <a:t>Elle est basée sur la compréhension implicite de signes non exprimes verbalement, mais par l’intermédiaire des différents sens de l’émetteur et du récepteur.</a:t>
            </a:r>
          </a:p>
          <a:p>
            <a:pPr>
              <a:buFont typeface="Wingdings" pitchFamily="2" charset="2"/>
              <a:buNone/>
            </a:pPr>
            <a:endParaRPr lang="fr-FR" sz="2800" smtClean="0">
              <a:latin typeface="Times New Roman" pitchFamily="18" charset="0"/>
              <a:cs typeface="Times New Roman" pitchFamily="18" charset="0"/>
            </a:endParaRPr>
          </a:p>
        </p:txBody>
      </p:sp>
      <p:pic>
        <p:nvPicPr>
          <p:cNvPr id="17412" name="Picture 7" descr="C:\Users\mohazine\Desktop\imagelkjnhj.jpg"/>
          <p:cNvPicPr>
            <a:picLocks noChangeAspect="1" noChangeArrowheads="1"/>
          </p:cNvPicPr>
          <p:nvPr/>
        </p:nvPicPr>
        <p:blipFill>
          <a:blip r:embed="rId3"/>
          <a:srcRect/>
          <a:stretch>
            <a:fillRect/>
          </a:stretch>
        </p:blipFill>
        <p:spPr bwMode="auto">
          <a:xfrm>
            <a:off x="0" y="166688"/>
            <a:ext cx="2051050" cy="1339850"/>
          </a:xfrm>
          <a:prstGeom prst="rect">
            <a:avLst/>
          </a:prstGeom>
          <a:noFill/>
          <a:ln w="9525">
            <a:noFill/>
            <a:miter lim="800000"/>
            <a:headEnd/>
            <a:tailEnd/>
          </a:ln>
        </p:spPr>
      </p:pic>
      <p:pic>
        <p:nvPicPr>
          <p:cNvPr id="17413" name="Picture 3" descr="C:\Users\mohazine\Desktop\Communication-non-verbale_img_actu_grande.jpg"/>
          <p:cNvPicPr>
            <a:picLocks noChangeAspect="1" noChangeArrowheads="1"/>
          </p:cNvPicPr>
          <p:nvPr/>
        </p:nvPicPr>
        <p:blipFill>
          <a:blip r:embed="rId4"/>
          <a:srcRect/>
          <a:stretch>
            <a:fillRect/>
          </a:stretch>
        </p:blipFill>
        <p:spPr bwMode="auto">
          <a:xfrm>
            <a:off x="8059738" y="176213"/>
            <a:ext cx="1057275"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6688" y="404813"/>
            <a:ext cx="8729662" cy="509587"/>
          </a:xfrm>
          <a:solidFill>
            <a:schemeClr val="bg2">
              <a:lumMod val="20000"/>
              <a:lumOff val="80000"/>
            </a:schemeClr>
          </a:solidFill>
        </p:spPr>
        <p:style>
          <a:lnRef idx="1">
            <a:schemeClr val="dk1"/>
          </a:lnRef>
          <a:fillRef idx="2">
            <a:schemeClr val="dk1"/>
          </a:fillRef>
          <a:effectRef idx="1">
            <a:schemeClr val="dk1"/>
          </a:effectRef>
          <a:fontRef idx="minor">
            <a:schemeClr val="dk1"/>
          </a:fontRef>
        </p:style>
        <p:txBody>
          <a:bodyPr>
            <a:noAutofit/>
          </a:bodyPr>
          <a:lstStyle/>
          <a:p>
            <a:pPr algn="ctr" eaLnBrk="1" hangingPunct="1">
              <a:defRPr/>
            </a:pPr>
            <a:r>
              <a:rPr lang="fr-FR" sz="2800" b="0" dirty="0" smtClean="0">
                <a:solidFill>
                  <a:schemeClr val="tx1"/>
                </a:solidFill>
                <a:latin typeface="Times New Roman" pitchFamily="18" charset="0"/>
                <a:cs typeface="Times New Roman" pitchFamily="18" charset="0"/>
              </a:rPr>
              <a:t/>
            </a:r>
            <a:br>
              <a:rPr lang="fr-FR" sz="2800" b="0" dirty="0" smtClean="0">
                <a:solidFill>
                  <a:schemeClr val="tx1"/>
                </a:solidFill>
                <a:latin typeface="Times New Roman" pitchFamily="18" charset="0"/>
                <a:cs typeface="Times New Roman" pitchFamily="18" charset="0"/>
              </a:rPr>
            </a:br>
            <a:r>
              <a:rPr lang="fr-FR" sz="2800" b="0" dirty="0" smtClean="0">
                <a:solidFill>
                  <a:schemeClr val="tx1"/>
                </a:solidFill>
                <a:latin typeface="Times New Roman" pitchFamily="18" charset="0"/>
                <a:cs typeface="Times New Roman" pitchFamily="18" charset="0"/>
              </a:rPr>
              <a:t>Les outils de la communication interne </a:t>
            </a:r>
            <a:br>
              <a:rPr lang="fr-FR" sz="2800" b="0" dirty="0" smtClean="0">
                <a:solidFill>
                  <a:schemeClr val="tx1"/>
                </a:solidFill>
                <a:latin typeface="Times New Roman" pitchFamily="18" charset="0"/>
                <a:cs typeface="Times New Roman" pitchFamily="18" charset="0"/>
              </a:rPr>
            </a:br>
            <a:endParaRPr lang="fr-FR" sz="2800" b="0" dirty="0">
              <a:solidFill>
                <a:schemeClr val="tx1"/>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303213" y="1625600"/>
            <a:ext cx="8429625" cy="4525963"/>
          </a:xfrm>
        </p:spPr>
        <p:txBody>
          <a:bodyPr/>
          <a:lstStyle/>
          <a:p>
            <a:pPr eaLnBrk="1" hangingPunct="1">
              <a:buFontTx/>
              <a:buNone/>
            </a:pPr>
            <a:r>
              <a:rPr lang="fr-FR" sz="2800" dirty="0" smtClean="0">
                <a:latin typeface="Times New Roman" pitchFamily="18" charset="0"/>
                <a:cs typeface="Times New Roman" pitchFamily="18" charset="0"/>
              </a:rPr>
              <a:t>C’est l’ensemble des instruments qui servent de canal pour la circulation de l’information.</a:t>
            </a:r>
          </a:p>
          <a:p>
            <a:pPr eaLnBrk="1" hangingPunct="1">
              <a:buFontTx/>
              <a:buNone/>
            </a:pPr>
            <a:r>
              <a:rPr lang="fr-FR" sz="2800" dirty="0" smtClean="0">
                <a:latin typeface="Times New Roman" pitchFamily="18" charset="0"/>
                <a:cs typeface="Times New Roman" pitchFamily="18" charset="0"/>
              </a:rPr>
              <a:t>Il existe trois types d’outils de communication interne :</a:t>
            </a:r>
          </a:p>
          <a:p>
            <a:pPr lvl="1">
              <a:buFont typeface="Wingdings" pitchFamily="2" charset="2"/>
              <a:buChar char="ü"/>
            </a:pPr>
            <a:r>
              <a:rPr lang="fr-FR" sz="2400" b="1" dirty="0" smtClean="0">
                <a:latin typeface="Times New Roman" pitchFamily="18" charset="0"/>
                <a:cs typeface="Times New Roman" pitchFamily="18" charset="0"/>
              </a:rPr>
              <a:t> les supports écrits</a:t>
            </a:r>
          </a:p>
          <a:p>
            <a:pPr lvl="1">
              <a:buFont typeface="Wingdings" pitchFamily="2" charset="2"/>
              <a:buChar char="ü"/>
            </a:pPr>
            <a:r>
              <a:rPr lang="fr-FR" sz="2400" b="1" dirty="0" smtClean="0">
                <a:latin typeface="Times New Roman" pitchFamily="18" charset="0"/>
                <a:cs typeface="Times New Roman" pitchFamily="18" charset="0"/>
              </a:rPr>
              <a:t>les supports oraux</a:t>
            </a:r>
          </a:p>
          <a:p>
            <a:pPr lvl="1">
              <a:buFont typeface="Wingdings" pitchFamily="2" charset="2"/>
              <a:buChar char="ü"/>
            </a:pPr>
            <a:r>
              <a:rPr lang="fr-FR" sz="2400" b="1" dirty="0" smtClean="0">
                <a:latin typeface="Times New Roman" pitchFamily="18" charset="0"/>
                <a:cs typeface="Times New Roman" pitchFamily="18" charset="0"/>
              </a:rPr>
              <a:t>les supports audiovisuels</a:t>
            </a:r>
          </a:p>
          <a:p>
            <a:pPr eaLnBrk="1" hangingPunct="1">
              <a:buFontTx/>
              <a:buNone/>
            </a:pPr>
            <a:endParaRPr lang="fr-FR" sz="2800" b="1" dirty="0" smtClean="0">
              <a:latin typeface="Times New Roman" pitchFamily="18" charset="0"/>
              <a:cs typeface="Times New Roman" pitchFamily="18" charset="0"/>
            </a:endParaRPr>
          </a:p>
          <a:p>
            <a:pPr eaLnBrk="1" hangingPunct="1">
              <a:buFontTx/>
              <a:buNone/>
            </a:pPr>
            <a:endParaRPr lang="fr-FR" sz="2800" dirty="0" smtClean="0">
              <a:latin typeface="Times New Roman" pitchFamily="18" charset="0"/>
              <a:cs typeface="Times New Roman" pitchFamily="18" charset="0"/>
            </a:endParaRPr>
          </a:p>
          <a:p>
            <a:pPr eaLnBrk="1" hangingPunct="1"/>
            <a:endParaRPr lang="fr-FR" sz="2800"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1404</Words>
  <PresentationFormat>Affichage à l'écran (4:3)</PresentationFormat>
  <Paragraphs>201</Paragraphs>
  <Slides>21</Slides>
  <Notes>9</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LA  COMMUNICATION </vt:lpstr>
      <vt:lpstr>INTRODUCTION </vt:lpstr>
      <vt:lpstr>Diapositive 3</vt:lpstr>
      <vt:lpstr>Eléments de la communication  </vt:lpstr>
      <vt:lpstr>Diapositive 5</vt:lpstr>
      <vt:lpstr>Diapositive 6</vt:lpstr>
      <vt:lpstr>La communication verbale</vt:lpstr>
      <vt:lpstr>La communication non verbale</vt:lpstr>
      <vt:lpstr> Les outils de la communication interne  </vt:lpstr>
      <vt:lpstr> les supports écrits </vt:lpstr>
      <vt:lpstr>Diapositive 11</vt:lpstr>
      <vt:lpstr>les supports oraux </vt:lpstr>
      <vt:lpstr>Diapositive 13</vt:lpstr>
      <vt:lpstr>les supports audiovisuels </vt:lpstr>
      <vt:lpstr>Diapositive 15</vt:lpstr>
      <vt:lpstr>Diapositive 16</vt:lpstr>
      <vt:lpstr>Diapositive 17</vt:lpstr>
      <vt:lpstr>Les attentes en informations</vt:lpstr>
      <vt:lpstr>Diapositive 19</vt:lpstr>
      <vt:lpstr>Diapositive 20</vt:lpstr>
      <vt:lpstr>Diapositive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dc:title>
  <dc:creator>XXX</dc:creator>
  <cp:lastModifiedBy>XXX</cp:lastModifiedBy>
  <cp:revision>5</cp:revision>
  <dcterms:created xsi:type="dcterms:W3CDTF">2014-10-14T12:45:05Z</dcterms:created>
  <dcterms:modified xsi:type="dcterms:W3CDTF">2015-10-04T10:03:11Z</dcterms:modified>
</cp:coreProperties>
</file>