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64" r:id="rId3"/>
    <p:sldId id="259" r:id="rId4"/>
    <p:sldId id="258" r:id="rId5"/>
    <p:sldId id="265" r:id="rId6"/>
    <p:sldId id="262" r:id="rId7"/>
    <p:sldId id="266" r:id="rId8"/>
    <p:sldId id="267" r:id="rId9"/>
    <p:sldId id="263" r:id="rId10"/>
    <p:sldId id="268" r:id="rId11"/>
    <p:sldId id="269" r:id="rId12"/>
    <p:sldId id="270" r:id="rId13"/>
    <p:sldId id="273" r:id="rId14"/>
    <p:sldId id="272" r:id="rId15"/>
    <p:sldId id="271" r:id="rId1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sans titre" id="{BA5ECA0B-E031-F84C-AB2B-7BFE5D0994BC}">
          <p14:sldIdLst>
            <p14:sldId id="257"/>
            <p14:sldId id="264"/>
            <p14:sldId id="259"/>
            <p14:sldId id="258"/>
            <p14:sldId id="265"/>
            <p14:sldId id="262"/>
            <p14:sldId id="266"/>
            <p14:sldId id="267"/>
            <p14:sldId id="263"/>
            <p14:sldId id="268"/>
            <p14:sldId id="269"/>
            <p14:sldId id="270"/>
            <p14:sldId id="273"/>
            <p14:sldId id="272"/>
            <p14:sldId id="2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79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30E7E-58EB-CD47-B28C-972F0443E1E7}" type="datetimeFigureOut">
              <a:rPr lang="fr-FR" smtClean="0"/>
              <a:t>16/05/2016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0AB3CC-4570-294A-AF8D-02785385E5A3}" type="slidenum">
              <a:rPr lang="fr-FR" smtClean="0"/>
              <a:t>‹N°›</a:t>
            </a:fld>
            <a:endParaRPr lang="fr-FR"/>
          </a:p>
        </p:txBody>
      </p:sp>
    </p:spTree>
    <p:extLst>
      <p:ext uri="{BB962C8B-B14F-4D97-AF65-F5344CB8AC3E}">
        <p14:creationId xmlns:p14="http://schemas.microsoft.com/office/powerpoint/2010/main" val="40940702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0AB3CC-4570-294A-AF8D-02785385E5A3}" type="slidenum">
              <a:rPr lang="fr-FR" smtClean="0"/>
              <a:t>1</a:t>
            </a:fld>
            <a:endParaRPr lang="fr-FR"/>
          </a:p>
        </p:txBody>
      </p:sp>
    </p:spTree>
    <p:extLst>
      <p:ext uri="{BB962C8B-B14F-4D97-AF65-F5344CB8AC3E}">
        <p14:creationId xmlns:p14="http://schemas.microsoft.com/office/powerpoint/2010/main" val="3225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87C9A7D-31DF-0648-BCD9-C9FE35527B4B}" type="datetimeFigureOut">
              <a:rPr lang="fr-FR" smtClean="0"/>
              <a:t>16/05/2016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DA22F4-D66A-3D47-A704-68E328093FC1}" type="slidenum">
              <a:rPr lang="fr-FR" smtClean="0"/>
              <a:t>‹N°›</a:t>
            </a:fld>
            <a:endParaRPr lang="fr-FR"/>
          </a:p>
        </p:txBody>
      </p:sp>
    </p:spTree>
    <p:extLst>
      <p:ext uri="{BB962C8B-B14F-4D97-AF65-F5344CB8AC3E}">
        <p14:creationId xmlns:p14="http://schemas.microsoft.com/office/powerpoint/2010/main" val="3453515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87C9A7D-31DF-0648-BCD9-C9FE35527B4B}" type="datetimeFigureOut">
              <a:rPr lang="fr-FR" smtClean="0"/>
              <a:t>16/05/2016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DA22F4-D66A-3D47-A704-68E328093FC1}" type="slidenum">
              <a:rPr lang="fr-FR" smtClean="0"/>
              <a:t>‹N°›</a:t>
            </a:fld>
            <a:endParaRPr lang="fr-FR"/>
          </a:p>
        </p:txBody>
      </p:sp>
    </p:spTree>
    <p:extLst>
      <p:ext uri="{BB962C8B-B14F-4D97-AF65-F5344CB8AC3E}">
        <p14:creationId xmlns:p14="http://schemas.microsoft.com/office/powerpoint/2010/main" val="175585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87C9A7D-31DF-0648-BCD9-C9FE35527B4B}" type="datetimeFigureOut">
              <a:rPr lang="fr-FR" smtClean="0"/>
              <a:t>16/05/2016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DA22F4-D66A-3D47-A704-68E328093FC1}" type="slidenum">
              <a:rPr lang="fr-FR" smtClean="0"/>
              <a:t>‹N°›</a:t>
            </a:fld>
            <a:endParaRPr lang="fr-FR"/>
          </a:p>
        </p:txBody>
      </p:sp>
    </p:spTree>
    <p:extLst>
      <p:ext uri="{BB962C8B-B14F-4D97-AF65-F5344CB8AC3E}">
        <p14:creationId xmlns:p14="http://schemas.microsoft.com/office/powerpoint/2010/main" val="399851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87C9A7D-31DF-0648-BCD9-C9FE35527B4B}" type="datetimeFigureOut">
              <a:rPr lang="fr-FR" smtClean="0"/>
              <a:t>16/05/2016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DA22F4-D66A-3D47-A704-68E328093FC1}" type="slidenum">
              <a:rPr lang="fr-FR" smtClean="0"/>
              <a:t>‹N°›</a:t>
            </a:fld>
            <a:endParaRPr lang="fr-FR"/>
          </a:p>
        </p:txBody>
      </p:sp>
    </p:spTree>
    <p:extLst>
      <p:ext uri="{BB962C8B-B14F-4D97-AF65-F5344CB8AC3E}">
        <p14:creationId xmlns:p14="http://schemas.microsoft.com/office/powerpoint/2010/main" val="222828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87C9A7D-31DF-0648-BCD9-C9FE35527B4B}" type="datetimeFigureOut">
              <a:rPr lang="fr-FR" smtClean="0"/>
              <a:t>16/05/2016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DA22F4-D66A-3D47-A704-68E328093FC1}" type="slidenum">
              <a:rPr lang="fr-FR" smtClean="0"/>
              <a:t>‹N°›</a:t>
            </a:fld>
            <a:endParaRPr lang="fr-FR"/>
          </a:p>
        </p:txBody>
      </p:sp>
    </p:spTree>
    <p:extLst>
      <p:ext uri="{BB962C8B-B14F-4D97-AF65-F5344CB8AC3E}">
        <p14:creationId xmlns:p14="http://schemas.microsoft.com/office/powerpoint/2010/main" val="346077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87C9A7D-31DF-0648-BCD9-C9FE35527B4B}" type="datetimeFigureOut">
              <a:rPr lang="fr-FR" smtClean="0"/>
              <a:t>16/05/2016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DA22F4-D66A-3D47-A704-68E328093FC1}" type="slidenum">
              <a:rPr lang="fr-FR" smtClean="0"/>
              <a:t>‹N°›</a:t>
            </a:fld>
            <a:endParaRPr lang="fr-FR"/>
          </a:p>
        </p:txBody>
      </p:sp>
    </p:spTree>
    <p:extLst>
      <p:ext uri="{BB962C8B-B14F-4D97-AF65-F5344CB8AC3E}">
        <p14:creationId xmlns:p14="http://schemas.microsoft.com/office/powerpoint/2010/main" val="84608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87C9A7D-31DF-0648-BCD9-C9FE35527B4B}" type="datetimeFigureOut">
              <a:rPr lang="fr-FR" smtClean="0"/>
              <a:t>16/05/2016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FDA22F4-D66A-3D47-A704-68E328093FC1}" type="slidenum">
              <a:rPr lang="fr-FR" smtClean="0"/>
              <a:t>‹N°›</a:t>
            </a:fld>
            <a:endParaRPr lang="fr-FR"/>
          </a:p>
        </p:txBody>
      </p:sp>
    </p:spTree>
    <p:extLst>
      <p:ext uri="{BB962C8B-B14F-4D97-AF65-F5344CB8AC3E}">
        <p14:creationId xmlns:p14="http://schemas.microsoft.com/office/powerpoint/2010/main" val="2065633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187C9A7D-31DF-0648-BCD9-C9FE35527B4B}" type="datetimeFigureOut">
              <a:rPr lang="fr-FR" smtClean="0"/>
              <a:t>16/05/2016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FDA22F4-D66A-3D47-A704-68E328093FC1}" type="slidenum">
              <a:rPr lang="fr-FR" smtClean="0"/>
              <a:t>‹N°›</a:t>
            </a:fld>
            <a:endParaRPr lang="fr-FR"/>
          </a:p>
        </p:txBody>
      </p:sp>
    </p:spTree>
    <p:extLst>
      <p:ext uri="{BB962C8B-B14F-4D97-AF65-F5344CB8AC3E}">
        <p14:creationId xmlns:p14="http://schemas.microsoft.com/office/powerpoint/2010/main" val="204793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87C9A7D-31DF-0648-BCD9-C9FE35527B4B}" type="datetimeFigureOut">
              <a:rPr lang="fr-FR" smtClean="0"/>
              <a:t>16/05/2016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FDA22F4-D66A-3D47-A704-68E328093FC1}" type="slidenum">
              <a:rPr lang="fr-FR" smtClean="0"/>
              <a:t>‹N°›</a:t>
            </a:fld>
            <a:endParaRPr lang="fr-FR"/>
          </a:p>
        </p:txBody>
      </p:sp>
    </p:spTree>
    <p:extLst>
      <p:ext uri="{BB962C8B-B14F-4D97-AF65-F5344CB8AC3E}">
        <p14:creationId xmlns:p14="http://schemas.microsoft.com/office/powerpoint/2010/main" val="67467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87C9A7D-31DF-0648-BCD9-C9FE35527B4B}" type="datetimeFigureOut">
              <a:rPr lang="fr-FR" smtClean="0"/>
              <a:t>16/05/2016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DA22F4-D66A-3D47-A704-68E328093FC1}" type="slidenum">
              <a:rPr lang="fr-FR" smtClean="0"/>
              <a:t>‹N°›</a:t>
            </a:fld>
            <a:endParaRPr lang="fr-FR"/>
          </a:p>
        </p:txBody>
      </p:sp>
    </p:spTree>
    <p:extLst>
      <p:ext uri="{BB962C8B-B14F-4D97-AF65-F5344CB8AC3E}">
        <p14:creationId xmlns:p14="http://schemas.microsoft.com/office/powerpoint/2010/main" val="206478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87C9A7D-31DF-0648-BCD9-C9FE35527B4B}" type="datetimeFigureOut">
              <a:rPr lang="fr-FR" smtClean="0"/>
              <a:t>16/05/2016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DA22F4-D66A-3D47-A704-68E328093FC1}" type="slidenum">
              <a:rPr lang="fr-FR" smtClean="0"/>
              <a:t>‹N°›</a:t>
            </a:fld>
            <a:endParaRPr lang="fr-FR"/>
          </a:p>
        </p:txBody>
      </p:sp>
    </p:spTree>
    <p:extLst>
      <p:ext uri="{BB962C8B-B14F-4D97-AF65-F5344CB8AC3E}">
        <p14:creationId xmlns:p14="http://schemas.microsoft.com/office/powerpoint/2010/main" val="196179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C9A7D-31DF-0648-BCD9-C9FE35527B4B}" type="datetimeFigureOut">
              <a:rPr lang="fr-FR" smtClean="0"/>
              <a:t>16/05/2016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A22F4-D66A-3D47-A704-68E328093FC1}" type="slidenum">
              <a:rPr lang="fr-FR" smtClean="0"/>
              <a:t>‹N°›</a:t>
            </a:fld>
            <a:endParaRPr lang="fr-FR"/>
          </a:p>
        </p:txBody>
      </p:sp>
    </p:spTree>
    <p:extLst>
      <p:ext uri="{BB962C8B-B14F-4D97-AF65-F5344CB8AC3E}">
        <p14:creationId xmlns:p14="http://schemas.microsoft.com/office/powerpoint/2010/main" val="3308985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68240" y="4033202"/>
            <a:ext cx="4043680" cy="2723197"/>
          </a:xfrm>
        </p:spPr>
        <p:txBody>
          <a:bodyPr/>
          <a:lstStyle/>
          <a:p>
            <a:r>
              <a:rPr lang="fr-FR" i="1" u="sng" dirty="0" smtClean="0"/>
              <a:t>Louis XIV : un roi absolu</a:t>
            </a:r>
            <a:br>
              <a:rPr lang="fr-FR" i="1" u="sng" dirty="0" smtClean="0"/>
            </a:br>
            <a:r>
              <a:rPr lang="fr-FR" i="1" u="sng" dirty="0"/>
              <a:t/>
            </a:r>
            <a:br>
              <a:rPr lang="fr-FR" i="1" u="sng" dirty="0"/>
            </a:br>
            <a:r>
              <a:rPr lang="fr-FR" i="1" u="sng" dirty="0" smtClean="0"/>
              <a:t/>
            </a:r>
            <a:br>
              <a:rPr lang="fr-FR" i="1" u="sng" dirty="0" smtClean="0"/>
            </a:br>
            <a:r>
              <a:rPr lang="fr-FR" i="1" u="sng" dirty="0"/>
              <a:t/>
            </a:r>
            <a:br>
              <a:rPr lang="fr-FR" i="1" u="sng" dirty="0"/>
            </a:br>
            <a:r>
              <a:rPr lang="fr-FR" i="1" u="sng" dirty="0" smtClean="0"/>
              <a:t/>
            </a:r>
            <a:br>
              <a:rPr lang="fr-FR" i="1" u="sng" dirty="0" smtClean="0"/>
            </a:br>
            <a:r>
              <a:rPr lang="fr-FR" i="1" u="sng" dirty="0"/>
              <a:t/>
            </a:r>
            <a:br>
              <a:rPr lang="fr-FR" i="1" u="sng" dirty="0"/>
            </a:br>
            <a:r>
              <a:rPr lang="fr-FR" i="1" dirty="0" smtClean="0"/>
              <a:t>                  </a:t>
            </a:r>
            <a:r>
              <a:rPr lang="fr-FR" sz="1400" b="0" i="1" u="sng" dirty="0" smtClean="0"/>
              <a:t>Diaporama fait par Shan, Emma et Zoé </a:t>
            </a:r>
            <a:endParaRPr lang="fr-FR" sz="1400" b="0" i="1" u="sng" dirty="0"/>
          </a:p>
        </p:txBody>
      </p:sp>
      <p:pic>
        <p:nvPicPr>
          <p:cNvPr id="5" name="Espace réservé du contenu 4" descr="louis XIV.jpg"/>
          <p:cNvPicPr>
            <a:picLocks noGrp="1" noChangeAspect="1"/>
          </p:cNvPicPr>
          <p:nvPr>
            <p:ph idx="1"/>
          </p:nvPr>
        </p:nvPicPr>
        <p:blipFill>
          <a:blip r:embed="rId3">
            <a:extLst>
              <a:ext uri="{28A0092B-C50C-407E-A947-70E740481C1C}">
                <a14:useLocalDpi xmlns:a14="http://schemas.microsoft.com/office/drawing/2010/main" val="0"/>
              </a:ext>
            </a:extLst>
          </a:blip>
          <a:srcRect t="10201" b="10201"/>
          <a:stretch>
            <a:fillRect/>
          </a:stretch>
        </p:blipFill>
        <p:spPr>
          <a:xfrm>
            <a:off x="4968240" y="1179734"/>
            <a:ext cx="2804160" cy="3210851"/>
          </a:xfrm>
        </p:spPr>
      </p:pic>
      <p:sp>
        <p:nvSpPr>
          <p:cNvPr id="4" name="Espace réservé du texte 3"/>
          <p:cNvSpPr>
            <a:spLocks noGrp="1"/>
          </p:cNvSpPr>
          <p:nvPr>
            <p:ph type="body" sz="half" idx="2"/>
          </p:nvPr>
        </p:nvSpPr>
        <p:spPr>
          <a:xfrm rot="10800000" flipV="1">
            <a:off x="426720" y="2235200"/>
            <a:ext cx="4287520" cy="2377123"/>
          </a:xfrm>
        </p:spPr>
        <p:txBody>
          <a:bodyPr>
            <a:normAutofit fontScale="25000" lnSpcReduction="20000"/>
          </a:bodyPr>
          <a:lstStyle/>
          <a:p>
            <a:r>
              <a:rPr lang="fr-FR" sz="11200" b="1" i="1" dirty="0" smtClean="0"/>
              <a:t>La politique menée par Louis XIV . </a:t>
            </a:r>
          </a:p>
          <a:p>
            <a:endParaRPr lang="fr-FR" sz="8000" b="1" i="1" dirty="0"/>
          </a:p>
          <a:p>
            <a:r>
              <a:rPr lang="fr-FR" sz="8000" b="1" i="1" dirty="0" smtClean="0"/>
              <a:t>              </a:t>
            </a:r>
          </a:p>
          <a:p>
            <a:r>
              <a:rPr lang="fr-FR" sz="8000" b="1" i="1" dirty="0"/>
              <a:t> </a:t>
            </a:r>
            <a:endParaRPr lang="fr-FR" sz="8000" b="1" i="1" dirty="0" smtClean="0"/>
          </a:p>
          <a:p>
            <a:r>
              <a:rPr lang="fr-FR" sz="8000" b="1" i="1" dirty="0" smtClean="0"/>
              <a:t> </a:t>
            </a:r>
            <a:r>
              <a:rPr lang="fr-FR" sz="9600" i="1" dirty="0" smtClean="0"/>
              <a:t>Comment Louis XIV a t-il porté la monarchie française au sommet de sa puissance ?</a:t>
            </a:r>
            <a:endParaRPr lang="fr-FR" sz="9600" dirty="0"/>
          </a:p>
        </p:txBody>
      </p:sp>
    </p:spTree>
    <p:extLst>
      <p:ext uri="{BB962C8B-B14F-4D97-AF65-F5344CB8AC3E}">
        <p14:creationId xmlns:p14="http://schemas.microsoft.com/office/powerpoint/2010/main" val="3397539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u="sng" dirty="0" smtClean="0"/>
              <a:t>III. Le royaume de France sous Louis XIV</a:t>
            </a:r>
            <a:endParaRPr lang="fr-FR" b="1" i="1" u="sng" dirty="0"/>
          </a:p>
        </p:txBody>
      </p:sp>
      <p:sp>
        <p:nvSpPr>
          <p:cNvPr id="3" name="Espace réservé du contenu 2"/>
          <p:cNvSpPr>
            <a:spLocks noGrp="1"/>
          </p:cNvSpPr>
          <p:nvPr>
            <p:ph idx="1"/>
          </p:nvPr>
        </p:nvSpPr>
        <p:spPr>
          <a:xfrm>
            <a:off x="457200" y="1600200"/>
            <a:ext cx="4128655" cy="4525963"/>
          </a:xfrm>
        </p:spPr>
        <p:txBody>
          <a:bodyPr>
            <a:normAutofit fontScale="85000" lnSpcReduction="20000"/>
          </a:bodyPr>
          <a:lstStyle/>
          <a:p>
            <a:endParaRPr lang="fr-FR" b="1" i="1" dirty="0" smtClean="0"/>
          </a:p>
          <a:p>
            <a:r>
              <a:rPr lang="fr-FR" b="1" i="1" dirty="0" smtClean="0"/>
              <a:t>Louis XVI, a cherché a s’imposer comme le souverain le plus puissant d’Europe. Il souhaite agrandir son territoire (France).Il mène donc de nombreuses guerres contre les pays frontaliers , mais cela coute très cher aux caisses de l’Etat. </a:t>
            </a:r>
            <a:endParaRPr lang="fr-FR" b="1" i="1" dirty="0"/>
          </a:p>
        </p:txBody>
      </p:sp>
      <p:pic>
        <p:nvPicPr>
          <p:cNvPr id="4" name="Image 3"/>
          <p:cNvPicPr>
            <a:picLocks noChangeAspect="1"/>
          </p:cNvPicPr>
          <p:nvPr/>
        </p:nvPicPr>
        <p:blipFill>
          <a:blip r:embed="rId2"/>
          <a:stretch>
            <a:fillRect/>
          </a:stretch>
        </p:blipFill>
        <p:spPr>
          <a:xfrm>
            <a:off x="5624945" y="1600200"/>
            <a:ext cx="2854036" cy="4554312"/>
          </a:xfrm>
          <a:prstGeom prst="rect">
            <a:avLst/>
          </a:prstGeom>
        </p:spPr>
      </p:pic>
    </p:spTree>
    <p:extLst>
      <p:ext uri="{BB962C8B-B14F-4D97-AF65-F5344CB8AC3E}">
        <p14:creationId xmlns:p14="http://schemas.microsoft.com/office/powerpoint/2010/main" val="3184661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u="sng" dirty="0" smtClean="0"/>
              <a:t>III.A Un roi aux idées ambitieuses …</a:t>
            </a:r>
            <a:endParaRPr lang="fr-FR" b="1" i="1" u="sng" dirty="0"/>
          </a:p>
        </p:txBody>
      </p:sp>
      <p:sp>
        <p:nvSpPr>
          <p:cNvPr id="3" name="Espace réservé du contenu 2"/>
          <p:cNvSpPr>
            <a:spLocks noGrp="1"/>
          </p:cNvSpPr>
          <p:nvPr>
            <p:ph idx="1"/>
          </p:nvPr>
        </p:nvSpPr>
        <p:spPr/>
        <p:txBody>
          <a:bodyPr/>
          <a:lstStyle/>
          <a:p>
            <a:endParaRPr lang="fr-FR" dirty="0" smtClean="0"/>
          </a:p>
          <a:p>
            <a:r>
              <a:rPr lang="fr-FR" b="1" i="1" dirty="0" smtClean="0"/>
              <a:t>Louis XIV veut agrandir la France </a:t>
            </a:r>
          </a:p>
          <a:p>
            <a:r>
              <a:rPr lang="fr-FR" b="1" i="1" dirty="0" smtClean="0"/>
              <a:t>Il cherche a atteindre des obstacles naturels protégeant  la France des invasions voisines.</a:t>
            </a:r>
          </a:p>
          <a:p>
            <a:r>
              <a:rPr lang="fr-FR" b="1" i="1" dirty="0" smtClean="0"/>
              <a:t>Il veut s’imposer comme le souverain le plus puissant d’Europe.</a:t>
            </a:r>
          </a:p>
          <a:p>
            <a:endParaRPr lang="fr-FR" dirty="0" smtClean="0"/>
          </a:p>
          <a:p>
            <a:endParaRPr lang="fr-FR" dirty="0"/>
          </a:p>
        </p:txBody>
      </p:sp>
      <p:pic>
        <p:nvPicPr>
          <p:cNvPr id="5" name="Image 4"/>
          <p:cNvPicPr>
            <a:picLocks noChangeAspect="1"/>
          </p:cNvPicPr>
          <p:nvPr/>
        </p:nvPicPr>
        <p:blipFill>
          <a:blip r:embed="rId2"/>
          <a:stretch>
            <a:fillRect/>
          </a:stretch>
        </p:blipFill>
        <p:spPr>
          <a:xfrm>
            <a:off x="6428509" y="4424953"/>
            <a:ext cx="1877291" cy="2239949"/>
          </a:xfrm>
          <a:prstGeom prst="rect">
            <a:avLst/>
          </a:prstGeom>
        </p:spPr>
      </p:pic>
    </p:spTree>
    <p:extLst>
      <p:ext uri="{BB962C8B-B14F-4D97-AF65-F5344CB8AC3E}">
        <p14:creationId xmlns:p14="http://schemas.microsoft.com/office/powerpoint/2010/main" val="3193509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u="sng" dirty="0" smtClean="0"/>
              <a:t>III.B … Causant des guerres de territoires.</a:t>
            </a:r>
            <a:endParaRPr lang="fr-FR" b="1" i="1" u="sng" dirty="0"/>
          </a:p>
        </p:txBody>
      </p:sp>
      <p:sp>
        <p:nvSpPr>
          <p:cNvPr id="3" name="Espace réservé du contenu 2"/>
          <p:cNvSpPr>
            <a:spLocks noGrp="1"/>
          </p:cNvSpPr>
          <p:nvPr>
            <p:ph idx="1"/>
          </p:nvPr>
        </p:nvSpPr>
        <p:spPr>
          <a:xfrm>
            <a:off x="706582" y="1600200"/>
            <a:ext cx="3519054" cy="4828309"/>
          </a:xfrm>
        </p:spPr>
        <p:txBody>
          <a:bodyPr>
            <a:normAutofit lnSpcReduction="10000"/>
          </a:bodyPr>
          <a:lstStyle/>
          <a:p>
            <a:r>
              <a:rPr lang="fr-FR" sz="2000" b="1" i="1" dirty="0" smtClean="0"/>
              <a:t>Louis XIV mène de nombreuses guerres contre les pays frontaliers. Il conquit donc ainsi l’Alsace, la Franche-Comté, le Roussillon et la Flandre. L’architecte Vauban bâtit une muraille de fortification pour protéger le pays sur la demande du roi. Ses guerres dont il revient souvent vainqueur, assure la	 puissance de la France en Europe. Malheureusement, les guerres appauvrissent son royaume. </a:t>
            </a:r>
          </a:p>
        </p:txBody>
      </p:sp>
      <p:sp>
        <p:nvSpPr>
          <p:cNvPr id="6" name="ZoneTexte 5"/>
          <p:cNvSpPr txBox="1"/>
          <p:nvPr/>
        </p:nvSpPr>
        <p:spPr>
          <a:xfrm>
            <a:off x="4904509" y="1828800"/>
            <a:ext cx="3782291" cy="4405745"/>
          </a:xfrm>
          <a:prstGeom prst="rect">
            <a:avLst/>
          </a:prstGeom>
          <a:noFill/>
        </p:spPr>
        <p:txBody>
          <a:bodyPr wrap="square" rtlCol="0">
            <a:spAutoFit/>
          </a:bodyPr>
          <a:lstStyle/>
          <a:p>
            <a:endParaRPr lang="fr-FR" dirty="0"/>
          </a:p>
        </p:txBody>
      </p:sp>
      <p:pic>
        <p:nvPicPr>
          <p:cNvPr id="7" name="Image 6"/>
          <p:cNvPicPr>
            <a:picLocks noChangeAspect="1"/>
          </p:cNvPicPr>
          <p:nvPr/>
        </p:nvPicPr>
        <p:blipFill>
          <a:blip r:embed="rId2"/>
          <a:stretch>
            <a:fillRect/>
          </a:stretch>
        </p:blipFill>
        <p:spPr>
          <a:xfrm>
            <a:off x="4572000" y="1600200"/>
            <a:ext cx="4010430" cy="4662626"/>
          </a:xfrm>
          <a:prstGeom prst="rect">
            <a:avLst/>
          </a:prstGeom>
        </p:spPr>
      </p:pic>
      <p:sp>
        <p:nvSpPr>
          <p:cNvPr id="8" name="ZoneTexte 7"/>
          <p:cNvSpPr txBox="1"/>
          <p:nvPr/>
        </p:nvSpPr>
        <p:spPr>
          <a:xfrm>
            <a:off x="4668982" y="6387516"/>
            <a:ext cx="3913448" cy="307777"/>
          </a:xfrm>
          <a:prstGeom prst="rect">
            <a:avLst/>
          </a:prstGeom>
          <a:noFill/>
        </p:spPr>
        <p:txBody>
          <a:bodyPr wrap="square" rtlCol="0">
            <a:spAutoFit/>
          </a:bodyPr>
          <a:lstStyle/>
          <a:p>
            <a:pPr algn="ctr"/>
            <a:r>
              <a:rPr lang="fr-FR" sz="1400" i="1" dirty="0" smtClean="0"/>
              <a:t>La France sous le règne de Louis XIV</a:t>
            </a:r>
            <a:endParaRPr lang="fr-FR" sz="1400" i="1" dirty="0"/>
          </a:p>
        </p:txBody>
      </p:sp>
    </p:spTree>
    <p:extLst>
      <p:ext uri="{BB962C8B-B14F-4D97-AF65-F5344CB8AC3E}">
        <p14:creationId xmlns:p14="http://schemas.microsoft.com/office/powerpoint/2010/main" val="3020541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u="sng" dirty="0"/>
              <a:t>S</a:t>
            </a:r>
            <a:r>
              <a:rPr lang="fr-FR" b="1" i="1" u="sng" dirty="0" smtClean="0"/>
              <a:t>ynthèse finale :</a:t>
            </a:r>
            <a:endParaRPr lang="fr-FR" b="1" i="1" u="sng" dirty="0"/>
          </a:p>
        </p:txBody>
      </p:sp>
      <p:sp>
        <p:nvSpPr>
          <p:cNvPr id="3" name="Espace réservé du contenu 2"/>
          <p:cNvSpPr>
            <a:spLocks noGrp="1"/>
          </p:cNvSpPr>
          <p:nvPr>
            <p:ph idx="1"/>
          </p:nvPr>
        </p:nvSpPr>
        <p:spPr/>
        <p:txBody>
          <a:bodyPr/>
          <a:lstStyle/>
          <a:p>
            <a:endParaRPr lang="fr-FR" dirty="0"/>
          </a:p>
        </p:txBody>
      </p:sp>
    </p:spTree>
    <p:extLst>
      <p:ext uri="{BB962C8B-B14F-4D97-AF65-F5344CB8AC3E}">
        <p14:creationId xmlns:p14="http://schemas.microsoft.com/office/powerpoint/2010/main" val="1992856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u="sng" dirty="0" smtClean="0"/>
              <a:t>Sources :</a:t>
            </a:r>
            <a:endParaRPr lang="fr-FR" b="1" i="1" u="sng" dirty="0"/>
          </a:p>
        </p:txBody>
      </p:sp>
      <p:sp>
        <p:nvSpPr>
          <p:cNvPr id="3" name="Espace réservé du contenu 2"/>
          <p:cNvSpPr>
            <a:spLocks noGrp="1"/>
          </p:cNvSpPr>
          <p:nvPr>
            <p:ph idx="1"/>
          </p:nvPr>
        </p:nvSpPr>
        <p:spPr/>
        <p:txBody>
          <a:bodyPr/>
          <a:lstStyle/>
          <a:p>
            <a:pPr marL="0" indent="0">
              <a:buNone/>
            </a:pPr>
            <a:endParaRPr lang="fr-FR" dirty="0" smtClean="0"/>
          </a:p>
          <a:p>
            <a:r>
              <a:rPr lang="fr-FR" b="1" i="1" dirty="0" smtClean="0"/>
              <a:t>Manuel d’histoire/géographie 5eme Belin</a:t>
            </a:r>
          </a:p>
          <a:p>
            <a:r>
              <a:rPr lang="fr-FR" b="1" i="1" dirty="0" smtClean="0"/>
              <a:t>Manuel d’histoire/géographie 5eme </a:t>
            </a:r>
          </a:p>
          <a:p>
            <a:r>
              <a:rPr lang="fr-FR" b="1" i="1" dirty="0" smtClean="0"/>
              <a:t>Protestants.org</a:t>
            </a:r>
          </a:p>
          <a:p>
            <a:r>
              <a:rPr lang="fr-FR" b="1" i="1" dirty="0" smtClean="0"/>
              <a:t>Wikipédia</a:t>
            </a:r>
          </a:p>
          <a:p>
            <a:endParaRPr lang="fr-FR" dirty="0" smtClean="0"/>
          </a:p>
          <a:p>
            <a:endParaRPr lang="fr-FR" dirty="0"/>
          </a:p>
        </p:txBody>
      </p:sp>
    </p:spTree>
    <p:extLst>
      <p:ext uri="{BB962C8B-B14F-4D97-AF65-F5344CB8AC3E}">
        <p14:creationId xmlns:p14="http://schemas.microsoft.com/office/powerpoint/2010/main" val="4289423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rot="5400000">
            <a:off x="2895600" y="1076325"/>
            <a:ext cx="3352800" cy="4705350"/>
          </a:xfrm>
          <a:prstGeom prst="rect">
            <a:avLst/>
          </a:prstGeom>
        </p:spPr>
      </p:pic>
    </p:spTree>
    <p:extLst>
      <p:ext uri="{BB962C8B-B14F-4D97-AF65-F5344CB8AC3E}">
        <p14:creationId xmlns:p14="http://schemas.microsoft.com/office/powerpoint/2010/main" val="552833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u="sng" dirty="0" smtClean="0">
                <a:effectLst>
                  <a:outerShdw blurRad="38100" dist="38100" dir="2700000" algn="tl">
                    <a:srgbClr val="000000">
                      <a:alpha val="43137"/>
                    </a:srgbClr>
                  </a:outerShdw>
                </a:effectLst>
              </a:rPr>
              <a:t>Sommaire :</a:t>
            </a:r>
            <a:endParaRPr lang="fr-FR" i="1" u="sng"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normAutofit fontScale="62500" lnSpcReduction="20000"/>
          </a:bodyPr>
          <a:lstStyle/>
          <a:p>
            <a:r>
              <a:rPr lang="fr-FR" b="1" i="1" u="sng" dirty="0" smtClean="0"/>
              <a:t>I</a:t>
            </a:r>
            <a:r>
              <a:rPr lang="fr-FR" b="1" i="1" u="sng" dirty="0"/>
              <a:t>. L’organisation du gouvernement de Louis </a:t>
            </a:r>
            <a:r>
              <a:rPr lang="fr-FR" b="1" i="1" u="sng" dirty="0" smtClean="0"/>
              <a:t>XIV</a:t>
            </a:r>
          </a:p>
          <a:p>
            <a:r>
              <a:rPr lang="fr-FR" i="1" dirty="0" smtClean="0"/>
              <a:t>I.A un règne personnel …</a:t>
            </a:r>
          </a:p>
          <a:p>
            <a:r>
              <a:rPr lang="fr-FR" i="1" dirty="0" smtClean="0"/>
              <a:t>I.B ... Qui a mené la monarchie française au sommet de sa puissance.</a:t>
            </a:r>
          </a:p>
          <a:p>
            <a:endParaRPr lang="fr-FR" i="1" dirty="0" smtClean="0"/>
          </a:p>
          <a:p>
            <a:r>
              <a:rPr lang="fr-FR" i="1" dirty="0" smtClean="0"/>
              <a:t> </a:t>
            </a:r>
            <a:r>
              <a:rPr lang="fr-FR" b="1" i="1" u="sng" dirty="0" smtClean="0"/>
              <a:t>II. Le roi et l’unité religieuse de son royaume</a:t>
            </a:r>
            <a:r>
              <a:rPr lang="fr-FR" i="1" dirty="0" smtClean="0"/>
              <a:t>.</a:t>
            </a:r>
          </a:p>
          <a:p>
            <a:r>
              <a:rPr lang="fr-FR" i="1" dirty="0" smtClean="0"/>
              <a:t>II.A La révocation de l’édit de Nantes …</a:t>
            </a:r>
          </a:p>
          <a:p>
            <a:r>
              <a:rPr lang="fr-FR" i="1" dirty="0" smtClean="0"/>
              <a:t>II.B … Qui cause la persécution des protestants. </a:t>
            </a:r>
          </a:p>
          <a:p>
            <a:endParaRPr lang="fr-FR" i="1" dirty="0" smtClean="0"/>
          </a:p>
          <a:p>
            <a:r>
              <a:rPr lang="fr-FR" b="1" i="1" u="sng" dirty="0" smtClean="0"/>
              <a:t>III. Le royaume de France sous Louis XIV</a:t>
            </a:r>
          </a:p>
          <a:p>
            <a:r>
              <a:rPr lang="fr-FR" i="1" dirty="0" smtClean="0"/>
              <a:t>III.A Un roi aux idées ambitieuses….</a:t>
            </a:r>
          </a:p>
          <a:p>
            <a:r>
              <a:rPr lang="fr-FR" i="1" dirty="0" smtClean="0"/>
              <a:t>III.B …Causant des guerres de territoires.</a:t>
            </a:r>
          </a:p>
          <a:p>
            <a:endParaRPr lang="fr-FR" i="1" dirty="0" smtClean="0"/>
          </a:p>
          <a:p>
            <a:r>
              <a:rPr lang="fr-FR" b="1" i="1" u="sng" dirty="0" smtClean="0"/>
              <a:t>Synthèse finale </a:t>
            </a:r>
          </a:p>
          <a:p>
            <a:r>
              <a:rPr lang="fr-FR" b="1" i="1" u="sng" dirty="0" smtClean="0"/>
              <a:t>Sources </a:t>
            </a:r>
          </a:p>
        </p:txBody>
      </p:sp>
    </p:spTree>
    <p:extLst>
      <p:ext uri="{BB962C8B-B14F-4D97-AF65-F5344CB8AC3E}">
        <p14:creationId xmlns:p14="http://schemas.microsoft.com/office/powerpoint/2010/main" val="3566888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4000" y="208916"/>
            <a:ext cx="8229600" cy="1143000"/>
          </a:xfrm>
        </p:spPr>
        <p:txBody>
          <a:bodyPr>
            <a:normAutofit fontScale="90000"/>
          </a:bodyPr>
          <a:lstStyle/>
          <a:p>
            <a:r>
              <a:rPr lang="fr-FR" b="1" i="1" u="sng" dirty="0" smtClean="0"/>
              <a:t> I .L’organisation du gouvernement de Louis XIV</a:t>
            </a:r>
            <a:endParaRPr lang="fr-FR" b="1" i="1" u="sng" dirty="0"/>
          </a:p>
        </p:txBody>
      </p:sp>
      <p:pic>
        <p:nvPicPr>
          <p:cNvPr id="4" name="Espace réservé du contenu 3"/>
          <p:cNvPicPr>
            <a:picLocks noGrp="1" noChangeAspect="1"/>
          </p:cNvPicPr>
          <p:nvPr>
            <p:ph idx="1"/>
          </p:nvPr>
        </p:nvPicPr>
        <p:blipFill>
          <a:blip r:embed="rId2"/>
          <a:stretch>
            <a:fillRect/>
          </a:stretch>
        </p:blipFill>
        <p:spPr>
          <a:xfrm>
            <a:off x="2098296" y="1600200"/>
            <a:ext cx="4947408" cy="4525963"/>
          </a:xfrm>
          <a:prstGeom prst="rect">
            <a:avLst/>
          </a:prstGeom>
        </p:spPr>
      </p:pic>
    </p:spTree>
    <p:extLst>
      <p:ext uri="{BB962C8B-B14F-4D97-AF65-F5344CB8AC3E}">
        <p14:creationId xmlns:p14="http://schemas.microsoft.com/office/powerpoint/2010/main" val="3740233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i="1" u="sng" dirty="0" smtClean="0"/>
              <a:t>I.A : Un règne personnel ….</a:t>
            </a:r>
            <a:endParaRPr lang="fr-FR" sz="2800" b="1" i="1" u="sng" dirty="0"/>
          </a:p>
        </p:txBody>
      </p:sp>
      <p:sp>
        <p:nvSpPr>
          <p:cNvPr id="3" name="Espace réservé du contenu 2"/>
          <p:cNvSpPr>
            <a:spLocks noGrp="1"/>
          </p:cNvSpPr>
          <p:nvPr>
            <p:ph sz="half" idx="1"/>
          </p:nvPr>
        </p:nvSpPr>
        <p:spPr>
          <a:xfrm>
            <a:off x="457200" y="1600200"/>
            <a:ext cx="4281054" cy="4842163"/>
          </a:xfrm>
        </p:spPr>
        <p:txBody>
          <a:bodyPr>
            <a:normAutofit fontScale="92500" lnSpcReduction="20000"/>
          </a:bodyPr>
          <a:lstStyle/>
          <a:p>
            <a:endParaRPr lang="fr-FR" sz="1600" dirty="0" smtClean="0"/>
          </a:p>
          <a:p>
            <a:r>
              <a:rPr lang="fr-FR" sz="2300" dirty="0" smtClean="0"/>
              <a:t>Depuis 1624 , c’était au premier ministre qu’on confiait le gouvernement du pays : le dernier fut Mazarin. </a:t>
            </a:r>
            <a:endParaRPr lang="fr-FR" sz="2300" dirty="0"/>
          </a:p>
          <a:p>
            <a:r>
              <a:rPr lang="fr-FR" sz="2300" dirty="0" smtClean="0"/>
              <a:t>A la mort  de celui-ci  en 1661, Louis XIV débute son règne personnel : il gouverne le pays sans premier ministre. Il ne tient plus compte des parlements, et les nobles (la cour de Versailles) lui obéissent.</a:t>
            </a:r>
          </a:p>
          <a:p>
            <a:r>
              <a:rPr lang="fr-FR" sz="2300" dirty="0" smtClean="0"/>
              <a:t>Pour gouverner, il s’aide de conseillers. De même c’est lui qui nomme les évêques et qui contrôle l’Eglise de France.</a:t>
            </a:r>
          </a:p>
          <a:p>
            <a:r>
              <a:rPr lang="fr-FR" sz="2300" dirty="0" smtClean="0"/>
              <a:t>Cependant, il décide seul. </a:t>
            </a:r>
          </a:p>
        </p:txBody>
      </p:sp>
      <p:pic>
        <p:nvPicPr>
          <p:cNvPr id="7" name="Espace réservé du contenu 6" descr="IMG_20160504_154526-2.JPG"/>
          <p:cNvPicPr>
            <a:picLocks noGrp="1" noChangeAspect="1"/>
          </p:cNvPicPr>
          <p:nvPr>
            <p:ph sz="half" idx="2"/>
          </p:nvPr>
        </p:nvPicPr>
        <p:blipFill>
          <a:blip r:embed="rId2">
            <a:extLst>
              <a:ext uri="{28A0092B-C50C-407E-A947-70E740481C1C}">
                <a14:useLocalDpi xmlns:a14="http://schemas.microsoft.com/office/drawing/2010/main" val="0"/>
              </a:ext>
            </a:extLst>
          </a:blip>
          <a:srcRect l="1299" r="1299"/>
          <a:stretch>
            <a:fillRect/>
          </a:stretch>
        </p:blipFill>
        <p:spPr>
          <a:xfrm>
            <a:off x="5217160" y="1201500"/>
            <a:ext cx="3469640" cy="3888343"/>
          </a:xfrm>
        </p:spPr>
      </p:pic>
      <p:sp>
        <p:nvSpPr>
          <p:cNvPr id="25" name="ZoneTexte 24"/>
          <p:cNvSpPr txBox="1"/>
          <p:nvPr/>
        </p:nvSpPr>
        <p:spPr>
          <a:xfrm>
            <a:off x="5882640" y="5176242"/>
            <a:ext cx="3327400" cy="369332"/>
          </a:xfrm>
          <a:prstGeom prst="rect">
            <a:avLst/>
          </a:prstGeom>
          <a:noFill/>
        </p:spPr>
        <p:txBody>
          <a:bodyPr wrap="square" rtlCol="0">
            <a:spAutoFit/>
          </a:bodyPr>
          <a:lstStyle/>
          <a:p>
            <a:r>
              <a:rPr lang="fr-FR" i="1" u="sng" dirty="0" smtClean="0"/>
              <a:t>Louis XIV et ses ministres </a:t>
            </a:r>
          </a:p>
        </p:txBody>
      </p:sp>
      <p:sp>
        <p:nvSpPr>
          <p:cNvPr id="27" name="ZoneTexte 26"/>
          <p:cNvSpPr txBox="1"/>
          <p:nvPr/>
        </p:nvSpPr>
        <p:spPr>
          <a:xfrm>
            <a:off x="4738254" y="5659120"/>
            <a:ext cx="3857105" cy="1200329"/>
          </a:xfrm>
          <a:prstGeom prst="rect">
            <a:avLst/>
          </a:prstGeom>
          <a:noFill/>
        </p:spPr>
        <p:txBody>
          <a:bodyPr wrap="square" rtlCol="0">
            <a:spAutoFit/>
          </a:bodyPr>
          <a:lstStyle/>
          <a:p>
            <a:pPr marL="342900" indent="-342900">
              <a:buAutoNum type="arabicParenBoth"/>
            </a:pPr>
            <a:r>
              <a:rPr lang="fr-FR" dirty="0" smtClean="0"/>
              <a:t>: Colbert, contrôleur général des Finances </a:t>
            </a:r>
          </a:p>
          <a:p>
            <a:pPr marL="342900" indent="-342900">
              <a:buAutoNum type="arabicParenBoth"/>
            </a:pPr>
            <a:r>
              <a:rPr lang="fr-FR" dirty="0" smtClean="0"/>
              <a:t>: Louvois , Secrétaire d’Etat à la guerre . </a:t>
            </a:r>
            <a:endParaRPr lang="fr-FR" dirty="0"/>
          </a:p>
        </p:txBody>
      </p:sp>
    </p:spTree>
    <p:extLst>
      <p:ext uri="{BB962C8B-B14F-4D97-AF65-F5344CB8AC3E}">
        <p14:creationId xmlns:p14="http://schemas.microsoft.com/office/powerpoint/2010/main" val="3907293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u="sng" dirty="0" smtClean="0"/>
              <a:t>I.B … Qui a mené la monarchie française au sommet de sa puissance </a:t>
            </a:r>
            <a:endParaRPr lang="fr-FR" b="1" i="1" u="sng" dirty="0"/>
          </a:p>
        </p:txBody>
      </p:sp>
      <p:sp>
        <p:nvSpPr>
          <p:cNvPr id="3" name="Espace réservé du contenu 2"/>
          <p:cNvSpPr>
            <a:spLocks noGrp="1"/>
          </p:cNvSpPr>
          <p:nvPr>
            <p:ph sz="half" idx="1"/>
          </p:nvPr>
        </p:nvSpPr>
        <p:spPr>
          <a:xfrm>
            <a:off x="4350327" y="2798424"/>
            <a:ext cx="4793673" cy="4059575"/>
          </a:xfrm>
        </p:spPr>
        <p:txBody>
          <a:bodyPr/>
          <a:lstStyle/>
          <a:p>
            <a:pPr marL="0" indent="0">
              <a:buNone/>
            </a:pPr>
            <a:r>
              <a:rPr lang="fr-FR" dirty="0" smtClean="0"/>
              <a:t> </a:t>
            </a:r>
            <a:endParaRPr lang="fr-FR" dirty="0"/>
          </a:p>
        </p:txBody>
      </p:sp>
      <p:sp>
        <p:nvSpPr>
          <p:cNvPr id="6" name="ZoneTexte 5"/>
          <p:cNvSpPr txBox="1"/>
          <p:nvPr/>
        </p:nvSpPr>
        <p:spPr>
          <a:xfrm>
            <a:off x="193964" y="1600200"/>
            <a:ext cx="8797636" cy="1015663"/>
          </a:xfrm>
          <a:prstGeom prst="rect">
            <a:avLst/>
          </a:prstGeom>
          <a:noFill/>
        </p:spPr>
        <p:txBody>
          <a:bodyPr wrap="square" rtlCol="0">
            <a:spAutoFit/>
          </a:bodyPr>
          <a:lstStyle/>
          <a:p>
            <a:r>
              <a:rPr lang="fr-FR" sz="2000" b="1" i="1" dirty="0" smtClean="0"/>
              <a:t>Vers la fin du XVII siècle , le roi porte le principe de la monarchie absolue selon lequel il est roi de droit divin à son apogée. Il est le chef suprême et n’a de compte à rendre qu’à Dieu. En revanche , il se doit de conserver la religion catholique.</a:t>
            </a:r>
            <a:endParaRPr lang="fr-FR" sz="2000" b="1" i="1" dirty="0"/>
          </a:p>
        </p:txBody>
      </p:sp>
      <p:sp>
        <p:nvSpPr>
          <p:cNvPr id="10" name="ZoneTexte 9"/>
          <p:cNvSpPr txBox="1"/>
          <p:nvPr/>
        </p:nvSpPr>
        <p:spPr>
          <a:xfrm>
            <a:off x="457200" y="2798424"/>
            <a:ext cx="3463636" cy="3139321"/>
          </a:xfrm>
          <a:prstGeom prst="rect">
            <a:avLst/>
          </a:prstGeom>
          <a:noFill/>
        </p:spPr>
        <p:txBody>
          <a:bodyPr wrap="square" rtlCol="0">
            <a:spAutoFit/>
          </a:bodyPr>
          <a:lstStyle/>
          <a:p>
            <a:pPr marL="285750" indent="-285750">
              <a:buFont typeface="Arial" panose="020B0604020202020204" pitchFamily="34" charset="0"/>
              <a:buChar char="•"/>
            </a:pPr>
            <a:r>
              <a:rPr lang="fr-FR" dirty="0" smtClean="0"/>
              <a:t>Le roi est considéré comme un représentant de Dieu sur terre.</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De ce fait, tout le monde lui se doit de lui obéir et de le respecter.</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Le roi détient le pouvoir absolu (religieux et politique).</a:t>
            </a:r>
          </a:p>
        </p:txBody>
      </p:sp>
      <p:pic>
        <p:nvPicPr>
          <p:cNvPr id="4" name="Image 3"/>
          <p:cNvPicPr>
            <a:picLocks noChangeAspect="1"/>
          </p:cNvPicPr>
          <p:nvPr/>
        </p:nvPicPr>
        <p:blipFill>
          <a:blip r:embed="rId2"/>
          <a:stretch>
            <a:fillRect/>
          </a:stretch>
        </p:blipFill>
        <p:spPr>
          <a:xfrm rot="16200000">
            <a:off x="4597033" y="2429768"/>
            <a:ext cx="3903672" cy="4275863"/>
          </a:xfrm>
          <a:prstGeom prst="rect">
            <a:avLst/>
          </a:prstGeom>
        </p:spPr>
      </p:pic>
    </p:spTree>
    <p:extLst>
      <p:ext uri="{BB962C8B-B14F-4D97-AF65-F5344CB8AC3E}">
        <p14:creationId xmlns:p14="http://schemas.microsoft.com/office/powerpoint/2010/main" val="2233047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u="sng" dirty="0" smtClean="0"/>
              <a:t>II Le roi et l’unité religieuse de son royaume</a:t>
            </a:r>
            <a:endParaRPr lang="fr-FR" b="1" i="1" u="sng" dirty="0"/>
          </a:p>
        </p:txBody>
      </p:sp>
      <p:sp>
        <p:nvSpPr>
          <p:cNvPr id="3" name="Espace réservé du contenu 2"/>
          <p:cNvSpPr>
            <a:spLocks noGrp="1"/>
          </p:cNvSpPr>
          <p:nvPr>
            <p:ph idx="1"/>
          </p:nvPr>
        </p:nvSpPr>
        <p:spPr>
          <a:xfrm>
            <a:off x="457200" y="1600202"/>
            <a:ext cx="7945120" cy="2098962"/>
          </a:xfrm>
        </p:spPr>
        <p:txBody>
          <a:bodyPr>
            <a:normAutofit lnSpcReduction="10000"/>
          </a:bodyPr>
          <a:lstStyle/>
          <a:p>
            <a:pPr marL="0" indent="0">
              <a:buNone/>
            </a:pPr>
            <a:endParaRPr lang="fr-FR" b="1" i="1" dirty="0" smtClean="0"/>
          </a:p>
          <a:p>
            <a:pPr marL="0" indent="0">
              <a:buNone/>
            </a:pPr>
            <a:r>
              <a:rPr lang="fr-FR" sz="2400" b="1" i="1" dirty="0" smtClean="0"/>
              <a:t>L’unité religieuse dans le royaume est exigée. En 1685 , la révocation de l’édit de Nantes est décidé</a:t>
            </a:r>
            <a:r>
              <a:rPr lang="fr-FR" sz="2400" b="1" i="1" dirty="0"/>
              <a:t>. </a:t>
            </a:r>
            <a:r>
              <a:rPr lang="fr-FR" sz="2400" b="1" i="1" dirty="0" smtClean="0"/>
              <a:t>A présent en France le culte protestant est interdit, les temples sont détruits</a:t>
            </a:r>
            <a:r>
              <a:rPr lang="fr-FR" sz="2400" b="1" i="1" dirty="0"/>
              <a:t> </a:t>
            </a:r>
            <a:r>
              <a:rPr lang="fr-FR" sz="2400" b="1" i="1" dirty="0" smtClean="0"/>
              <a:t>et les protestants refusant de se convertir sont persécutés.</a:t>
            </a:r>
          </a:p>
        </p:txBody>
      </p:sp>
      <p:pic>
        <p:nvPicPr>
          <p:cNvPr id="6" name="Image 5" descr="tem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9155" y="3699164"/>
            <a:ext cx="4707645" cy="2738120"/>
          </a:xfrm>
          <a:prstGeom prst="rect">
            <a:avLst/>
          </a:prstGeom>
        </p:spPr>
      </p:pic>
      <p:sp>
        <p:nvSpPr>
          <p:cNvPr id="4" name="ZoneTexte 3"/>
          <p:cNvSpPr txBox="1"/>
          <p:nvPr/>
        </p:nvSpPr>
        <p:spPr>
          <a:xfrm>
            <a:off x="5201920" y="6484200"/>
            <a:ext cx="3200400" cy="307777"/>
          </a:xfrm>
          <a:prstGeom prst="rect">
            <a:avLst/>
          </a:prstGeom>
          <a:noFill/>
        </p:spPr>
        <p:txBody>
          <a:bodyPr wrap="square" rtlCol="0">
            <a:spAutoFit/>
          </a:bodyPr>
          <a:lstStyle/>
          <a:p>
            <a:r>
              <a:rPr lang="fr-FR" sz="1400" i="1" dirty="0" smtClean="0"/>
              <a:t>Un temple protestant détruit</a:t>
            </a:r>
            <a:endParaRPr lang="fr-FR" sz="1400" i="1" dirty="0"/>
          </a:p>
        </p:txBody>
      </p:sp>
    </p:spTree>
    <p:extLst>
      <p:ext uri="{BB962C8B-B14F-4D97-AF65-F5344CB8AC3E}">
        <p14:creationId xmlns:p14="http://schemas.microsoft.com/office/powerpoint/2010/main" val="3565726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42108"/>
            <a:ext cx="8229600" cy="475529"/>
          </a:xfrm>
        </p:spPr>
        <p:txBody>
          <a:bodyPr>
            <a:normAutofit fontScale="90000"/>
          </a:bodyPr>
          <a:lstStyle/>
          <a:p>
            <a:r>
              <a:rPr lang="fr-FR" b="1" i="1" u="sng" dirty="0"/>
              <a:t>II.A La révocation de l’édit </a:t>
            </a:r>
            <a:r>
              <a:rPr lang="fr-FR" b="1" i="1" u="sng" dirty="0" smtClean="0"/>
              <a:t>de</a:t>
            </a:r>
            <a:br>
              <a:rPr lang="fr-FR" b="1" i="1" u="sng" dirty="0" smtClean="0"/>
            </a:br>
            <a:r>
              <a:rPr lang="fr-FR" b="1" i="1" u="sng" dirty="0" smtClean="0"/>
              <a:t> Nantes …</a:t>
            </a:r>
            <a:r>
              <a:rPr lang="fr-FR" dirty="0"/>
              <a:t/>
            </a:r>
            <a:br>
              <a:rPr lang="fr-FR" dirty="0"/>
            </a:br>
            <a:endParaRPr lang="fr-FR" dirty="0"/>
          </a:p>
        </p:txBody>
      </p:sp>
      <p:pic>
        <p:nvPicPr>
          <p:cNvPr id="4" name="Espace réservé du contenu 3"/>
          <p:cNvPicPr>
            <a:picLocks noGrp="1" noChangeAspect="1"/>
          </p:cNvPicPr>
          <p:nvPr>
            <p:ph idx="1"/>
          </p:nvPr>
        </p:nvPicPr>
        <p:blipFill>
          <a:blip r:embed="rId2"/>
          <a:stretch>
            <a:fillRect/>
          </a:stretch>
        </p:blipFill>
        <p:spPr>
          <a:xfrm>
            <a:off x="5190750" y="1668759"/>
            <a:ext cx="3634596" cy="4493682"/>
          </a:xfrm>
          <a:prstGeom prst="rect">
            <a:avLst/>
          </a:prstGeom>
        </p:spPr>
      </p:pic>
      <p:sp>
        <p:nvSpPr>
          <p:cNvPr id="5" name="ZoneTexte 4"/>
          <p:cNvSpPr txBox="1"/>
          <p:nvPr/>
        </p:nvSpPr>
        <p:spPr>
          <a:xfrm>
            <a:off x="5181600" y="6285407"/>
            <a:ext cx="4364182" cy="369332"/>
          </a:xfrm>
          <a:prstGeom prst="rect">
            <a:avLst/>
          </a:prstGeom>
          <a:noFill/>
        </p:spPr>
        <p:txBody>
          <a:bodyPr wrap="square" rtlCol="0">
            <a:spAutoFit/>
          </a:bodyPr>
          <a:lstStyle/>
          <a:p>
            <a:r>
              <a:rPr lang="fr-FR" i="1" dirty="0" smtClean="0"/>
              <a:t>Un extrait de  L’</a:t>
            </a:r>
            <a:r>
              <a:rPr lang="fr-FR" i="1" dirty="0"/>
              <a:t>é</a:t>
            </a:r>
            <a:r>
              <a:rPr lang="fr-FR" i="1" dirty="0" smtClean="0"/>
              <a:t>dit de Nantes</a:t>
            </a:r>
            <a:r>
              <a:rPr lang="fr-FR" dirty="0" smtClean="0"/>
              <a:t> </a:t>
            </a:r>
            <a:endParaRPr lang="fr-FR" dirty="0"/>
          </a:p>
        </p:txBody>
      </p:sp>
      <p:sp>
        <p:nvSpPr>
          <p:cNvPr id="7" name="ZoneTexte 6"/>
          <p:cNvSpPr txBox="1"/>
          <p:nvPr/>
        </p:nvSpPr>
        <p:spPr>
          <a:xfrm>
            <a:off x="457200" y="1668759"/>
            <a:ext cx="4322619" cy="4154984"/>
          </a:xfrm>
          <a:prstGeom prst="rect">
            <a:avLst/>
          </a:prstGeom>
          <a:noFill/>
        </p:spPr>
        <p:txBody>
          <a:bodyPr wrap="square" rtlCol="0">
            <a:spAutoFit/>
          </a:bodyPr>
          <a:lstStyle/>
          <a:p>
            <a:r>
              <a:rPr lang="fr-FR" sz="2400" b="1" i="1" dirty="0" smtClean="0"/>
              <a:t>Tout d’abord, l’édit de Nantes est un texte signé par Henri IV en 1598. Cet édit autorisant les Protestants à pratiquer leur religion librement, a mis fin aux guerres de religion qui ont ravagé la France . Mais Louis XIV souhaitant l’unité religieuse dans son royaume, révoque (=annule ) l’édit de Nantes en 1685.</a:t>
            </a:r>
            <a:endParaRPr lang="fr-FR" sz="2400" b="1" i="1" dirty="0"/>
          </a:p>
        </p:txBody>
      </p:sp>
    </p:spTree>
    <p:extLst>
      <p:ext uri="{BB962C8B-B14F-4D97-AF65-F5344CB8AC3E}">
        <p14:creationId xmlns:p14="http://schemas.microsoft.com/office/powerpoint/2010/main" val="2128446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u="sng" dirty="0" smtClean="0"/>
              <a:t>II.B … Qui cause la persécution des protestants </a:t>
            </a:r>
            <a:endParaRPr lang="fr-FR" b="1" i="1" u="sng" dirty="0"/>
          </a:p>
        </p:txBody>
      </p:sp>
      <p:sp>
        <p:nvSpPr>
          <p:cNvPr id="3" name="Espace réservé du contenu 2"/>
          <p:cNvSpPr>
            <a:spLocks noGrp="1"/>
          </p:cNvSpPr>
          <p:nvPr>
            <p:ph idx="1"/>
          </p:nvPr>
        </p:nvSpPr>
        <p:spPr>
          <a:xfrm>
            <a:off x="457200" y="1600200"/>
            <a:ext cx="8229600" cy="2680855"/>
          </a:xfrm>
        </p:spPr>
        <p:txBody>
          <a:bodyPr>
            <a:normAutofit/>
          </a:bodyPr>
          <a:lstStyle/>
          <a:p>
            <a:r>
              <a:rPr lang="fr-FR" sz="2400" b="1" i="1" dirty="0" smtClean="0"/>
              <a:t>Dû à la révocation de l’Edit de Nantes, Louis </a:t>
            </a:r>
            <a:r>
              <a:rPr lang="fr-FR" sz="2400" b="1" i="1" dirty="0"/>
              <a:t>XIV </a:t>
            </a:r>
            <a:r>
              <a:rPr lang="fr-FR" sz="2400" b="1" i="1" dirty="0" smtClean="0"/>
              <a:t>supprime </a:t>
            </a:r>
            <a:r>
              <a:rPr lang="fr-FR" sz="2400" b="1" i="1" dirty="0"/>
              <a:t>peu à peu les lieux de culte, les </a:t>
            </a:r>
            <a:r>
              <a:rPr lang="fr-FR" sz="2400" b="1" i="1" dirty="0" smtClean="0"/>
              <a:t>écoles et </a:t>
            </a:r>
            <a:r>
              <a:rPr lang="fr-FR" sz="2400" b="1" i="1" dirty="0"/>
              <a:t>l'accès à certains métiers</a:t>
            </a:r>
            <a:r>
              <a:rPr lang="fr-FR" sz="2400" b="1" i="1" dirty="0" smtClean="0"/>
              <a:t>. </a:t>
            </a:r>
            <a:r>
              <a:rPr lang="fr-FR" sz="2400" b="1" i="1" dirty="0"/>
              <a:t>Dans de nombreuses régions, des conversions sont obtenues en masse par la violence et les </a:t>
            </a:r>
            <a:r>
              <a:rPr lang="fr-FR" sz="2400" b="1" i="1" dirty="0" smtClean="0"/>
              <a:t>persécutions. Le </a:t>
            </a:r>
            <a:r>
              <a:rPr lang="fr-FR" sz="2400" b="1" i="1" dirty="0"/>
              <a:t>nombre </a:t>
            </a:r>
            <a:r>
              <a:rPr lang="fr-FR" sz="2400" b="1" i="1" dirty="0" smtClean="0"/>
              <a:t>de </a:t>
            </a:r>
            <a:r>
              <a:rPr lang="fr-FR" sz="2400" b="1" i="1" dirty="0"/>
              <a:t>protestants qui choisissent l'exil, en Allemagne, en Suisse, en </a:t>
            </a:r>
            <a:r>
              <a:rPr lang="fr-FR" sz="2400" b="1" i="1" dirty="0" smtClean="0"/>
              <a:t>Angleterre est estimé à 200 000. Ce </a:t>
            </a:r>
            <a:r>
              <a:rPr lang="fr-FR" sz="2400" b="1" i="1" dirty="0"/>
              <a:t>mouvement est appelé le "Refuge". </a:t>
            </a:r>
          </a:p>
        </p:txBody>
      </p:sp>
      <p:pic>
        <p:nvPicPr>
          <p:cNvPr id="5" name="Image 4"/>
          <p:cNvPicPr>
            <a:picLocks noChangeAspect="1"/>
          </p:cNvPicPr>
          <p:nvPr/>
        </p:nvPicPr>
        <p:blipFill>
          <a:blip r:embed="rId2"/>
          <a:stretch>
            <a:fillRect/>
          </a:stretch>
        </p:blipFill>
        <p:spPr>
          <a:xfrm>
            <a:off x="2895166" y="4281055"/>
            <a:ext cx="3353233" cy="2045602"/>
          </a:xfrm>
          <a:prstGeom prst="rect">
            <a:avLst/>
          </a:prstGeom>
        </p:spPr>
      </p:pic>
      <p:sp>
        <p:nvSpPr>
          <p:cNvPr id="6" name="ZoneTexte 5"/>
          <p:cNvSpPr txBox="1"/>
          <p:nvPr/>
        </p:nvSpPr>
        <p:spPr>
          <a:xfrm>
            <a:off x="2811822" y="6349939"/>
            <a:ext cx="3353233" cy="369332"/>
          </a:xfrm>
          <a:prstGeom prst="rect">
            <a:avLst/>
          </a:prstGeom>
          <a:noFill/>
        </p:spPr>
        <p:txBody>
          <a:bodyPr wrap="square" rtlCol="0">
            <a:spAutoFit/>
          </a:bodyPr>
          <a:lstStyle/>
          <a:p>
            <a:pPr algn="ctr"/>
            <a:r>
              <a:rPr lang="fr-FR" dirty="0"/>
              <a:t> </a:t>
            </a:r>
            <a:r>
              <a:rPr lang="fr-FR" sz="1600" i="1" dirty="0"/>
              <a:t>E</a:t>
            </a:r>
            <a:r>
              <a:rPr lang="fr-FR" sz="1600" i="1" dirty="0" smtClean="0"/>
              <a:t>xécution d’un protestant</a:t>
            </a:r>
            <a:endParaRPr lang="fr-FR" sz="1600" i="1" dirty="0"/>
          </a:p>
        </p:txBody>
      </p:sp>
    </p:spTree>
    <p:extLst>
      <p:ext uri="{BB962C8B-B14F-4D97-AF65-F5344CB8AC3E}">
        <p14:creationId xmlns:p14="http://schemas.microsoft.com/office/powerpoint/2010/main" val="1835359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3840" y="172720"/>
            <a:ext cx="2824480" cy="1262380"/>
          </a:xfrm>
        </p:spPr>
        <p:txBody>
          <a:bodyPr>
            <a:normAutofit fontScale="90000"/>
          </a:bodyPr>
          <a:lstStyle/>
          <a:p>
            <a:r>
              <a:rPr lang="fr-FR" i="1" u="sng" dirty="0" smtClean="0"/>
              <a:t>Moyens sûrs et honnêtes pour ramener les hérétiques à la fois catholique</a:t>
            </a:r>
            <a:endParaRPr lang="fr-FR" i="1" u="sng" dirty="0"/>
          </a:p>
        </p:txBody>
      </p:sp>
      <p:sp>
        <p:nvSpPr>
          <p:cNvPr id="4" name="Espace réservé du texte 3"/>
          <p:cNvSpPr>
            <a:spLocks noGrp="1"/>
          </p:cNvSpPr>
          <p:nvPr>
            <p:ph type="body" sz="half" idx="2"/>
          </p:nvPr>
        </p:nvSpPr>
        <p:spPr>
          <a:xfrm>
            <a:off x="325120" y="1676400"/>
            <a:ext cx="2082801" cy="4449763"/>
          </a:xfrm>
        </p:spPr>
        <p:txBody>
          <a:bodyPr/>
          <a:lstStyle/>
          <a:p>
            <a:r>
              <a:rPr lang="fr-FR" i="1" dirty="0" smtClean="0"/>
              <a:t>« Sa Majesté a révoqué l ’édit de Nantes de l’an 1598. Elle interdit de faire aucun culte publique de la religion prétendu réformée et ordonne que tous les temples seront démolis . Sa Majesté défend aux pasteurs de  faire aucun prêches sous peine des galères. »</a:t>
            </a:r>
          </a:p>
          <a:p>
            <a:endParaRPr lang="fr-FR" dirty="0"/>
          </a:p>
          <a:p>
            <a:r>
              <a:rPr lang="fr-FR" dirty="0" smtClean="0"/>
              <a:t>D’après </a:t>
            </a:r>
            <a:r>
              <a:rPr lang="fr-FR" i="1" dirty="0" smtClean="0"/>
              <a:t>La Gazette de France </a:t>
            </a:r>
            <a:r>
              <a:rPr lang="fr-FR" dirty="0" smtClean="0"/>
              <a:t>, 1685</a:t>
            </a:r>
          </a:p>
          <a:p>
            <a:pPr marL="342900" indent="-342900">
              <a:buAutoNum type="alphaLcParenBoth"/>
            </a:pPr>
            <a:r>
              <a:rPr lang="fr-FR" dirty="0" smtClean="0"/>
              <a:t>: La condamnations aux galères ; </a:t>
            </a:r>
          </a:p>
          <a:p>
            <a:pPr marL="342900" indent="-342900">
              <a:buAutoNum type="alphaLcParenBoth"/>
            </a:pPr>
            <a:r>
              <a:rPr lang="fr-FR" dirty="0" smtClean="0"/>
              <a:t>Le supplice de la </a:t>
            </a:r>
            <a:r>
              <a:rPr lang="fr-FR" u="sng" dirty="0" smtClean="0"/>
              <a:t>roue</a:t>
            </a:r>
            <a:endParaRPr lang="fr-FR" u="sng" dirty="0"/>
          </a:p>
        </p:txBody>
      </p:sp>
      <p:sp>
        <p:nvSpPr>
          <p:cNvPr id="10" name="ZoneTexte 9"/>
          <p:cNvSpPr txBox="1"/>
          <p:nvPr/>
        </p:nvSpPr>
        <p:spPr>
          <a:xfrm>
            <a:off x="325120" y="6118274"/>
            <a:ext cx="8453120" cy="646331"/>
          </a:xfrm>
          <a:prstGeom prst="rect">
            <a:avLst/>
          </a:prstGeom>
          <a:noFill/>
        </p:spPr>
        <p:txBody>
          <a:bodyPr wrap="square" rtlCol="0">
            <a:spAutoFit/>
          </a:bodyPr>
          <a:lstStyle/>
          <a:p>
            <a:r>
              <a:rPr lang="fr-FR" i="1" u="sng" dirty="0" smtClean="0"/>
              <a:t>La roue est un moyen de torture qui constitué a attachés le </a:t>
            </a:r>
            <a:r>
              <a:rPr lang="fr-FR" i="1" u="sng" dirty="0" err="1" smtClean="0"/>
              <a:t>comdamné</a:t>
            </a:r>
            <a:r>
              <a:rPr lang="fr-FR" i="1" u="sng" dirty="0" smtClean="0"/>
              <a:t> aux rayons de la roue et de le faire tourner parfois jusqu’à la mort.</a:t>
            </a:r>
            <a:endParaRPr lang="fr-FR" i="1" u="sng" dirty="0"/>
          </a:p>
        </p:txBody>
      </p:sp>
      <p:pic>
        <p:nvPicPr>
          <p:cNvPr id="5" name="Espace réservé du contenu 4"/>
          <p:cNvPicPr>
            <a:picLocks noGrp="1" noChangeAspect="1"/>
          </p:cNvPicPr>
          <p:nvPr>
            <p:ph idx="1"/>
          </p:nvPr>
        </p:nvPicPr>
        <p:blipFill rotWithShape="1">
          <a:blip r:embed="rId2"/>
          <a:srcRect l="1" r="35776" b="2591"/>
          <a:stretch/>
        </p:blipFill>
        <p:spPr>
          <a:xfrm>
            <a:off x="2670060" y="1254990"/>
            <a:ext cx="5846041" cy="4260907"/>
          </a:xfrm>
          <a:prstGeom prst="rect">
            <a:avLst/>
          </a:prstGeom>
        </p:spPr>
      </p:pic>
    </p:spTree>
    <p:extLst>
      <p:ext uri="{BB962C8B-B14F-4D97-AF65-F5344CB8AC3E}">
        <p14:creationId xmlns:p14="http://schemas.microsoft.com/office/powerpoint/2010/main" val="1950844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454</TotalTime>
  <Words>782</Words>
  <Application>Microsoft Office PowerPoint</Application>
  <PresentationFormat>Affichage à l'écran (4:3)</PresentationFormat>
  <Paragraphs>77</Paragraphs>
  <Slides>15</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15</vt:i4>
      </vt:variant>
    </vt:vector>
  </HeadingPairs>
  <TitlesOfParts>
    <vt:vector size="18" baseType="lpstr">
      <vt:lpstr>Arial</vt:lpstr>
      <vt:lpstr>Calibri</vt:lpstr>
      <vt:lpstr>Thème Office</vt:lpstr>
      <vt:lpstr>Louis XIV : un roi absolu                        Diaporama fait par Shan, Emma et Zoé </vt:lpstr>
      <vt:lpstr>Sommaire :</vt:lpstr>
      <vt:lpstr> I .L’organisation du gouvernement de Louis XIV</vt:lpstr>
      <vt:lpstr>I.A : Un règne personnel ….</vt:lpstr>
      <vt:lpstr>I.B … Qui a mené la monarchie française au sommet de sa puissance </vt:lpstr>
      <vt:lpstr>II Le roi et l’unité religieuse de son royaume</vt:lpstr>
      <vt:lpstr>II.A La révocation de l’édit de  Nantes … </vt:lpstr>
      <vt:lpstr>II.B … Qui cause la persécution des protestants </vt:lpstr>
      <vt:lpstr>Moyens sûrs et honnêtes pour ramener les hérétiques à la fois catholique</vt:lpstr>
      <vt:lpstr>III. Le royaume de France sous Louis XIV</vt:lpstr>
      <vt:lpstr>III.A Un roi aux idées ambitieuses …</vt:lpstr>
      <vt:lpstr>III.B … Causant des guerres de territoires.</vt:lpstr>
      <vt:lpstr>Synthèse finale :</vt:lpstr>
      <vt:lpstr>Sources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 XIV : un roi absolu                        Diaporama fait par Shan, Emma et Zoé</dc:title>
  <dc:creator>Sg</dc:creator>
  <cp:lastModifiedBy>Christel</cp:lastModifiedBy>
  <cp:revision>47</cp:revision>
  <dcterms:created xsi:type="dcterms:W3CDTF">2016-05-04T13:01:46Z</dcterms:created>
  <dcterms:modified xsi:type="dcterms:W3CDTF">2016-05-16T13:22:40Z</dcterms:modified>
</cp:coreProperties>
</file>