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08/03/2015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183776" y="-88900"/>
            <a:ext cx="4928592" cy="1295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تحليلية الفضاء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827584" y="1052736"/>
                <a:ext cx="7920880" cy="6975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MA" sz="3200" b="1" dirty="0" smtClean="0"/>
                  <a:t>في هذا الملخص , الفضاء منسوب إلى معلم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𝒋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r>
                  <a:rPr lang="ar-MA" sz="3200" b="1" dirty="0" smtClean="0"/>
                  <a:t> </a:t>
                </a:r>
                <a:endParaRPr lang="fr-FR" sz="32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52736"/>
                <a:ext cx="7920880" cy="6975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3"/>
          <p:cNvSpPr>
            <a:spLocks noChangeArrowheads="1"/>
          </p:cNvSpPr>
          <p:nvPr/>
        </p:nvSpPr>
        <p:spPr bwMode="blackWhite">
          <a:xfrm>
            <a:off x="4630262" y="1793473"/>
            <a:ext cx="446449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</a:t>
            </a:r>
            <a:r>
              <a:rPr kumimoji="0" lang="ar-M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) </a:t>
            </a:r>
            <a:r>
              <a:rPr lang="ar-MA" sz="3600" b="1" kern="0" dirty="0" smtClean="0">
                <a:solidFill>
                  <a:srgbClr val="CC3300"/>
                </a:solidFill>
                <a:latin typeface="Times New Roman" pitchFamily="18" charset="0"/>
                <a:cs typeface="Arial" pitchFamily="34" charset="0"/>
              </a:rPr>
              <a:t>شرط </a:t>
            </a:r>
            <a:r>
              <a:rPr lang="ar-MA" sz="3600" b="1" kern="0" dirty="0" err="1" smtClean="0">
                <a:solidFill>
                  <a:srgbClr val="CC3300"/>
                </a:solidFill>
                <a:latin typeface="Times New Roman" pitchFamily="18" charset="0"/>
                <a:cs typeface="Arial" pitchFamily="34" charset="0"/>
              </a:rPr>
              <a:t>إستقامية</a:t>
            </a:r>
            <a:r>
              <a:rPr lang="ar-MA" sz="3600" b="1" kern="0" dirty="0" smtClean="0">
                <a:solidFill>
                  <a:srgbClr val="CC3300"/>
                </a:solidFill>
                <a:latin typeface="Times New Roman" pitchFamily="18" charset="0"/>
                <a:cs typeface="Arial" pitchFamily="34" charset="0"/>
              </a:rPr>
              <a:t> متجهتين </a:t>
            </a:r>
            <a:r>
              <a:rPr kumimoji="0" lang="ar-M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3829657" y="2338933"/>
            <a:ext cx="5265101" cy="5762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FF00"/>
              </a:gs>
              <a:gs pos="100000">
                <a:srgbClr val="B2B200"/>
              </a:gs>
            </a:gsLst>
            <a:lin ang="5400000" scaled="1"/>
          </a:gra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أ) المحددات</a:t>
            </a:r>
            <a:r>
              <a:rPr kumimoji="0" lang="ar-M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المستخرجة لمتجهتين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1979712" y="2948631"/>
                <a:ext cx="7097754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لتكن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𝒂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𝒃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ar-MA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fr-FR" sz="32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fr-FR" sz="32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fr-FR" sz="32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32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متجهتين . </a:t>
                </a:r>
                <a:endParaRPr lang="fr-FR" sz="3200" b="1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48631"/>
                <a:ext cx="7097754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ZoneTexte 13"/>
              <p:cNvSpPr txBox="1"/>
              <p:nvPr/>
            </p:nvSpPr>
            <p:spPr>
              <a:xfrm>
                <a:off x="2699792" y="3533406"/>
                <a:ext cx="6374816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المحددات المستخرجة للمتجهتين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هي: </a:t>
                </a:r>
                <a:endParaRPr lang="fr-FR" sz="3200" b="1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33406"/>
                <a:ext cx="6374816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7208111" y="4130061"/>
                <a:ext cx="1780112" cy="95096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32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32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b="1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11" y="4130061"/>
                <a:ext cx="1780112" cy="95096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ZoneTexte 14"/>
              <p:cNvSpPr txBox="1"/>
              <p:nvPr/>
            </p:nvSpPr>
            <p:spPr>
              <a:xfrm>
                <a:off x="4778503" y="4118181"/>
                <a:ext cx="1780112" cy="95096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32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32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𝒄</m:t>
                                </m:r>
                              </m:e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b="1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503" y="4118181"/>
                <a:ext cx="1780112" cy="95096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326367" y="4333164"/>
            <a:ext cx="45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/>
              <a:t>و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ZoneTexte 16"/>
              <p:cNvSpPr txBox="1"/>
              <p:nvPr/>
            </p:nvSpPr>
            <p:spPr>
              <a:xfrm>
                <a:off x="2411760" y="4126986"/>
                <a:ext cx="1780112" cy="95096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32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𝒄</m:t>
                                </m:r>
                              </m:e>
                              <m:e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b="1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126986"/>
                <a:ext cx="1780112" cy="95096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9"/>
          <p:cNvSpPr>
            <a:spLocks noChangeArrowheads="1"/>
          </p:cNvSpPr>
          <p:nvPr/>
        </p:nvSpPr>
        <p:spPr bwMode="gray">
          <a:xfrm>
            <a:off x="4630262" y="5081027"/>
            <a:ext cx="4357961" cy="5762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FF00"/>
              </a:gs>
              <a:gs pos="100000">
                <a:srgbClr val="B2B200"/>
              </a:gs>
            </a:gsLst>
            <a:lin ang="5400000" scaled="1"/>
          </a:gra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ب) شرط</a:t>
            </a:r>
            <a:r>
              <a:rPr kumimoji="0" lang="ar-M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MA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إستقامية</a:t>
            </a:r>
            <a:r>
              <a:rPr kumimoji="0" lang="ar-M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متجهتين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0" y="5756111"/>
                <a:ext cx="9116580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 تكون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</a:t>
                </a:r>
                <a:r>
                  <a:rPr lang="ar-MA" sz="3200" b="1" dirty="0" err="1" smtClean="0"/>
                  <a:t>مستقيميتين</a:t>
                </a:r>
                <a:r>
                  <a:rPr lang="ar-MA" sz="3200" b="1" dirty="0" smtClean="0"/>
                  <a:t> إذا وفقط إذا كانت المحددات </a:t>
                </a:r>
              </a:p>
              <a:p>
                <a:pPr algn="r" rtl="1"/>
                <a:r>
                  <a:rPr lang="ar-MA" sz="3200" b="1" dirty="0" smtClean="0"/>
                  <a:t>الثلاث المستخرجة لهما كلها منعدمة </a:t>
                </a:r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6111"/>
                <a:ext cx="9116580" cy="10772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6636442" y="4333164"/>
            <a:ext cx="45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/>
              <a:t>و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9883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7" grpId="0" animBg="1"/>
      <p:bldP spid="13" grpId="0" animBg="1"/>
      <p:bldP spid="2" grpId="0" animBg="1"/>
      <p:bldP spid="14" grpId="0" animBg="1"/>
      <p:bldP spid="3" grpId="0" animBg="1"/>
      <p:bldP spid="15" grpId="0" animBg="1"/>
      <p:bldP spid="16" grpId="0"/>
      <p:bldP spid="17" grpId="0" animBg="1"/>
      <p:bldP spid="18" grpId="0" animBg="1"/>
      <p:bldP spid="5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07903" y="188640"/>
            <a:ext cx="544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لتكن </a:t>
            </a:r>
            <a:r>
              <a:rPr lang="fr-FR" sz="3200" b="1" dirty="0" smtClean="0"/>
              <a:t>M(</a:t>
            </a:r>
            <a:r>
              <a:rPr lang="fr-FR" sz="3200" b="1" dirty="0" err="1" smtClean="0"/>
              <a:t>x;y;z</a:t>
            </a:r>
            <a:r>
              <a:rPr lang="fr-FR" sz="3200" b="1" dirty="0" smtClean="0"/>
              <a:t>)</a:t>
            </a:r>
            <a:r>
              <a:rPr lang="ar-MA" sz="3200" b="1" dirty="0" smtClean="0"/>
              <a:t> نقطة من الفضاء 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-108520" y="908720"/>
                <a:ext cx="9252520" cy="68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</a:t>
                </a:r>
                <a:r>
                  <a:rPr lang="fr-FR" sz="3200" b="1" dirty="0" smtClean="0"/>
                  <a:t>=0                                         </a:t>
                </a:r>
                <a:r>
                  <a:rPr lang="ar-MA" sz="3200" b="1" dirty="0" smtClean="0"/>
                  <a:t> </a:t>
                </a:r>
                <a:r>
                  <a:rPr lang="fr-FR" sz="3200" b="1" dirty="0" smtClean="0"/>
                  <a:t>M</a:t>
                </a:r>
                <a:r>
                  <a:rPr lang="fr-FR" sz="3200" b="1" dirty="0" smtClean="0">
                    <a:sym typeface="Symbol"/>
                  </a:rPr>
                  <a:t>(P)</a:t>
                </a:r>
                <a:r>
                  <a:rPr lang="fr-FR" sz="3200" b="1" dirty="0" err="1" smtClean="0">
                    <a:sym typeface="Symbol"/>
                  </a:rPr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𝑨𝑴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𝒖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908720"/>
                <a:ext cx="9252520" cy="6855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61" t="-2655" r="-1713" b="-247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1267107" y="1605444"/>
                <a:ext cx="4881592" cy="190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r-FR" sz="3200" b="1" dirty="0" smtClean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𝒚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𝒛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=0                                          </a:t>
                </a:r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07" y="1605444"/>
                <a:ext cx="4881592" cy="190116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121" r="-16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491400" y="3140968"/>
                <a:ext cx="885698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𝒙</m:t>
                        </m:r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𝟏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−</m:t>
                    </m:r>
                    <m:d>
                      <m:dPr>
                        <m:ctrlP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𝒚</m:t>
                        </m:r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𝟐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+</m:t>
                    </m:r>
                    <m:d>
                      <m:dPr>
                        <m:ctrlP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𝒛</m:t>
                        </m:r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𝟑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fr-FR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=</m:t>
                    </m:r>
                    <m:r>
                      <a:rPr lang="fr-FR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0" y="3140968"/>
                <a:ext cx="8856984" cy="708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70" b="-68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502190" y="4005064"/>
            <a:ext cx="345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ym typeface="Symbol"/>
              </a:rPr>
              <a:t>(x-1)+y-2+z-3=0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4287" y="4725143"/>
            <a:ext cx="345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ym typeface="Symbol"/>
              </a:rPr>
              <a:t>x+y+z-6=0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19671" y="5278115"/>
            <a:ext cx="750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هي: </a:t>
            </a:r>
            <a:r>
              <a:rPr lang="fr-FR" sz="3200" b="1" dirty="0" smtClean="0"/>
              <a:t>x+y+z-6=0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9808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gray">
          <a:xfrm>
            <a:off x="4860032" y="66339"/>
            <a:ext cx="4283968" cy="576263"/>
          </a:xfrm>
          <a:prstGeom prst="roundRect">
            <a:avLst>
              <a:gd name="adj" fmla="val 11921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ar-M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توازي</a:t>
            </a:r>
            <a:r>
              <a:rPr kumimoji="0" lang="ar-M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وتقاطع مستويين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24544" y="1124744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err="1" smtClean="0"/>
              <a:t>نعتبرالمستويين</a:t>
            </a:r>
            <a:r>
              <a:rPr lang="ar-MA" sz="3200" b="1" dirty="0" smtClean="0"/>
              <a:t> </a:t>
            </a:r>
            <a:r>
              <a:rPr lang="fr-FR" sz="3200" b="1" dirty="0" smtClean="0"/>
              <a:t>(P): </a:t>
            </a:r>
            <a:r>
              <a:rPr lang="fr-FR" sz="3200" b="1" dirty="0" err="1" smtClean="0"/>
              <a:t>ax+by+cz+d</a:t>
            </a:r>
            <a:r>
              <a:rPr lang="fr-FR" sz="3200" b="1" dirty="0" smtClean="0"/>
              <a:t>=0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(Q): </a:t>
            </a:r>
            <a:r>
              <a:rPr lang="fr-FR" sz="3200" b="1" dirty="0" err="1" smtClean="0"/>
              <a:t>a’x+b’y+c’z+d</a:t>
            </a:r>
            <a:r>
              <a:rPr lang="fr-FR" sz="3200" b="1" dirty="0" smtClean="0"/>
              <a:t>‘=0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0" y="2060848"/>
                <a:ext cx="9144000" cy="146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يكون </a:t>
                </a:r>
                <a:r>
                  <a:rPr lang="fr-FR" sz="3200" b="1" dirty="0" smtClean="0"/>
                  <a:t>(P)</a:t>
                </a:r>
                <a:r>
                  <a:rPr lang="ar-MA" sz="3200" b="1" dirty="0" smtClean="0"/>
                  <a:t> و</a:t>
                </a:r>
                <a:r>
                  <a:rPr lang="fr-FR" sz="3200" b="1" dirty="0" smtClean="0"/>
                  <a:t> (Q)</a:t>
                </a:r>
                <a:r>
                  <a:rPr lang="ar-MA" sz="3200" b="1" dirty="0" smtClean="0"/>
                  <a:t> متوازيين إذا وفقط إذا كانت المحددات : </a:t>
                </a:r>
              </a:p>
              <a:p>
                <a:pPr algn="r" rtl="1"/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ar-MA" sz="3200" b="1" i="1" smtClean="0">
                        <a:latin typeface="Cambria Math"/>
                      </a:rPr>
                      <m:t>و</m:t>
                    </m:r>
                    <m:r>
                      <a:rPr lang="ar-MA" sz="3200" b="1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MA" sz="3200" b="1" dirty="0" smtClean="0"/>
                  <a:t> كلها منعدمة </a:t>
                </a:r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0848"/>
                <a:ext cx="9144000" cy="14612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6250" r="-17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539552" y="38610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3200" b="1" dirty="0" smtClean="0"/>
              <a:t>*</a:t>
            </a:r>
            <a:r>
              <a:rPr lang="ar-MA" sz="3200" b="1" dirty="0" smtClean="0"/>
              <a:t> يكون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متقاطعين إذا وفقط إذا كانت إحدى هذه المحددات على الأقل غير منعدمة</a:t>
            </a:r>
            <a:endParaRPr lang="fr-FR" sz="3200" b="1" dirty="0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7919693" y="4938266"/>
            <a:ext cx="1210390" cy="5760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أمثلة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353413" y="5514330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1)نعتبر</a:t>
            </a:r>
            <a:r>
              <a:rPr lang="fr-FR" sz="3200" b="1" dirty="0" smtClean="0"/>
              <a:t> </a:t>
            </a:r>
            <a:r>
              <a:rPr lang="ar-MA" sz="3200" b="1" dirty="0" smtClean="0"/>
              <a:t>المستويين </a:t>
            </a:r>
            <a:r>
              <a:rPr lang="fr-FR" sz="3200" b="1" dirty="0" smtClean="0"/>
              <a:t>(P): 2x-y+z-1=0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(Q): -4x+2y-2z+ 7=0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27784" y="623731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حدد الوضع النسبي للمستويين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49938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 animBg="1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eurs 2"/>
          <p:cNvSpPr/>
          <p:nvPr/>
        </p:nvSpPr>
        <p:spPr>
          <a:xfrm>
            <a:off x="7884368" y="0"/>
            <a:ext cx="1152128" cy="864096"/>
          </a:xfrm>
          <a:prstGeom prst="pi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الحل</a:t>
            </a:r>
            <a:endParaRPr lang="fr-FR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5652120" y="1196752"/>
                <a:ext cx="3384376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</a:t>
                </a:r>
                <a:r>
                  <a:rPr lang="fr-FR" sz="3200" b="1" dirty="0" smtClean="0"/>
                  <a:t>=0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96752"/>
                <a:ext cx="3384376" cy="91031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4685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2879553" y="1234163"/>
                <a:ext cx="2808312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و</a:t>
                </a:r>
                <a:r>
                  <a:rPr lang="fr-FR" sz="3200" b="1" dirty="0" smtClean="0"/>
                  <a:t>=0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53" y="1234163"/>
                <a:ext cx="2808312" cy="9103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5640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107504" y="1234163"/>
                <a:ext cx="288032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و</a:t>
                </a:r>
                <a:r>
                  <a:rPr lang="fr-FR" sz="3200" b="1" dirty="0" smtClean="0"/>
                  <a:t>=0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34163"/>
                <a:ext cx="2880320" cy="9103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5297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556867" y="214447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المستويان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متوازيان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324544" y="2827362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2)نعتبر</a:t>
            </a:r>
            <a:r>
              <a:rPr lang="fr-FR" sz="3200" b="1" dirty="0" smtClean="0"/>
              <a:t> </a:t>
            </a:r>
            <a:r>
              <a:rPr lang="ar-MA" sz="3200" b="1" dirty="0" smtClean="0"/>
              <a:t>المستويين </a:t>
            </a:r>
            <a:r>
              <a:rPr lang="fr-FR" sz="3200" b="1" dirty="0" smtClean="0"/>
              <a:t>(P): 2x-y+z-1=0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(Q): </a:t>
            </a:r>
            <a:r>
              <a:rPr lang="fr-FR" sz="3200" b="1" dirty="0" err="1" smtClean="0"/>
              <a:t>x-y+z</a:t>
            </a:r>
            <a:r>
              <a:rPr lang="fr-FR" sz="3200" b="1" dirty="0" smtClean="0"/>
              <a:t>=0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627784" y="3495199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حدد الوضع النسبي للمستويين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endParaRPr lang="fr-FR" sz="3200" b="1" dirty="0"/>
          </a:p>
        </p:txBody>
      </p:sp>
      <p:sp>
        <p:nvSpPr>
          <p:cNvPr id="10" name="Secteurs 9"/>
          <p:cNvSpPr/>
          <p:nvPr/>
        </p:nvSpPr>
        <p:spPr>
          <a:xfrm>
            <a:off x="7877347" y="4005064"/>
            <a:ext cx="1152128" cy="864096"/>
          </a:xfrm>
          <a:prstGeom prst="pi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الحل</a:t>
            </a:r>
            <a:endParaRPr lang="fr-FR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ZoneTexte 10"/>
              <p:cNvSpPr txBox="1"/>
              <p:nvPr/>
            </p:nvSpPr>
            <p:spPr>
              <a:xfrm>
                <a:off x="5645099" y="5013176"/>
                <a:ext cx="3384376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</a:t>
                </a:r>
                <a:r>
                  <a:rPr lang="fr-FR" sz="3200" b="1" dirty="0" smtClean="0"/>
                  <a:t>=-1≠0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99" y="5013176"/>
                <a:ext cx="3384376" cy="91031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4685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107504" y="501317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المستويان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غير متوازيين نقول أنهما متقاطعان وفق مستقيم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8839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7236296" y="116632"/>
            <a:ext cx="1656184" cy="639362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/>
              <a:t>نتيجة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4317" y="90872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إذا كان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مستوى مواز للمستوى </a:t>
            </a:r>
            <a:r>
              <a:rPr lang="fr-FR" sz="3200" b="1" dirty="0" smtClean="0"/>
              <a:t>(P): </a:t>
            </a:r>
            <a:r>
              <a:rPr lang="fr-FR" sz="3200" b="1" dirty="0" err="1" smtClean="0"/>
              <a:t>ax+by+cz+d</a:t>
            </a:r>
            <a:r>
              <a:rPr lang="fr-FR" sz="3200" b="1" dirty="0" smtClean="0"/>
              <a:t>=0</a:t>
            </a:r>
            <a:r>
              <a:rPr lang="ar-MA" sz="3200" b="1" dirty="0" smtClean="0"/>
              <a:t> </a:t>
            </a:r>
          </a:p>
          <a:p>
            <a:pPr algn="r" rtl="1"/>
            <a:r>
              <a:rPr lang="ar-MA" sz="3200" b="1" dirty="0" smtClean="0"/>
              <a:t>فإن معادلة للمستوى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تكون على شكل </a:t>
            </a:r>
            <a:r>
              <a:rPr lang="fr-FR" sz="3200" b="1" dirty="0" err="1" smtClean="0"/>
              <a:t>ax+by+cz+d</a:t>
            </a:r>
            <a:r>
              <a:rPr lang="fr-FR" sz="3200" b="1" dirty="0" smtClean="0"/>
              <a:t>’=0</a:t>
            </a:r>
            <a:r>
              <a:rPr lang="ar-MA" sz="3200" b="1" dirty="0" smtClean="0"/>
              <a:t> </a:t>
            </a:r>
          </a:p>
          <a:p>
            <a:pPr algn="r" rtl="1"/>
            <a:r>
              <a:rPr lang="ar-MA" sz="3200" b="1" dirty="0" smtClean="0"/>
              <a:t>( حيث </a:t>
            </a:r>
            <a:r>
              <a:rPr lang="fr-FR" sz="3200" b="1" dirty="0" smtClean="0"/>
              <a:t>d’</a:t>
            </a:r>
            <a:r>
              <a:rPr lang="ar-MA" sz="3200" b="1" dirty="0" smtClean="0"/>
              <a:t> يجب تحديده )</a:t>
            </a:r>
            <a:endParaRPr lang="fr-FR" sz="3200" b="1" dirty="0"/>
          </a:p>
        </p:txBody>
      </p:sp>
      <p:sp>
        <p:nvSpPr>
          <p:cNvPr id="4" name="Organigramme : Disque magnétique 3"/>
          <p:cNvSpPr/>
          <p:nvPr/>
        </p:nvSpPr>
        <p:spPr>
          <a:xfrm>
            <a:off x="7897711" y="2348880"/>
            <a:ext cx="1210390" cy="5760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مثال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9249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ليكن المستوى </a:t>
            </a:r>
            <a:r>
              <a:rPr lang="fr-FR" sz="3200" b="1" dirty="0" smtClean="0"/>
              <a:t>(P): 2x-y+z-1=0</a:t>
            </a:r>
            <a:r>
              <a:rPr lang="ar-MA" sz="3200" b="1" dirty="0" smtClean="0"/>
              <a:t> </a:t>
            </a:r>
          </a:p>
          <a:p>
            <a:pPr algn="r" rtl="1"/>
            <a:r>
              <a:rPr lang="ar-MA" sz="3200" b="1" dirty="0" smtClean="0"/>
              <a:t>حدد معادلة للمستوى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المار من النقطة </a:t>
            </a:r>
            <a:r>
              <a:rPr lang="fr-FR" sz="3200" b="1" dirty="0" smtClean="0"/>
              <a:t>A(1;2;3)</a:t>
            </a:r>
            <a:r>
              <a:rPr lang="ar-MA" sz="3200" b="1" dirty="0" smtClean="0"/>
              <a:t> والموازي </a:t>
            </a:r>
            <a:r>
              <a:rPr lang="fr-FR" sz="3200" b="1" dirty="0" smtClean="0"/>
              <a:t>(P)</a:t>
            </a:r>
            <a:endParaRPr lang="fr-FR" sz="3200" b="1" dirty="0"/>
          </a:p>
        </p:txBody>
      </p:sp>
      <p:sp>
        <p:nvSpPr>
          <p:cNvPr id="6" name="Secteurs 5"/>
          <p:cNvSpPr/>
          <p:nvPr/>
        </p:nvSpPr>
        <p:spPr>
          <a:xfrm>
            <a:off x="7884368" y="3905053"/>
            <a:ext cx="1152128" cy="864096"/>
          </a:xfrm>
          <a:prstGeom prst="pi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الحل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809" y="46717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بما أن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يوازي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فإن معادلة المستوى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هي على شكل :</a:t>
            </a:r>
          </a:p>
          <a:p>
            <a:pPr algn="r" rtl="1"/>
            <a:r>
              <a:rPr lang="fr-FR" sz="3200" b="1" dirty="0" smtClean="0"/>
              <a:t>2x-y+z+d=0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7123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وبما أن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يمر من النقطة </a:t>
            </a:r>
            <a:r>
              <a:rPr lang="fr-FR" sz="3200" b="1" dirty="0" smtClean="0"/>
              <a:t>A</a:t>
            </a:r>
            <a:r>
              <a:rPr lang="ar-MA" sz="3200" b="1" dirty="0" smtClean="0"/>
              <a:t> فإن </a:t>
            </a:r>
            <a:r>
              <a:rPr lang="fr-FR" sz="3200" b="1" dirty="0" smtClean="0"/>
              <a:t>2-2+3+d=0</a:t>
            </a:r>
            <a:r>
              <a:rPr lang="ar-MA" sz="3200" b="1" dirty="0" smtClean="0"/>
              <a:t> ومنه </a:t>
            </a:r>
            <a:r>
              <a:rPr lang="fr-FR" sz="3200" b="1" dirty="0" smtClean="0"/>
              <a:t>d=-3</a:t>
            </a:r>
            <a:endParaRPr lang="ar-MA" sz="3200" b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0" y="62971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وبالتالي معادلة المستوى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هي:  </a:t>
            </a:r>
            <a:r>
              <a:rPr lang="fr-FR" sz="3200" b="1" dirty="0" smtClean="0"/>
              <a:t>2x-y+z-3=0</a:t>
            </a:r>
            <a:endParaRPr lang="ar-MA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05858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3169273" y="-243408"/>
            <a:ext cx="3240360" cy="105273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تمارين تطبيقية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rganigramme : Données stockées 2"/>
          <p:cNvSpPr/>
          <p:nvPr/>
        </p:nvSpPr>
        <p:spPr>
          <a:xfrm>
            <a:off x="6012160" y="665865"/>
            <a:ext cx="3131839" cy="530887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 الأول 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0" y="1412776"/>
                <a:ext cx="9168044" cy="5173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2800" b="1" dirty="0" smtClean="0"/>
                  <a:t>نعتبر في الفضاء المنسوب إلى معلم </a:t>
                </a:r>
                <a:r>
                  <a:rPr lang="fr-FR" sz="2800" b="1" dirty="0" smtClean="0"/>
                  <a:t>(</a:t>
                </a:r>
                <a:r>
                  <a:rPr lang="fr-FR" sz="2800" b="1" dirty="0" err="1" smtClean="0"/>
                  <a:t>o;i;j;k</a:t>
                </a:r>
                <a:r>
                  <a:rPr lang="fr-FR" sz="2800" b="1" dirty="0" smtClean="0"/>
                  <a:t>)</a:t>
                </a:r>
                <a:r>
                  <a:rPr lang="ar-MA" sz="2800" b="1" dirty="0" smtClean="0"/>
                  <a:t> النقط </a:t>
                </a:r>
                <a:r>
                  <a:rPr lang="fr-FR" sz="2800" b="1" dirty="0" smtClean="0"/>
                  <a:t>A(1;2;3)</a:t>
                </a:r>
                <a:r>
                  <a:rPr lang="ar-MA" sz="2800" b="1" dirty="0" smtClean="0"/>
                  <a:t> </a:t>
                </a:r>
              </a:p>
              <a:p>
                <a:pPr algn="r" rtl="1"/>
                <a:r>
                  <a:rPr lang="ar-MA" sz="2800" b="1" dirty="0" smtClean="0"/>
                  <a:t>والمستقيم (</a:t>
                </a:r>
                <a:r>
                  <a:rPr lang="el-GR" sz="2800" b="1" dirty="0" smtClean="0"/>
                  <a:t>Δ</a:t>
                </a:r>
                <a:r>
                  <a:rPr lang="ar-MA" sz="2800" b="1" dirty="0" smtClean="0"/>
                  <a:t>) الذي أحد تمثيلاته </a:t>
                </a:r>
                <a:r>
                  <a:rPr lang="ar-MA" sz="2800" b="1" dirty="0" err="1" smtClean="0"/>
                  <a:t>البارامترية</a:t>
                </a:r>
                <a:r>
                  <a:rPr lang="ar-MA" sz="2800" b="1" dirty="0" smtClean="0"/>
                  <a:t> هو :</a:t>
                </a:r>
                <a:r>
                  <a:rPr lang="fr-FR" sz="2800" b="1" dirty="0" smtClean="0"/>
                  <a:t>(</a:t>
                </a:r>
                <a:r>
                  <a:rPr lang="fr-FR" sz="2800" b="1" dirty="0" err="1" smtClean="0"/>
                  <a:t>t</a:t>
                </a:r>
                <a:r>
                  <a:rPr lang="fr-FR" sz="2800" b="1" dirty="0" err="1" smtClean="0">
                    <a:sym typeface="Symbol"/>
                  </a:rPr>
                  <a:t>IR</a:t>
                </a:r>
                <a:r>
                  <a:rPr lang="fr-FR" sz="2800" b="1" dirty="0" smtClean="0">
                    <a:sym typeface="Symbol"/>
                  </a:rPr>
                  <a:t>)</a:t>
                </a:r>
                <a:r>
                  <a:rPr lang="ar-MA" sz="28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28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28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28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28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2800" b="1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fr-FR" sz="2800" b="1" dirty="0"/>
              </a:p>
              <a:p>
                <a:pPr marL="514350" indent="-514350" algn="r" rtl="1">
                  <a:buAutoNum type="arabicParenR"/>
                </a:pPr>
                <a:r>
                  <a:rPr lang="ar-MA" sz="2800" b="1" dirty="0" smtClean="0"/>
                  <a:t>بين أن النقطة </a:t>
                </a:r>
                <a:r>
                  <a:rPr lang="fr-FR" sz="2800" b="1" dirty="0" smtClean="0"/>
                  <a:t>A</a:t>
                </a:r>
                <a:r>
                  <a:rPr lang="ar-MA" sz="2800" b="1" dirty="0" smtClean="0"/>
                  <a:t> لا تنتمي إلى (</a:t>
                </a:r>
                <a:r>
                  <a:rPr lang="el-GR" sz="2800" b="1" dirty="0" smtClean="0"/>
                  <a:t>Δ</a:t>
                </a:r>
                <a:r>
                  <a:rPr lang="ar-MA" sz="2800" b="1" dirty="0" smtClean="0"/>
                  <a:t>) </a:t>
                </a:r>
              </a:p>
              <a:p>
                <a:pPr marL="514350" indent="-514350" algn="r" rtl="1">
                  <a:buAutoNum type="arabicParenR"/>
                </a:pPr>
                <a:r>
                  <a:rPr lang="ar-MA" sz="2800" b="1" dirty="0" smtClean="0"/>
                  <a:t>أعط معادلة </a:t>
                </a:r>
                <a:r>
                  <a:rPr lang="ar-MA" sz="2800" b="1" dirty="0" err="1" smtClean="0"/>
                  <a:t>ديكارتية</a:t>
                </a:r>
                <a:r>
                  <a:rPr lang="ar-MA" sz="2800" b="1" dirty="0" smtClean="0"/>
                  <a:t> للمستوى </a:t>
                </a:r>
                <a:r>
                  <a:rPr lang="fr-FR" sz="2800" b="1" dirty="0" smtClean="0"/>
                  <a:t>(P)</a:t>
                </a:r>
                <a:r>
                  <a:rPr lang="ar-MA" sz="2800" b="1" dirty="0" smtClean="0"/>
                  <a:t> المار من </a:t>
                </a:r>
                <a:r>
                  <a:rPr lang="fr-FR" sz="2800" b="1" dirty="0" smtClean="0"/>
                  <a:t>A</a:t>
                </a:r>
                <a:r>
                  <a:rPr lang="ar-MA" sz="2800" b="1" dirty="0" smtClean="0"/>
                  <a:t> والذي يتضمن المستقيم (</a:t>
                </a:r>
                <a:r>
                  <a:rPr lang="el-GR" sz="2800" b="1" dirty="0" smtClean="0"/>
                  <a:t>Δ</a:t>
                </a:r>
                <a:r>
                  <a:rPr lang="ar-MA" sz="2800" b="1" dirty="0" smtClean="0"/>
                  <a:t>) </a:t>
                </a:r>
              </a:p>
              <a:p>
                <a:pPr marL="514350" indent="-514350" algn="r" rtl="1">
                  <a:buAutoNum type="arabicParenR"/>
                </a:pPr>
                <a:r>
                  <a:rPr lang="ar-MA" sz="2800" b="1" dirty="0" smtClean="0"/>
                  <a:t>ليكن </a:t>
                </a:r>
                <a:r>
                  <a:rPr lang="fr-FR" sz="2800" b="1" dirty="0" smtClean="0"/>
                  <a:t>(Q)</a:t>
                </a:r>
                <a:r>
                  <a:rPr lang="ar-MA" sz="2800" b="1" dirty="0" smtClean="0"/>
                  <a:t> المستوى المار من النقطة </a:t>
                </a:r>
                <a:r>
                  <a:rPr lang="fr-FR" sz="2800" b="1" dirty="0" smtClean="0"/>
                  <a:t>B(0;2;1)</a:t>
                </a:r>
                <a:r>
                  <a:rPr lang="ar-MA" sz="2800" b="1" dirty="0" smtClean="0"/>
                  <a:t> والمتجهتان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b="1" i="1" smtClean="0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2800" b="1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b="1" i="1" smtClean="0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ar-MA" sz="2800" b="1" dirty="0" smtClean="0"/>
                  <a:t> و</a:t>
                </a:r>
                <a:endParaRPr lang="fr-FR" sz="2800" b="1" dirty="0" smtClean="0"/>
              </a:p>
              <a:p>
                <a:pPr algn="r" rtl="1"/>
                <a:r>
                  <a:rPr lang="ar-MA" sz="2800" b="1" dirty="0" smtClean="0"/>
                  <a:t>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b="1" i="1" smtClean="0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2800" b="1" i="1" smtClean="0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b="1" i="1" smtClean="0">
                            <a:latin typeface="Cambria Math"/>
                          </a:rPr>
                          <m:t>𝒌</m:t>
                        </m:r>
                      </m:e>
                    </m:acc>
                  </m:oMath>
                </a14:m>
                <a:r>
                  <a:rPr lang="ar-MA" sz="2800" b="1" dirty="0" smtClean="0"/>
                  <a:t> موجهتان له </a:t>
                </a:r>
              </a:p>
              <a:p>
                <a:pPr algn="r" rtl="1"/>
                <a:r>
                  <a:rPr lang="ar-MA" sz="2800" b="1" dirty="0" smtClean="0"/>
                  <a:t>أ/ حدد معادلة </a:t>
                </a:r>
                <a:r>
                  <a:rPr lang="ar-MA" sz="2800" b="1" dirty="0" err="1" smtClean="0"/>
                  <a:t>ديكارتية</a:t>
                </a:r>
                <a:r>
                  <a:rPr lang="ar-MA" sz="2800" b="1" dirty="0" smtClean="0"/>
                  <a:t> للمستوى </a:t>
                </a:r>
                <a:r>
                  <a:rPr lang="fr-FR" sz="2800" b="1" dirty="0" smtClean="0"/>
                  <a:t>(Q)</a:t>
                </a:r>
                <a:r>
                  <a:rPr lang="ar-MA" sz="2800" b="1" dirty="0" smtClean="0"/>
                  <a:t> </a:t>
                </a:r>
              </a:p>
              <a:p>
                <a:pPr algn="r" rtl="1"/>
                <a:r>
                  <a:rPr lang="ar-MA" sz="2800" b="1" dirty="0" smtClean="0"/>
                  <a:t>ب/ بين أن (</a:t>
                </a:r>
                <a:r>
                  <a:rPr lang="el-GR" sz="2800" b="1" dirty="0" smtClean="0"/>
                  <a:t>Δ</a:t>
                </a:r>
                <a:r>
                  <a:rPr lang="ar-MA" sz="2800" b="1" dirty="0" smtClean="0"/>
                  <a:t>) ضمن المستوى </a:t>
                </a:r>
                <a:r>
                  <a:rPr lang="fr-FR" sz="2800" b="1" dirty="0" smtClean="0"/>
                  <a:t>(Q)</a:t>
                </a:r>
                <a:r>
                  <a:rPr lang="ar-MA" sz="2800" b="1" dirty="0" smtClean="0"/>
                  <a:t> </a:t>
                </a:r>
              </a:p>
              <a:p>
                <a:pPr algn="r" rtl="1"/>
                <a:r>
                  <a:rPr lang="ar-MA" sz="2800" b="1" dirty="0" smtClean="0"/>
                  <a:t>ج/ حدد تقاطع المستويين </a:t>
                </a:r>
                <a:r>
                  <a:rPr lang="fr-FR" sz="2800" b="1" dirty="0" smtClean="0"/>
                  <a:t>(P)</a:t>
                </a:r>
                <a:r>
                  <a:rPr lang="ar-MA" sz="2800" b="1" dirty="0" smtClean="0"/>
                  <a:t> و </a:t>
                </a:r>
                <a:r>
                  <a:rPr lang="fr-FR" sz="2800" b="1" dirty="0" smtClean="0"/>
                  <a:t>(Q)</a:t>
                </a:r>
                <a:endParaRPr lang="fr-FR" sz="28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68044" cy="51737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516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eurs 1"/>
          <p:cNvSpPr/>
          <p:nvPr/>
        </p:nvSpPr>
        <p:spPr>
          <a:xfrm>
            <a:off x="7891638" y="0"/>
            <a:ext cx="1152128" cy="864096"/>
          </a:xfrm>
          <a:prstGeom prst="pi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الحل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8031" y="268843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1) لنبين أن </a:t>
            </a:r>
            <a:r>
              <a:rPr lang="fr-FR" sz="3200" b="1" dirty="0" smtClean="0"/>
              <a:t>A</a:t>
            </a:r>
            <a:r>
              <a:rPr lang="fr-FR" sz="3200" b="1" dirty="0" smtClean="0">
                <a:sym typeface="Symbol"/>
              </a:rPr>
              <a:t>(</a:t>
            </a:r>
            <a:r>
              <a:rPr lang="el-GR" sz="3200" b="1" dirty="0" smtClean="0">
                <a:sym typeface="Symbol"/>
              </a:rPr>
              <a:t>Δ</a:t>
            </a:r>
            <a:r>
              <a:rPr lang="fr-FR" sz="3200" b="1" dirty="0" smtClean="0">
                <a:sym typeface="Symbol"/>
              </a:rPr>
              <a:t>)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5573687" y="888988"/>
                <a:ext cx="3563888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err="1" smtClean="0"/>
                  <a:t>النظمة</a:t>
                </a:r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baseline="-25000" smtClean="0">
                                <a:latin typeface="Cambria Math"/>
                              </a:rPr>
                              <m:t>𝑨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baseline="-25000" smtClean="0">
                                <a:latin typeface="Cambria Math"/>
                              </a:rPr>
                              <m:t>𝑨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baseline="-25000" smtClean="0">
                                <a:latin typeface="Cambria Math"/>
                              </a:rPr>
                              <m:t>𝑨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87" y="888988"/>
                <a:ext cx="3563888" cy="13946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4274" b="-26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2412268" y="864096"/>
                <a:ext cx="3563888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تكافئ </a:t>
                </a:r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68" y="864096"/>
                <a:ext cx="3563888" cy="13946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4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-47749" y="891999"/>
                <a:ext cx="2915816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أي </a:t>
                </a:r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    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     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749" y="891999"/>
                <a:ext cx="2915816" cy="139461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5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720879" y="2492896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>
                <a:sym typeface="Symbol"/>
              </a:rPr>
              <a:t>وهذا غير ممكن إذن </a:t>
            </a:r>
            <a:r>
              <a:rPr lang="fr-FR" sz="3200" b="1" dirty="0" smtClean="0">
                <a:sym typeface="Symbol"/>
              </a:rPr>
              <a:t>A(</a:t>
            </a:r>
            <a:r>
              <a:rPr lang="el-GR" sz="3200" b="1" dirty="0" smtClean="0">
                <a:sym typeface="Symbol"/>
              </a:rPr>
              <a:t>Δ</a:t>
            </a:r>
            <a:r>
              <a:rPr lang="fr-FR" sz="3200" b="1" dirty="0" smtClean="0">
                <a:sym typeface="Symbol"/>
              </a:rPr>
              <a:t>)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499992" y="3233984"/>
            <a:ext cx="454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3200" b="1" dirty="0" smtClean="0"/>
              <a:t>2</a:t>
            </a:r>
            <a:r>
              <a:rPr lang="ar-MA" sz="3200" b="1" dirty="0" smtClean="0"/>
              <a:t>)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(P)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475982" y="3940628"/>
            <a:ext cx="669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يمكن تحديد المستوى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بالنقطة </a:t>
            </a:r>
            <a:r>
              <a:rPr lang="fr-FR" sz="3200" b="1" dirty="0" smtClean="0"/>
              <a:t>A(1;2;3)</a:t>
            </a:r>
            <a:endParaRPr lang="fr-FR" sz="3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700097" y="4689272"/>
            <a:ext cx="54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وبالنقطة </a:t>
            </a:r>
            <a:r>
              <a:rPr lang="fr-FR" sz="3200" b="1" dirty="0" smtClean="0"/>
              <a:t>E(1;1;0)</a:t>
            </a:r>
            <a:r>
              <a:rPr lang="ar-MA" sz="3200" b="1" dirty="0" smtClean="0"/>
              <a:t>التي تنتمي إلى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ZoneTexte 23"/>
              <p:cNvSpPr txBox="1"/>
              <p:nvPr/>
            </p:nvSpPr>
            <p:spPr>
              <a:xfrm>
                <a:off x="1518543" y="5363040"/>
                <a:ext cx="7509770" cy="118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وبالمتجهة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dirty="0" smtClean="0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32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3200" b="1" dirty="0" smtClean="0"/>
                  <a:t>(-1;1;1)</a:t>
                </a:r>
                <a:r>
                  <a:rPr lang="ar-MA" sz="3200" b="1" dirty="0" smtClean="0"/>
                  <a:t>الموجهة للمستقيم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(المتجهتان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𝑬𝑨</m:t>
                        </m:r>
                      </m:e>
                    </m:acc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غيرمستقيميتين </a:t>
                </a:r>
                <a:endParaRPr lang="fr-FR" sz="3200" b="1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43" y="5363040"/>
                <a:ext cx="7509770" cy="118276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7732" r="-2192" b="-128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-64044" y="2430370"/>
            <a:ext cx="3726668" cy="1971923"/>
            <a:chOff x="-2272750" y="3475153"/>
            <a:chExt cx="3726668" cy="1971923"/>
          </a:xfrm>
        </p:grpSpPr>
        <p:grpSp>
          <p:nvGrpSpPr>
            <p:cNvPr id="27" name="Groupe 26"/>
            <p:cNvGrpSpPr/>
            <p:nvPr/>
          </p:nvGrpSpPr>
          <p:grpSpPr>
            <a:xfrm>
              <a:off x="-2272750" y="3475153"/>
              <a:ext cx="3726668" cy="1971923"/>
              <a:chOff x="-1553819" y="3679386"/>
              <a:chExt cx="3726668" cy="1971923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-1553819" y="3679386"/>
                <a:ext cx="3726668" cy="1971923"/>
                <a:chOff x="-1260648" y="3689325"/>
                <a:chExt cx="3726668" cy="1971923"/>
              </a:xfrm>
            </p:grpSpPr>
            <p:grpSp>
              <p:nvGrpSpPr>
                <p:cNvPr id="25" name="Groupe 24"/>
                <p:cNvGrpSpPr/>
                <p:nvPr/>
              </p:nvGrpSpPr>
              <p:grpSpPr>
                <a:xfrm>
                  <a:off x="-1260648" y="3717032"/>
                  <a:ext cx="3726668" cy="1944216"/>
                  <a:chOff x="-1289445" y="3789096"/>
                  <a:chExt cx="3726668" cy="1944216"/>
                </a:xfrm>
              </p:grpSpPr>
              <p:sp>
                <p:nvSpPr>
                  <p:cNvPr id="10" name="Parallélogramme 9"/>
                  <p:cNvSpPr/>
                  <p:nvPr/>
                </p:nvSpPr>
                <p:spPr>
                  <a:xfrm>
                    <a:off x="-1289445" y="3789096"/>
                    <a:ext cx="3726668" cy="1944216"/>
                  </a:xfrm>
                  <a:prstGeom prst="parallelogram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-1260648" y="5271647"/>
                    <a:ext cx="64807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400" b="1" dirty="0" smtClean="0"/>
                      <a:t>(P)</a:t>
                    </a:r>
                    <a:endParaRPr lang="fr-FR" sz="2400" b="1" dirty="0"/>
                  </a:p>
                </p:txBody>
              </p:sp>
            </p:grpSp>
            <p:grpSp>
              <p:nvGrpSpPr>
                <p:cNvPr id="18" name="Groupe 17"/>
                <p:cNvGrpSpPr/>
                <p:nvPr/>
              </p:nvGrpSpPr>
              <p:grpSpPr>
                <a:xfrm>
                  <a:off x="-707427" y="3689325"/>
                  <a:ext cx="2928503" cy="1667094"/>
                  <a:chOff x="-973254" y="127440"/>
                  <a:chExt cx="2928503" cy="1667094"/>
                </a:xfrm>
              </p:grpSpPr>
              <p:sp>
                <p:nvSpPr>
                  <p:cNvPr id="19" name="ZoneTexte 18"/>
                  <p:cNvSpPr txBox="1"/>
                  <p:nvPr/>
                </p:nvSpPr>
                <p:spPr>
                  <a:xfrm rot="21376542">
                    <a:off x="199407" y="885816"/>
                    <a:ext cx="153891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400" b="1" dirty="0" smtClean="0">
                        <a:solidFill>
                          <a:srgbClr val="C00000"/>
                        </a:solidFill>
                      </a:rPr>
                      <a:t>●</a:t>
                    </a:r>
                  </a:p>
                  <a:p>
                    <a:r>
                      <a:rPr lang="fr-FR" sz="2400" b="1" dirty="0" smtClean="0">
                        <a:solidFill>
                          <a:srgbClr val="C00000"/>
                        </a:solidFill>
                      </a:rPr>
                      <a:t>E</a:t>
                    </a:r>
                    <a:endParaRPr lang="fr-FR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grpSp>
                <p:nvGrpSpPr>
                  <p:cNvPr id="15" name="Groupe 14"/>
                  <p:cNvGrpSpPr/>
                  <p:nvPr/>
                </p:nvGrpSpPr>
                <p:grpSpPr>
                  <a:xfrm>
                    <a:off x="-973254" y="127440"/>
                    <a:ext cx="2928503" cy="1667094"/>
                    <a:chOff x="201619" y="129207"/>
                    <a:chExt cx="2952328" cy="1238945"/>
                  </a:xfrm>
                </p:grpSpPr>
                <p:cxnSp>
                  <p:nvCxnSpPr>
                    <p:cNvPr id="13" name="Connecteur droit 12"/>
                    <p:cNvCxnSpPr/>
                    <p:nvPr/>
                  </p:nvCxnSpPr>
                  <p:spPr>
                    <a:xfrm flipV="1">
                      <a:off x="201619" y="360040"/>
                      <a:ext cx="2952328" cy="100811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ZoneTexte 21"/>
                    <p:cNvSpPr txBox="1"/>
                    <p:nvPr/>
                  </p:nvSpPr>
                  <p:spPr>
                    <a:xfrm>
                      <a:off x="2221076" y="129207"/>
                      <a:ext cx="70164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2400" b="1" dirty="0" smtClean="0"/>
                        <a:t>(</a:t>
                      </a:r>
                      <a:r>
                        <a:rPr lang="el-GR" sz="2400" b="1" dirty="0" smtClean="0"/>
                        <a:t>Δ</a:t>
                      </a:r>
                      <a:r>
                        <a:rPr lang="fr-FR" sz="2400" b="1" dirty="0" smtClean="0"/>
                        <a:t>)</a:t>
                      </a:r>
                      <a:endParaRPr lang="fr-FR" sz="2400" b="1" dirty="0"/>
                    </a:p>
                  </p:txBody>
                </p:sp>
              </p:grpSp>
            </p:grpSp>
          </p:grpSp>
          <p:sp>
            <p:nvSpPr>
              <p:cNvPr id="14" name="ZoneTexte 13"/>
              <p:cNvSpPr txBox="1"/>
              <p:nvPr/>
            </p:nvSpPr>
            <p:spPr>
              <a:xfrm>
                <a:off x="928399" y="501697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●A</a:t>
                </a:r>
                <a:endParaRPr lang="fr-FR" sz="2400" b="1" dirty="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-461376" y="3873680"/>
              <a:ext cx="994880" cy="621489"/>
              <a:chOff x="3188646" y="385559"/>
              <a:chExt cx="994880" cy="621489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rot="21376542" flipV="1">
                <a:off x="3229166" y="647008"/>
                <a:ext cx="954360" cy="36004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ZoneTexte 19"/>
                  <p:cNvSpPr txBox="1"/>
                  <p:nvPr/>
                </p:nvSpPr>
                <p:spPr>
                  <a:xfrm rot="21376542">
                    <a:off x="3188646" y="385559"/>
                    <a:ext cx="64807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</m:oMath>
                      </m:oMathPara>
                    </a14:m>
                    <a:endParaRPr lang="fr-FR" sz="24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ZoneText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76542">
                    <a:off x="3188646" y="385559"/>
                    <a:ext cx="648072" cy="461665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138555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7078" y="188640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لتكن </a:t>
            </a:r>
            <a:r>
              <a:rPr lang="fr-FR" sz="3200" b="1" dirty="0" smtClean="0"/>
              <a:t>M(</a:t>
            </a:r>
            <a:r>
              <a:rPr lang="fr-FR" sz="3200" b="1" dirty="0" err="1" smtClean="0"/>
              <a:t>x;y;z</a:t>
            </a:r>
            <a:r>
              <a:rPr lang="fr-FR" sz="3200" b="1" dirty="0" smtClean="0"/>
              <a:t>)</a:t>
            </a:r>
            <a:r>
              <a:rPr lang="ar-MA" sz="3200" b="1" dirty="0" smtClean="0"/>
              <a:t> نقطة من الفضاء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899592" y="1082939"/>
                <a:ext cx="5436096" cy="68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 </a:t>
                </a:r>
                <a:r>
                  <a:rPr lang="fr-FR" sz="3200" b="1" dirty="0" smtClean="0"/>
                  <a:t>M</a:t>
                </a:r>
                <a:r>
                  <a:rPr lang="fr-FR" sz="3200" b="1" dirty="0" smtClean="0">
                    <a:sym typeface="Symbol"/>
                  </a:rPr>
                  <a:t>(P)</a:t>
                </a:r>
                <a:r>
                  <a:rPr lang="fr-FR" sz="3200" b="1" dirty="0" err="1" smtClean="0">
                    <a:sym typeface="Symbol"/>
                  </a:rPr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𝑬𝑴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𝑬𝑨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82939"/>
                <a:ext cx="5436096" cy="6855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2679" r="-2918" b="-25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318838" y="1752485"/>
                <a:ext cx="4145150" cy="140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𝒚</m:t>
                              </m:r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=0</a:t>
                </a:r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38" y="1752485"/>
                <a:ext cx="4145150" cy="14087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3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467544" y="3161204"/>
                <a:ext cx="7992888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>
                    <a:sym typeface="Symbol"/>
                  </a:rPr>
                  <a:t>(x-1)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-(y-1)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+</m:t>
                    </m:r>
                    <m:r>
                      <a:rPr lang="fr-FR" sz="3200" b="1" i="1" dirty="0" smtClean="0">
                        <a:latin typeface="Cambria Math"/>
                      </a:rPr>
                      <m:t>𝒛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=</m:t>
                    </m:r>
                    <m:r>
                      <a:rPr lang="fr-FR" sz="3200" b="1" i="1" dirty="0" smtClean="0">
                        <a:latin typeface="Cambria Math"/>
                      </a:rPr>
                      <m:t>𝟎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61204"/>
                <a:ext cx="7992888" cy="9135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86" b="-5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611560" y="4085964"/>
            <a:ext cx="300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ym typeface="Symbol"/>
              </a:rPr>
              <a:t>-2x-3y+z-5=0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67073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هي:  </a:t>
            </a:r>
            <a:r>
              <a:rPr lang="fr-FR" sz="3200" b="1" dirty="0" smtClean="0"/>
              <a:t>2x+3y-z-5=0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07903" y="5148481"/>
            <a:ext cx="523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3) أ/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07903" y="5688450"/>
            <a:ext cx="523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لتكن </a:t>
            </a:r>
            <a:r>
              <a:rPr lang="fr-FR" sz="3200" b="1" dirty="0" smtClean="0"/>
              <a:t>M(</a:t>
            </a:r>
            <a:r>
              <a:rPr lang="fr-FR" sz="3200" b="1" dirty="0" err="1" smtClean="0"/>
              <a:t>x;y;z</a:t>
            </a:r>
            <a:r>
              <a:rPr lang="fr-FR" sz="3200" b="1" dirty="0" smtClean="0"/>
              <a:t>)</a:t>
            </a:r>
            <a:r>
              <a:rPr lang="ar-MA" sz="3200" b="1" dirty="0" smtClean="0"/>
              <a:t> نقطة من الفضاء 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ZoneTexte 9"/>
              <p:cNvSpPr txBox="1"/>
              <p:nvPr/>
            </p:nvSpPr>
            <p:spPr>
              <a:xfrm>
                <a:off x="2391413" y="6160437"/>
                <a:ext cx="6541762" cy="697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</a:t>
                </a:r>
                <a:r>
                  <a:rPr lang="fr-FR" sz="3200" b="1" dirty="0" smtClean="0"/>
                  <a:t>M</a:t>
                </a:r>
                <a:r>
                  <a:rPr lang="fr-FR" sz="3200" b="1" dirty="0" smtClean="0">
                    <a:sym typeface="Symbol"/>
                  </a:rPr>
                  <a:t>(Q)</a:t>
                </a:r>
                <a:r>
                  <a:rPr lang="fr-FR" sz="3200" b="1" dirty="0" err="1" smtClean="0">
                    <a:sym typeface="Symbol"/>
                  </a:rPr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𝑩𝑴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𝒊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𝒋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𝒊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13" y="6160437"/>
                <a:ext cx="6541762" cy="69756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77" r="-2423" b="-25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5819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179512" y="1124744"/>
                <a:ext cx="4464496" cy="140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𝒚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𝒛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fr-FR" sz="32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4464496" cy="140871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4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-33012" y="2636912"/>
                <a:ext cx="9721080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ym typeface="Symbol"/>
                  </a:rPr>
                  <a:t>x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−</m:t>
                    </m:r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𝒚</m:t>
                        </m:r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+</m:t>
                    </m:r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𝒛</m:t>
                        </m:r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𝟏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fr-FR" sz="32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12" y="2636912"/>
                <a:ext cx="9721080" cy="9135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31" b="-5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79512" y="3793575"/>
            <a:ext cx="300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ym typeface="Symbol"/>
              </a:rPr>
              <a:t>-x+y-2z=0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547664" y="4378349"/>
            <a:ext cx="723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هي:  </a:t>
            </a:r>
            <a:r>
              <a:rPr lang="fr-FR" sz="3200" b="1" dirty="0" smtClean="0"/>
              <a:t>x-y+2z=0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03540" y="4963125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ب/ لنبين أن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ar-MA" sz="3200" b="1" dirty="0" smtClean="0"/>
              <a:t> ضمن </a:t>
            </a:r>
            <a:r>
              <a:rPr lang="fr-FR" sz="3200" b="1" dirty="0" smtClean="0"/>
              <a:t>(Q)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492473" y="5661248"/>
            <a:ext cx="46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تمثيل </a:t>
            </a:r>
            <a:r>
              <a:rPr lang="ar-MA" sz="3200" b="1" dirty="0" err="1" smtClean="0"/>
              <a:t>بارامتري</a:t>
            </a:r>
            <a:r>
              <a:rPr lang="ar-MA" sz="3200" b="1" dirty="0" smtClean="0"/>
              <a:t> للمستقيم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ar-MA" sz="3200" b="1" dirty="0" smtClean="0"/>
              <a:t> هو: 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463257" y="5287143"/>
                <a:ext cx="3859439" cy="139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dirty="0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dirty="0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3200" b="1" i="1" dirty="0" smtClean="0">
                                <a:latin typeface="Cambria Math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200" b="1" dirty="0" smtClean="0"/>
                  <a:t>     (</a:t>
                </a:r>
                <a:r>
                  <a:rPr lang="fr-FR" sz="3200" b="1" dirty="0" err="1" smtClean="0"/>
                  <a:t>t</a:t>
                </a:r>
                <a:r>
                  <a:rPr lang="fr-FR" sz="3200" b="1" dirty="0" err="1" smtClean="0">
                    <a:sym typeface="Symbol"/>
                  </a:rPr>
                  <a:t>IR</a:t>
                </a:r>
                <a:r>
                  <a:rPr lang="fr-FR" sz="3200" b="1" dirty="0" smtClean="0">
                    <a:sym typeface="Symbol"/>
                  </a:rPr>
                  <a:t>)</a:t>
                </a:r>
                <a:endParaRPr lang="fr-FR" sz="3200" b="1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57" y="5287143"/>
                <a:ext cx="3859439" cy="13914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4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978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60648"/>
            <a:ext cx="717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ومعادلة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هي: </a:t>
            </a:r>
            <a:r>
              <a:rPr lang="fr-FR" sz="3200" b="1" dirty="0" smtClean="0"/>
              <a:t>x-y+2z=0 </a:t>
            </a:r>
            <a:r>
              <a:rPr lang="ar-MA" sz="3200" b="1" dirty="0" smtClean="0"/>
              <a:t> 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052736"/>
            <a:ext cx="879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وبما أن لكل </a:t>
            </a:r>
            <a:r>
              <a:rPr lang="fr-FR" sz="3200" b="1" dirty="0" smtClean="0"/>
              <a:t>t</a:t>
            </a:r>
            <a:r>
              <a:rPr lang="ar-MA" sz="3200" b="1" dirty="0" smtClean="0"/>
              <a:t> من </a:t>
            </a:r>
            <a:r>
              <a:rPr lang="fr-FR" sz="3200" b="1" dirty="0" smtClean="0"/>
              <a:t>IR</a:t>
            </a:r>
            <a:r>
              <a:rPr lang="ar-MA" sz="3200" b="1" dirty="0" smtClean="0"/>
              <a:t> لدينا: </a:t>
            </a:r>
            <a:r>
              <a:rPr lang="fr-FR" sz="3200" b="1" dirty="0" smtClean="0"/>
              <a:t>(1-t)-(1+t)+2t=1-t-1-t+2t=0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6640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فإن جميع نقط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ar-MA" sz="3200" b="1" dirty="0" smtClean="0"/>
              <a:t> تنتمي إلى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و هذا يعني أن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ar-MA" sz="3200" b="1" dirty="0" smtClean="0"/>
              <a:t> ضمن المستوى </a:t>
            </a:r>
            <a:r>
              <a:rPr lang="fr-FR" sz="3200" b="1" dirty="0" smtClean="0"/>
              <a:t>(Q)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47923" y="2741286"/>
            <a:ext cx="322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ج/ تقاطع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21884" y="3382946"/>
            <a:ext cx="5839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لدينا: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fr-FR" sz="3200" b="1" dirty="0" smtClean="0">
                <a:sym typeface="Symbol"/>
              </a:rPr>
              <a:t>(P)</a:t>
            </a:r>
            <a:r>
              <a:rPr lang="ar-MA" sz="3200" b="1" dirty="0" smtClean="0">
                <a:sym typeface="Symbol"/>
              </a:rPr>
              <a:t> و </a:t>
            </a:r>
            <a:r>
              <a:rPr lang="fr-FR" sz="3200" b="1" dirty="0" smtClean="0">
                <a:sym typeface="Symbol"/>
              </a:rPr>
              <a:t>(</a:t>
            </a:r>
            <a:r>
              <a:rPr lang="el-GR" sz="3200" b="1" dirty="0" smtClean="0">
                <a:sym typeface="Symbol"/>
              </a:rPr>
              <a:t>Δ</a:t>
            </a:r>
            <a:r>
              <a:rPr lang="fr-FR" sz="3200" b="1" dirty="0" smtClean="0">
                <a:sym typeface="Symbol"/>
              </a:rPr>
              <a:t>)(Q)</a:t>
            </a:r>
            <a:r>
              <a:rPr lang="ar-MA" sz="3200" b="1" dirty="0" smtClean="0">
                <a:sym typeface="Symbol"/>
              </a:rPr>
              <a:t>وبما أن المستويين </a:t>
            </a:r>
            <a:r>
              <a:rPr lang="fr-FR" sz="3200" b="1" dirty="0" smtClean="0">
                <a:sym typeface="Symbol"/>
              </a:rPr>
              <a:t>(P)</a:t>
            </a:r>
            <a:r>
              <a:rPr lang="ar-MA" sz="3200" b="1" dirty="0" smtClean="0">
                <a:sym typeface="Symbol"/>
              </a:rPr>
              <a:t> و </a:t>
            </a:r>
            <a:r>
              <a:rPr lang="fr-FR" sz="3200" b="1" dirty="0" smtClean="0">
                <a:sym typeface="Symbol"/>
              </a:rPr>
              <a:t>(Q)</a:t>
            </a:r>
            <a:r>
              <a:rPr lang="ar-MA" sz="3200" b="1" dirty="0" smtClean="0">
                <a:sym typeface="Symbol"/>
              </a:rPr>
              <a:t> مختلفان فإن  </a:t>
            </a:r>
            <a:r>
              <a:rPr lang="fr-FR" sz="3200" b="1" dirty="0" smtClean="0">
                <a:sym typeface="Symbol"/>
              </a:rPr>
              <a:t>(P)(Q)=(</a:t>
            </a:r>
            <a:r>
              <a:rPr lang="el-GR" sz="3200" b="1" dirty="0" smtClean="0">
                <a:sym typeface="Symbol"/>
              </a:rPr>
              <a:t>Δ</a:t>
            </a:r>
            <a:r>
              <a:rPr lang="fr-FR" sz="3200" b="1" dirty="0" smtClean="0">
                <a:sym typeface="Symbol"/>
              </a:rPr>
              <a:t>)</a:t>
            </a:r>
            <a:endParaRPr lang="fr-FR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-254000" y="3319037"/>
            <a:ext cx="5762625" cy="3738562"/>
            <a:chOff x="-254000" y="3319037"/>
            <a:chExt cx="5762625" cy="373856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rot="18116157">
              <a:off x="2493962" y="4796999"/>
              <a:ext cx="2178050" cy="2343150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21504656">
              <a:off x="-254000" y="4376312"/>
              <a:ext cx="3457575" cy="1368425"/>
            </a:xfrm>
            <a:prstGeom prst="parallelogram">
              <a:avLst>
                <a:gd name="adj" fmla="val 6044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rot="21504656">
              <a:off x="2411412" y="4376312"/>
              <a:ext cx="3097213" cy="1368425"/>
            </a:xfrm>
            <a:prstGeom prst="parallelogram">
              <a:avLst>
                <a:gd name="adj" fmla="val 56584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17886047">
              <a:off x="996950" y="3525412"/>
              <a:ext cx="2216150" cy="1803400"/>
            </a:xfrm>
            <a:prstGeom prst="parallelogram">
              <a:avLst>
                <a:gd name="adj" fmla="val 3072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21504656">
              <a:off x="1762125" y="3368249"/>
              <a:ext cx="7921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(P)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21504656">
              <a:off x="173427" y="5074276"/>
              <a:ext cx="7921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(Q)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rot="21504656" flipV="1">
              <a:off x="2195512" y="3655587"/>
              <a:ext cx="1366838" cy="2520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21504656">
              <a:off x="1194670" y="5985628"/>
              <a:ext cx="7921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l-GR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Δ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414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0" y="1052736"/>
                <a:ext cx="9143212" cy="5111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نعتبر في الفضاء المنسوب إلى معلم </a:t>
                </a:r>
                <a:r>
                  <a:rPr lang="fr-FR" sz="3200" b="1" dirty="0" smtClean="0"/>
                  <a:t>(</a:t>
                </a:r>
                <a:r>
                  <a:rPr lang="fr-FR" sz="3200" b="1" dirty="0" err="1" smtClean="0"/>
                  <a:t>o;i;j;k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المستقيمين </a:t>
                </a:r>
              </a:p>
              <a:p>
                <a:pPr algn="r" rtl="1"/>
                <a:r>
                  <a:rPr lang="fr-FR" sz="3200" b="1" dirty="0" smtClean="0"/>
                  <a:t>(D):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fr-FR" sz="3200" b="1" i="1" smtClean="0">
                        <a:latin typeface="Cambria Math"/>
                      </a:rPr>
                      <m:t>(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𝑰𝑹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ar-MA" sz="3200" b="1" dirty="0" smtClean="0"/>
                  <a:t> و 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eqArr>
                      </m:e>
                    </m:d>
                    <m:r>
                      <a:rPr lang="fr-FR" sz="3200" b="1" i="1" smtClean="0">
                        <a:latin typeface="Cambria Math"/>
                      </a:rPr>
                      <m:t>(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𝜷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𝑰𝑹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ar-MA" sz="3200" b="1" dirty="0" smtClean="0"/>
                  <a:t> </a:t>
                </a:r>
              </a:p>
              <a:p>
                <a:pPr marL="514350" indent="-514350" algn="r" rtl="1">
                  <a:buAutoNum type="arabicParenR"/>
                </a:pPr>
                <a:r>
                  <a:rPr lang="ar-MA" sz="3200" b="1" dirty="0" smtClean="0"/>
                  <a:t>بين أن 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و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غير </a:t>
                </a:r>
                <a:r>
                  <a:rPr lang="ar-MA" sz="3200" b="1" dirty="0" err="1" smtClean="0"/>
                  <a:t>مستوائيين</a:t>
                </a:r>
                <a:r>
                  <a:rPr lang="ar-MA" sz="3200" b="1" dirty="0" smtClean="0"/>
                  <a:t> . </a:t>
                </a:r>
              </a:p>
              <a:p>
                <a:pPr marL="514350" indent="-514350" algn="r" rtl="1">
                  <a:buAutoNum type="arabicParenR"/>
                </a:pPr>
                <a:r>
                  <a:rPr lang="ar-MA" sz="3200" b="1" dirty="0" smtClean="0"/>
                  <a:t>أعط معادلة </a:t>
                </a:r>
                <a:r>
                  <a:rPr lang="ar-MA" sz="3200" b="1" dirty="0" err="1" smtClean="0"/>
                  <a:t>ديكارتية</a:t>
                </a:r>
                <a:r>
                  <a:rPr lang="ar-MA" sz="3200" b="1" dirty="0" smtClean="0"/>
                  <a:t> للمستوى </a:t>
                </a:r>
                <a:r>
                  <a:rPr lang="fr-FR" sz="3200" b="1" dirty="0" smtClean="0"/>
                  <a:t>(P)</a:t>
                </a:r>
                <a:r>
                  <a:rPr lang="ar-MA" sz="3200" b="1" dirty="0" smtClean="0"/>
                  <a:t> المار من </a:t>
                </a:r>
                <a:r>
                  <a:rPr lang="fr-FR" sz="3200" b="1" dirty="0" smtClean="0"/>
                  <a:t>O</a:t>
                </a:r>
                <a:r>
                  <a:rPr lang="ar-MA" sz="3200" b="1" dirty="0" smtClean="0"/>
                  <a:t> والموازي للمستقيمين 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و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</a:t>
                </a:r>
              </a:p>
              <a:p>
                <a:pPr marL="514350" indent="-514350" algn="r" rtl="1">
                  <a:buAutoNum type="arabicParenR"/>
                </a:pPr>
                <a:r>
                  <a:rPr lang="ar-MA" sz="3200" b="1" dirty="0" smtClean="0"/>
                  <a:t>أعط معادلة </a:t>
                </a:r>
                <a:r>
                  <a:rPr lang="ar-MA" sz="3200" b="1" dirty="0" err="1" smtClean="0"/>
                  <a:t>ديكارتية</a:t>
                </a:r>
                <a:r>
                  <a:rPr lang="ar-MA" sz="3200" b="1" dirty="0" smtClean="0"/>
                  <a:t> للمستوى </a:t>
                </a:r>
                <a:r>
                  <a:rPr lang="fr-FR" sz="3200" b="1" dirty="0" smtClean="0"/>
                  <a:t>(Q)</a:t>
                </a:r>
                <a:r>
                  <a:rPr lang="ar-MA" sz="3200" b="1" dirty="0" smtClean="0"/>
                  <a:t> المار من </a:t>
                </a:r>
                <a:r>
                  <a:rPr lang="fr-FR" sz="3200" b="1" dirty="0" smtClean="0"/>
                  <a:t>O</a:t>
                </a:r>
                <a:r>
                  <a:rPr lang="ar-MA" sz="3200" b="1" dirty="0" smtClean="0"/>
                  <a:t> والذي يتضمن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</a:t>
                </a:r>
              </a:p>
              <a:p>
                <a:pPr marL="514350" indent="-514350" algn="r" rtl="1">
                  <a:buAutoNum type="arabicParenR"/>
                </a:pPr>
                <a:r>
                  <a:rPr lang="ar-MA" sz="3200" b="1" dirty="0" smtClean="0"/>
                  <a:t>حدد تمثيلا </a:t>
                </a:r>
                <a:r>
                  <a:rPr lang="ar-MA" sz="3200" b="1" dirty="0" err="1" smtClean="0"/>
                  <a:t>بارامتريا</a:t>
                </a:r>
                <a:r>
                  <a:rPr lang="ar-MA" sz="3200" b="1" dirty="0" smtClean="0"/>
                  <a:t> للمستقيم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’)</a:t>
                </a:r>
                <a:r>
                  <a:rPr lang="ar-MA" sz="3200" b="1" dirty="0" smtClean="0"/>
                  <a:t> </a:t>
                </a:r>
                <a:r>
                  <a:rPr lang="ar-MA" sz="3200" b="1" dirty="0" smtClean="0"/>
                  <a:t>تقاطع المستويين </a:t>
                </a:r>
                <a:r>
                  <a:rPr lang="fr-FR" sz="3200" b="1" dirty="0" smtClean="0"/>
                  <a:t>(P)</a:t>
                </a:r>
                <a:r>
                  <a:rPr lang="ar-MA" sz="3200" b="1" dirty="0" smtClean="0"/>
                  <a:t> و </a:t>
                </a:r>
                <a:r>
                  <a:rPr lang="fr-FR" sz="3200" b="1" dirty="0" smtClean="0"/>
                  <a:t>(Q)</a:t>
                </a:r>
                <a:endParaRPr lang="fr-FR" sz="3200" b="1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3212" cy="51115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038027" y="166597"/>
            <a:ext cx="2730624" cy="609600"/>
          </a:xfrm>
          <a:prstGeom prst="flowChartOnlineStorag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M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التمرين الثاني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91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-222114" y="404664"/>
                <a:ext cx="9368723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 تكون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غيرمستقيميتين إذا وفقط إذا كانت إحدى هذه </a:t>
                </a:r>
              </a:p>
              <a:p>
                <a:pPr algn="r" rtl="1"/>
                <a:r>
                  <a:rPr lang="ar-MA" sz="3200" b="1" dirty="0" smtClean="0"/>
                  <a:t>المحددات على الأقل غير منعدمة </a:t>
                </a:r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4" y="404664"/>
                <a:ext cx="9368723" cy="10772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rganigramme : Disque magnétique 1"/>
          <p:cNvSpPr/>
          <p:nvPr/>
        </p:nvSpPr>
        <p:spPr>
          <a:xfrm>
            <a:off x="7740352" y="1518217"/>
            <a:ext cx="1210390" cy="5760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مثال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0" y="2094281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نعتبر المتجهتين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</a:t>
                </a:r>
              </a:p>
              <a:p>
                <a:pPr algn="r" rtl="1"/>
                <a:r>
                  <a:rPr lang="ar-MA" sz="3200" b="1" dirty="0" smtClean="0"/>
                  <a:t>المحددات الثلاث المستخرجة للمتجهتين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هي :</a:t>
                </a:r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94281"/>
                <a:ext cx="9144000" cy="10772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523" r="-1733" b="-170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6346877" y="3162188"/>
                <a:ext cx="2592289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=0</a:t>
                </a:r>
                <a:endParaRPr lang="fr-FR" sz="3200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77" y="3162188"/>
                <a:ext cx="2592289" cy="9103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742394" y="3334268"/>
            <a:ext cx="45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/>
              <a:t>و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3473033" y="3171499"/>
                <a:ext cx="2197933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=0</a:t>
                </a:r>
                <a:endParaRPr lang="fr-FR" sz="3200" b="1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33" y="3171499"/>
                <a:ext cx="2197933" cy="91031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278" b="-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3002279" y="3335870"/>
            <a:ext cx="45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/>
              <a:t>و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ZoneTexte 10"/>
              <p:cNvSpPr txBox="1"/>
              <p:nvPr/>
            </p:nvSpPr>
            <p:spPr>
              <a:xfrm>
                <a:off x="469303" y="3145335"/>
                <a:ext cx="2510236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=0</a:t>
                </a:r>
                <a:endParaRPr lang="fr-FR" sz="3200" b="1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3" y="3145335"/>
                <a:ext cx="2510236" cy="9135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ZoneTexte 11"/>
              <p:cNvSpPr txBox="1"/>
              <p:nvPr/>
            </p:nvSpPr>
            <p:spPr>
              <a:xfrm>
                <a:off x="4775361" y="4221088"/>
                <a:ext cx="41638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إذن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مستقيميتان </a:t>
                </a:r>
                <a:endParaRPr lang="fr-FR" sz="3200" b="1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61" y="4221088"/>
                <a:ext cx="4163803" cy="58477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15625" r="-3807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ZoneTexte 12"/>
              <p:cNvSpPr txBox="1"/>
              <p:nvPr/>
            </p:nvSpPr>
            <p:spPr>
              <a:xfrm>
                <a:off x="-109753" y="4941168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نعتبر المتجهتين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𝟎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</a:t>
                </a:r>
              </a:p>
              <a:p>
                <a:pPr algn="r" rtl="1"/>
                <a:r>
                  <a:rPr lang="ar-MA" sz="3200" b="1" dirty="0" smtClean="0"/>
                  <a:t>إحدى المحددات المستخرجة للمتجهتين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هي :</a:t>
                </a:r>
                <a:endParaRPr lang="fr-FR" sz="3200" b="1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753" y="4941168"/>
                <a:ext cx="9144000" cy="10772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8523" r="-1733" b="-170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ZoneTexte 13"/>
              <p:cNvSpPr txBox="1"/>
              <p:nvPr/>
            </p:nvSpPr>
            <p:spPr>
              <a:xfrm>
                <a:off x="6421808" y="5923122"/>
                <a:ext cx="2592289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=-1≠0</a:t>
                </a:r>
                <a:endParaRPr lang="fr-FR" sz="3200" b="1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808" y="5923122"/>
                <a:ext cx="2592289" cy="91031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5634" b="-4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ZoneTexte 14"/>
              <p:cNvSpPr txBox="1"/>
              <p:nvPr/>
            </p:nvSpPr>
            <p:spPr>
              <a:xfrm>
                <a:off x="1115617" y="6085891"/>
                <a:ext cx="5092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إذن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ar-MA" sz="3200" b="1" dirty="0" smtClean="0"/>
                  <a:t> غير  </a:t>
                </a:r>
                <a:r>
                  <a:rPr lang="ar-MA" sz="3200" b="1" dirty="0" err="1" smtClean="0"/>
                  <a:t>مستقيميتين</a:t>
                </a:r>
                <a:r>
                  <a:rPr lang="ar-MA" sz="3200" b="1" dirty="0" smtClean="0"/>
                  <a:t> </a:t>
                </a:r>
                <a:endParaRPr lang="fr-FR" sz="3200" b="1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7" y="6085891"/>
                <a:ext cx="5092686" cy="58477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5625" r="-3114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624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/>
          <p:nvPr/>
        </p:nvSpPr>
        <p:spPr>
          <a:xfrm>
            <a:off x="7891638" y="0"/>
            <a:ext cx="1152128" cy="864096"/>
          </a:xfrm>
          <a:prstGeom prst="pi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الحل</a:t>
            </a:r>
            <a:endParaRPr lang="fr-FR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-325321" y="980728"/>
                <a:ext cx="9396536" cy="288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متجهة موجهة للمستقيم 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هي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</a:rPr>
                      <m:t>(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r>
                      <a:rPr lang="fr-FR" sz="3200" b="1" i="1" smtClean="0">
                        <a:latin typeface="Cambria Math"/>
                      </a:rPr>
                      <m:t>𝟐</m:t>
                    </m:r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r>
                      <a:rPr lang="fr-FR" sz="3200" b="1" i="1" smtClean="0">
                        <a:latin typeface="Cambria Math"/>
                      </a:rPr>
                      <m:t>𝟑</m:t>
                    </m:r>
                    <m:r>
                      <a:rPr lang="fr-FR" sz="3200" b="1" i="1" smtClean="0">
                        <a:latin typeface="Cambria Math"/>
                      </a:rPr>
                      <m:t>)</m:t>
                    </m:r>
                  </m:oMath>
                </a14:m>
                <a:endParaRPr lang="ar-MA" sz="3200" b="1" dirty="0" smtClean="0"/>
              </a:p>
              <a:p>
                <a:pPr marL="514350" indent="-514350" algn="r" rtl="1">
                  <a:buAutoNum type="arabicParenR"/>
                </a:pPr>
                <a:r>
                  <a:rPr lang="ar-MA" sz="3200" b="1" dirty="0" smtClean="0"/>
                  <a:t>لنبين أن 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و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غير </a:t>
                </a:r>
                <a:r>
                  <a:rPr lang="ar-MA" sz="3200" b="1" dirty="0" err="1" smtClean="0"/>
                  <a:t>مستوائيين</a:t>
                </a:r>
                <a:r>
                  <a:rPr lang="ar-MA" sz="3200" b="1" dirty="0" smtClean="0"/>
                  <a:t> </a:t>
                </a:r>
              </a:p>
              <a:p>
                <a:pPr algn="r" rtl="1"/>
                <a:r>
                  <a:rPr lang="ar-MA" sz="3200" b="1" dirty="0" smtClean="0"/>
                  <a:t>متجهة موجهة للمستقيم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هي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ar-MA" sz="3200" b="1" i="1" smtClean="0">
                            <a:latin typeface="Cambria Math"/>
                          </a:rPr>
                          <m:t> 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</a:rPr>
                      <m:t>(−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)</m:t>
                    </m:r>
                  </m:oMath>
                </a14:m>
                <a:endParaRPr lang="ar-MA" sz="3200" b="1" dirty="0" smtClean="0"/>
              </a:p>
              <a:p>
                <a:pPr algn="r" rtl="1"/>
                <a:r>
                  <a:rPr lang="ar-MA" sz="3200" b="1" dirty="0" smtClean="0"/>
                  <a:t>إحدى المحددات المستخرجة للمتجهتين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ar-MA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MA" sz="3200" b="1" dirty="0" smtClean="0"/>
                  <a:t>و </a:t>
                </a:r>
                <a:r>
                  <a:rPr lang="fr-FR" sz="32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هي: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MA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MA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=3≠0</a:t>
                </a:r>
              </a:p>
              <a:p>
                <a:pPr algn="r" rtl="1"/>
                <a:r>
                  <a:rPr lang="ar-MA" sz="3200" b="1" dirty="0" smtClean="0"/>
                  <a:t>إذن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ar-MA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غير </a:t>
                </a:r>
                <a:r>
                  <a:rPr lang="ar-MA" sz="3200" b="1" dirty="0" err="1" smtClean="0"/>
                  <a:t>مستقيميتين</a:t>
                </a:r>
                <a:r>
                  <a:rPr lang="ar-MA" sz="3200" b="1" dirty="0" smtClean="0"/>
                  <a:t> وبالتالي فإن 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و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غير متوازيين</a:t>
                </a: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321" y="980728"/>
                <a:ext cx="9396536" cy="28800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3178" r="-1752" b="-6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77082" y="3723430"/>
                <a:ext cx="9036496" cy="23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 </a:t>
                </a:r>
                <a:r>
                  <a:rPr lang="ar-MA" sz="3200" b="1" dirty="0" err="1" smtClean="0"/>
                  <a:t>النظمة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ar-MA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        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eqArr>
                      </m:e>
                    </m:d>
                  </m:oMath>
                </a14:m>
                <a:r>
                  <a:rPr lang="ar-MA" sz="3200" b="1" dirty="0" smtClean="0"/>
                  <a:t>  تكافئ </a:t>
                </a:r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eqArr>
                      </m:e>
                    </m:d>
                  </m:oMath>
                </a14:m>
                <a:r>
                  <a:rPr lang="ar-MA" sz="3200" b="1" dirty="0" smtClean="0"/>
                  <a:t>أي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ar-MA" sz="32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3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32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ar-MA" sz="3200" b="1" i="1" smtClean="0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  <m:r>
                              <a:rPr lang="fr-FR" sz="32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3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fr-FR" sz="32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" y="3723430"/>
                <a:ext cx="9036496" cy="237513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1331640" y="5806179"/>
            <a:ext cx="756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لا حل لها وبالتالي فإن </a:t>
            </a:r>
            <a:r>
              <a:rPr lang="fr-FR" sz="3200" b="1" dirty="0" smtClean="0"/>
              <a:t>(D)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ar-MA" sz="3200" b="1" dirty="0" smtClean="0"/>
              <a:t> غير متقاطعين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433333" y="6309320"/>
            <a:ext cx="961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3200" b="1" dirty="0" smtClean="0"/>
              <a:t>*</a:t>
            </a:r>
            <a:r>
              <a:rPr lang="ar-MA" sz="3200" b="1" dirty="0" smtClean="0"/>
              <a:t> </a:t>
            </a:r>
            <a:r>
              <a:rPr lang="fr-FR" sz="3200" b="1" dirty="0" smtClean="0"/>
              <a:t>(D)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)</a:t>
            </a:r>
            <a:r>
              <a:rPr lang="ar-MA" sz="3200" b="1" dirty="0" smtClean="0"/>
              <a:t> غير متوازيين وغير متقاطعين إذن فهما غير </a:t>
            </a:r>
            <a:r>
              <a:rPr lang="ar-MA" sz="3200" b="1" dirty="0" err="1" smtClean="0"/>
              <a:t>مستوائيين</a:t>
            </a:r>
            <a:r>
              <a:rPr lang="ar-MA" sz="3200" b="1" dirty="0" smtClean="0"/>
              <a:t>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3963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0" y="4293096"/>
                <a:ext cx="912944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بما أن المستوى </a:t>
                </a:r>
                <a:r>
                  <a:rPr lang="fr-FR" sz="3200" b="1" dirty="0" smtClean="0"/>
                  <a:t>(P)</a:t>
                </a:r>
                <a:r>
                  <a:rPr lang="ar-MA" sz="3200" b="1" dirty="0" smtClean="0"/>
                  <a:t> يمر من </a:t>
                </a:r>
                <a:r>
                  <a:rPr lang="fr-FR" sz="3200" b="1" dirty="0" smtClean="0"/>
                  <a:t>O</a:t>
                </a:r>
                <a:r>
                  <a:rPr lang="ar-MA" sz="3200" b="1" dirty="0" smtClean="0"/>
                  <a:t> ويوازي كلا من 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و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غير </a:t>
                </a:r>
              </a:p>
              <a:p>
                <a:pPr algn="r" rtl="1"/>
                <a:r>
                  <a:rPr lang="ar-MA" sz="3200" b="1" dirty="0" err="1" smtClean="0"/>
                  <a:t>المستوائيين</a:t>
                </a:r>
                <a:r>
                  <a:rPr lang="ar-MA" sz="3200" b="1" dirty="0" smtClean="0"/>
                  <a:t> فإنه يمكن تحديد المستوى </a:t>
                </a:r>
                <a:r>
                  <a:rPr lang="fr-FR" sz="3200" b="1" dirty="0" smtClean="0"/>
                  <a:t>(P)</a:t>
                </a:r>
                <a:r>
                  <a:rPr lang="ar-MA" sz="3200" b="1" dirty="0" smtClean="0"/>
                  <a:t> بالنقطة </a:t>
                </a:r>
                <a:r>
                  <a:rPr lang="fr-FR" sz="3200" b="1" dirty="0" smtClean="0"/>
                  <a:t>O</a:t>
                </a:r>
                <a:r>
                  <a:rPr lang="ar-MA" sz="3200" b="1" dirty="0" smtClean="0"/>
                  <a:t> والمتجهتين </a:t>
                </a:r>
              </a:p>
              <a:p>
                <a:pPr algn="r" rtl="1"/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ar-MA" sz="3200" b="1" dirty="0" smtClean="0"/>
                  <a:t>الموجهتين على التوالي </a:t>
                </a:r>
              </a:p>
              <a:p>
                <a:pPr algn="r" rtl="1"/>
                <a:r>
                  <a:rPr lang="ar-MA" sz="3200" b="1" dirty="0" smtClean="0"/>
                  <a:t>للمستقيمين</a:t>
                </a:r>
                <a:r>
                  <a:rPr lang="fr-FR" sz="3200" b="1" dirty="0" smtClean="0"/>
                  <a:t>(D)</a:t>
                </a:r>
                <a:r>
                  <a:rPr lang="ar-MA" sz="3200" b="1" dirty="0" smtClean="0"/>
                  <a:t> و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9129441" cy="20621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4425" r="-1602" b="-88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2843808" y="1332900"/>
            <a:ext cx="4032448" cy="461665"/>
            <a:chOff x="2843808" y="1332900"/>
            <a:chExt cx="4032448" cy="46166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843808" y="1412776"/>
              <a:ext cx="40324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953013" y="133290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(D)</a:t>
              </a:r>
              <a:endParaRPr lang="fr-FR" sz="2400" b="1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54666" y="1332900"/>
            <a:ext cx="2024654" cy="1309666"/>
            <a:chOff x="254666" y="1332900"/>
            <a:chExt cx="2024654" cy="1309666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587132" y="1332900"/>
              <a:ext cx="1692188" cy="1309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254666" y="197027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(</a:t>
              </a:r>
              <a:r>
                <a:rPr lang="el-GR" sz="2400" b="1" dirty="0" smtClean="0"/>
                <a:t>Δ</a:t>
              </a:r>
              <a:r>
                <a:rPr lang="fr-FR" sz="2400" b="1" dirty="0" smtClean="0"/>
                <a:t>)</a:t>
              </a:r>
              <a:endParaRPr lang="fr-FR" sz="2400" b="1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475656" y="1988840"/>
            <a:ext cx="4176464" cy="2016224"/>
            <a:chOff x="1475656" y="1988840"/>
            <a:chExt cx="4176464" cy="2016224"/>
          </a:xfrm>
        </p:grpSpPr>
        <p:grpSp>
          <p:nvGrpSpPr>
            <p:cNvPr id="30" name="Groupe 29"/>
            <p:cNvGrpSpPr/>
            <p:nvPr/>
          </p:nvGrpSpPr>
          <p:grpSpPr>
            <a:xfrm>
              <a:off x="1475656" y="1988840"/>
              <a:ext cx="4176464" cy="2016224"/>
              <a:chOff x="1475656" y="1988840"/>
              <a:chExt cx="4176464" cy="2016224"/>
            </a:xfrm>
          </p:grpSpPr>
          <p:sp>
            <p:nvSpPr>
              <p:cNvPr id="6" name="Parallélogramme 5"/>
              <p:cNvSpPr/>
              <p:nvPr/>
            </p:nvSpPr>
            <p:spPr>
              <a:xfrm>
                <a:off x="1475656" y="1988840"/>
                <a:ext cx="4176464" cy="2016224"/>
              </a:xfrm>
              <a:prstGeom prst="parallelogram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559240" y="3543399"/>
                <a:ext cx="72008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(P)</a:t>
                </a:r>
                <a:endParaRPr lang="fr-FR" sz="2400" b="1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2843808" y="2411734"/>
              <a:ext cx="1362953" cy="1143978"/>
              <a:chOff x="5940152" y="2411734"/>
              <a:chExt cx="1362953" cy="1143978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5940152" y="288894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O</a:t>
                </a:r>
                <a:endParaRPr lang="fr-FR" sz="2400" b="1" dirty="0"/>
              </a:p>
            </p:txBody>
          </p:sp>
          <p:grpSp>
            <p:nvGrpSpPr>
              <p:cNvPr id="28" name="Groupe 27"/>
              <p:cNvGrpSpPr/>
              <p:nvPr/>
            </p:nvGrpSpPr>
            <p:grpSpPr>
              <a:xfrm>
                <a:off x="6156176" y="2411734"/>
                <a:ext cx="1146929" cy="1143978"/>
                <a:chOff x="6156176" y="2411734"/>
                <a:chExt cx="1146929" cy="1143978"/>
              </a:xfrm>
            </p:grpSpPr>
            <p:grpSp>
              <p:nvGrpSpPr>
                <p:cNvPr id="25" name="Groupe 24"/>
                <p:cNvGrpSpPr/>
                <p:nvPr/>
              </p:nvGrpSpPr>
              <p:grpSpPr>
                <a:xfrm>
                  <a:off x="6156176" y="2450504"/>
                  <a:ext cx="1146929" cy="900101"/>
                  <a:chOff x="6156176" y="2450504"/>
                  <a:chExt cx="1146929" cy="900101"/>
                </a:xfrm>
              </p:grpSpPr>
              <p:cxnSp>
                <p:nvCxnSpPr>
                  <p:cNvPr id="18" name="Connecteur droit avec flèche 17"/>
                  <p:cNvCxnSpPr/>
                  <p:nvPr/>
                </p:nvCxnSpPr>
                <p:spPr>
                  <a:xfrm flipV="1">
                    <a:off x="6310320" y="3119772"/>
                    <a:ext cx="989141" cy="2174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avec flèche 19"/>
                  <p:cNvCxnSpPr/>
                  <p:nvPr/>
                </p:nvCxnSpPr>
                <p:spPr>
                  <a:xfrm flipV="1">
                    <a:off x="6313964" y="2450504"/>
                    <a:ext cx="989141" cy="66926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6156176" y="2888940"/>
                    <a:ext cx="7200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400" b="1" dirty="0" smtClean="0"/>
                      <a:t>●</a:t>
                    </a:r>
                    <a:endParaRPr lang="fr-FR" sz="2400" b="1" dirty="0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6" name="ZoneTexte 25"/>
                    <p:cNvSpPr txBox="1"/>
                    <p:nvPr/>
                  </p:nvSpPr>
                  <p:spPr>
                    <a:xfrm>
                      <a:off x="6476308" y="3094047"/>
                      <a:ext cx="72008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 b="1" dirty="0"/>
                    </a:p>
                  </p:txBody>
                </p:sp>
              </mc:Choice>
              <mc:Fallback>
                <p:sp>
                  <p:nvSpPr>
                    <p:cNvPr id="26" name="ZoneTexte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6308" y="3094047"/>
                      <a:ext cx="720080" cy="461665"/>
                    </a:xfrm>
                    <a:prstGeom prst="rect">
                      <a:avLst/>
                    </a:prstGeom>
                    <a:blipFill rotWithShape="1">
                      <a:blip r:embed="rId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7" name="ZoneTexte 26"/>
                    <p:cNvSpPr txBox="1"/>
                    <p:nvPr/>
                  </p:nvSpPr>
                  <p:spPr>
                    <a:xfrm>
                      <a:off x="6310320" y="2411734"/>
                      <a:ext cx="72008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 b="1" dirty="0"/>
                    </a:p>
                  </p:txBody>
                </p:sp>
              </mc:Choice>
              <mc:Fallback>
                <p:sp>
                  <p:nvSpPr>
                    <p:cNvPr id="27" name="ZoneTexte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10320" y="2411734"/>
                      <a:ext cx="720080" cy="461665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4" name="ZoneTexte 33"/>
          <p:cNvSpPr txBox="1"/>
          <p:nvPr/>
        </p:nvSpPr>
        <p:spPr>
          <a:xfrm>
            <a:off x="3559850" y="5410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2)معادلة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(P)</a:t>
            </a:r>
            <a:endParaRPr lang="fr-FR" sz="3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3563888" y="627322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لتكن </a:t>
            </a:r>
            <a:r>
              <a:rPr lang="fr-FR" sz="3200" b="1" dirty="0" smtClean="0"/>
              <a:t>M(</a:t>
            </a:r>
            <a:r>
              <a:rPr lang="fr-FR" sz="3200" b="1" dirty="0" err="1" smtClean="0"/>
              <a:t>x;y;z</a:t>
            </a:r>
            <a:r>
              <a:rPr lang="fr-FR" sz="3200" b="1" dirty="0" smtClean="0"/>
              <a:t>)</a:t>
            </a:r>
            <a:r>
              <a:rPr lang="ar-MA" sz="3200" b="1" dirty="0" smtClean="0"/>
              <a:t> نقطة من الفضاء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9582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ZoneTexte 11"/>
              <p:cNvSpPr txBox="1"/>
              <p:nvPr/>
            </p:nvSpPr>
            <p:spPr>
              <a:xfrm>
                <a:off x="935596" y="241522"/>
                <a:ext cx="6336704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MA" sz="3200" b="1" dirty="0" smtClean="0"/>
                  <a:t>لدينا:</a:t>
                </a:r>
                <a:r>
                  <a:rPr lang="fr-FR" sz="3200" b="1" dirty="0" smtClean="0"/>
                  <a:t>=0    </a:t>
                </a:r>
                <a:r>
                  <a:rPr lang="ar-MA" sz="3200" b="1" dirty="0" smtClean="0"/>
                  <a:t> </a:t>
                </a:r>
                <a:r>
                  <a:rPr lang="fr-FR" sz="3200" b="1" dirty="0" smtClean="0"/>
                  <a:t>M</a:t>
                </a:r>
                <a:r>
                  <a:rPr lang="fr-FR" sz="3200" b="1" dirty="0" smtClean="0">
                    <a:sym typeface="Symbol"/>
                  </a:rPr>
                  <a:t>(P)</a:t>
                </a:r>
                <a:r>
                  <a:rPr lang="fr-FR" sz="3200" b="1" dirty="0" err="1" smtClean="0">
                    <a:sym typeface="Symbol"/>
                  </a:rPr>
                  <a:t>det</a:t>
                </a:r>
                <a:r>
                  <a:rPr lang="fr-FR" sz="3200" b="1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𝑶𝑴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  <a:sym typeface="Symbol"/>
                      </a:rPr>
                      <m:t>;</m:t>
                    </m:r>
                    <m:acc>
                      <m:accPr>
                        <m:chr m:val="⃗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𝒖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  <a:sym typeface="Symbol"/>
                      </a:rPr>
                      <m:t>;</m:t>
                    </m:r>
                    <m:acc>
                      <m:accPr>
                        <m:chr m:val="⃗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𝒗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41522"/>
                <a:ext cx="6336704" cy="6478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308" t="-4717" b="-31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ZoneTexte 16"/>
              <p:cNvSpPr txBox="1"/>
              <p:nvPr/>
            </p:nvSpPr>
            <p:spPr>
              <a:xfrm>
                <a:off x="1043608" y="908720"/>
                <a:ext cx="3816424" cy="140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r-FR" sz="3200" b="1" dirty="0" smtClean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fr-FR" sz="32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8720"/>
                <a:ext cx="3816424" cy="14087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8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ZoneTexte 17"/>
              <p:cNvSpPr txBox="1"/>
              <p:nvPr/>
            </p:nvSpPr>
            <p:spPr>
              <a:xfrm>
                <a:off x="935596" y="2328406"/>
                <a:ext cx="7848872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r-FR" sz="3200" b="1" dirty="0" smtClean="0">
                    <a:sym typeface="Symbol"/>
                  </a:rPr>
                  <a:t> x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fr-FR" sz="3200" b="1" i="1" smtClean="0">
                        <a:latin typeface="Cambria Math"/>
                        <a:sym typeface="Symbol"/>
                      </a:rPr>
                      <m:t>𝒚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fr-FR" sz="3200" b="1" i="1" smtClean="0">
                        <a:latin typeface="Cambria Math"/>
                        <a:sym typeface="Symbol"/>
                      </a:rPr>
                      <m:t>𝒛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fr-FR" sz="32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328406"/>
                <a:ext cx="7848872" cy="9135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863" b="-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994091" y="3241926"/>
            <a:ext cx="300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ym typeface="Symbol"/>
              </a:rPr>
              <a:t>-x-4y+3z=0</a:t>
            </a:r>
            <a:endParaRPr lang="fr-FR" sz="3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4577" y="366630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هي:  </a:t>
            </a:r>
            <a:r>
              <a:rPr lang="fr-FR" sz="3200" b="1" dirty="0" smtClean="0"/>
              <a:t>x+4y-3z=0</a:t>
            </a:r>
            <a:endParaRPr lang="fr-FR" sz="3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969623" y="4304034"/>
            <a:ext cx="496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3)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(Q)</a:t>
            </a:r>
            <a:endParaRPr lang="fr-FR" sz="32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-66720" y="4304034"/>
            <a:ext cx="4176464" cy="2016224"/>
            <a:chOff x="-66720" y="4304034"/>
            <a:chExt cx="4176464" cy="2016224"/>
          </a:xfrm>
        </p:grpSpPr>
        <p:grpSp>
          <p:nvGrpSpPr>
            <p:cNvPr id="30" name="Groupe 29"/>
            <p:cNvGrpSpPr/>
            <p:nvPr/>
          </p:nvGrpSpPr>
          <p:grpSpPr>
            <a:xfrm>
              <a:off x="-66720" y="4304034"/>
              <a:ext cx="4176464" cy="2016224"/>
              <a:chOff x="81477" y="4596421"/>
              <a:chExt cx="4176464" cy="2016224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81477" y="4596421"/>
                <a:ext cx="4176464" cy="2016224"/>
                <a:chOff x="1475656" y="1988840"/>
                <a:chExt cx="4176464" cy="2016224"/>
              </a:xfrm>
            </p:grpSpPr>
            <p:sp>
              <p:nvSpPr>
                <p:cNvPr id="22" name="Parallélogramme 21"/>
                <p:cNvSpPr/>
                <p:nvPr/>
              </p:nvSpPr>
              <p:spPr>
                <a:xfrm>
                  <a:off x="1475656" y="1988840"/>
                  <a:ext cx="4176464" cy="2016224"/>
                </a:xfrm>
                <a:prstGeom prst="parallelogram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1559240" y="3543399"/>
                  <a:ext cx="720080" cy="46166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 smtClean="0"/>
                    <a:t>(Q)</a:t>
                  </a:r>
                  <a:endParaRPr lang="fr-FR" sz="2400" b="1" dirty="0"/>
                </a:p>
              </p:txBody>
            </p:sp>
          </p:grpSp>
          <p:sp>
            <p:nvSpPr>
              <p:cNvPr id="5" name="ZoneTexte 4"/>
              <p:cNvSpPr txBox="1"/>
              <p:nvPr/>
            </p:nvSpPr>
            <p:spPr>
              <a:xfrm>
                <a:off x="3372891" y="5380503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O●</a:t>
                </a:r>
                <a:endParaRPr lang="fr-FR" sz="2400" b="1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755576" y="4581128"/>
              <a:ext cx="3214047" cy="1569852"/>
              <a:chOff x="755576" y="4581128"/>
              <a:chExt cx="3214047" cy="1569852"/>
            </a:xfrm>
          </p:grpSpPr>
          <p:cxnSp>
            <p:nvCxnSpPr>
              <p:cNvPr id="4" name="Connecteur droit 3"/>
              <p:cNvCxnSpPr/>
              <p:nvPr/>
            </p:nvCxnSpPr>
            <p:spPr>
              <a:xfrm flipV="1">
                <a:off x="755576" y="4888809"/>
                <a:ext cx="3214047" cy="12621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1187624" y="5418471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A</a:t>
                </a:r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1615741" y="5519894"/>
                <a:ext cx="746858" cy="2964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1786535" y="5101593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oMath>
                      </m:oMathPara>
                    </a14:m>
                    <a:endParaRPr lang="fr-FR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6535" y="5101593"/>
                    <a:ext cx="576064" cy="461665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ZoneTexte 26"/>
              <p:cNvSpPr txBox="1"/>
              <p:nvPr/>
            </p:nvSpPr>
            <p:spPr>
              <a:xfrm>
                <a:off x="3358457" y="458112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(</a:t>
                </a:r>
                <a:r>
                  <a:rPr lang="el-GR" sz="2400" b="1" dirty="0" smtClean="0"/>
                  <a:t>Δ</a:t>
                </a:r>
                <a:r>
                  <a:rPr lang="fr-FR" sz="2400" b="1" dirty="0" smtClean="0"/>
                  <a:t>)</a:t>
                </a:r>
                <a:endParaRPr lang="fr-FR" sz="2400" b="1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/>
              <p:cNvSpPr txBox="1"/>
              <p:nvPr/>
            </p:nvSpPr>
            <p:spPr>
              <a:xfrm>
                <a:off x="2771800" y="4899787"/>
                <a:ext cx="6217376" cy="216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يمكن تحديد المستوى </a:t>
                </a:r>
                <a:r>
                  <a:rPr lang="fr-FR" sz="3200" b="1" dirty="0" smtClean="0"/>
                  <a:t>(Q)</a:t>
                </a:r>
                <a:r>
                  <a:rPr lang="ar-MA" sz="3200" b="1" dirty="0" smtClean="0"/>
                  <a:t>بالنقطة </a:t>
                </a:r>
                <a:r>
                  <a:rPr lang="fr-FR" sz="3200" b="1" dirty="0" smtClean="0"/>
                  <a:t>O</a:t>
                </a:r>
                <a:r>
                  <a:rPr lang="ar-MA" sz="3200" b="1" dirty="0" smtClean="0"/>
                  <a:t> </a:t>
                </a:r>
              </a:p>
              <a:p>
                <a:pPr algn="r" rtl="1"/>
                <a:r>
                  <a:rPr lang="ar-MA" sz="3200" b="1" dirty="0" smtClean="0"/>
                  <a:t>والنقطة </a:t>
                </a:r>
                <a:r>
                  <a:rPr lang="fr-FR" sz="3200" b="1" dirty="0" smtClean="0"/>
                  <a:t>A(1;0;1)</a:t>
                </a:r>
                <a:r>
                  <a:rPr lang="ar-MA" sz="3200" b="1" dirty="0" smtClean="0"/>
                  <a:t> من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والمتجهة</a:t>
                </a:r>
              </a:p>
              <a:p>
                <a:pPr algn="r" rtl="1"/>
                <a:r>
                  <a:rPr lang="ar-MA" sz="32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3200" b="1" i="1" smtClean="0">
                        <a:latin typeface="Cambria Math"/>
                      </a:rPr>
                      <m:t>(−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;</m:t>
                    </m:r>
                    <m:r>
                      <a:rPr lang="fr-FR" sz="3200" b="1" i="1" smtClean="0">
                        <a:latin typeface="Cambria Math"/>
                      </a:rPr>
                      <m:t>𝟏</m:t>
                    </m:r>
                    <m:r>
                      <a:rPr lang="fr-FR" sz="32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ar-MA" sz="3200" b="1" dirty="0" smtClean="0"/>
                  <a:t>الموجهة للمستقيم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endParaRPr lang="ar-MA" sz="3200" b="1" dirty="0" smtClean="0"/>
              </a:p>
              <a:p>
                <a:pPr algn="r" rtl="1"/>
                <a:r>
                  <a:rPr lang="ar-MA" sz="3200" b="1" dirty="0" smtClean="0"/>
                  <a:t>المتجهتان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𝑶𝑨</m:t>
                        </m:r>
                      </m:e>
                    </m:acc>
                    <m:r>
                      <a:rPr lang="ar-MA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MA" sz="3200" b="1" dirty="0" smtClean="0"/>
                  <a:t>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غير </a:t>
                </a:r>
                <a:r>
                  <a:rPr lang="ar-MA" sz="3200" b="1" dirty="0" err="1" smtClean="0"/>
                  <a:t>مستقيميتين</a:t>
                </a:r>
                <a:endParaRPr lang="fr-FR" sz="3200" b="1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899787"/>
                <a:ext cx="6217376" cy="216764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4225" r="-2451" b="-5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064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/>
      <p:bldP spid="20" grpId="0"/>
      <p:bldP spid="2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7078" y="188640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لتكن </a:t>
            </a:r>
            <a:r>
              <a:rPr lang="fr-FR" sz="3200" b="1" dirty="0" smtClean="0"/>
              <a:t>M(</a:t>
            </a:r>
            <a:r>
              <a:rPr lang="fr-FR" sz="3200" b="1" dirty="0" err="1" smtClean="0"/>
              <a:t>x;y;z</a:t>
            </a:r>
            <a:r>
              <a:rPr lang="fr-FR" sz="3200" b="1" dirty="0" smtClean="0"/>
              <a:t>)</a:t>
            </a:r>
            <a:r>
              <a:rPr lang="ar-MA" sz="3200" b="1" dirty="0" smtClean="0"/>
              <a:t> نقطة من الفضاء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899592" y="1082939"/>
                <a:ext cx="5436096" cy="68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 </a:t>
                </a:r>
                <a:r>
                  <a:rPr lang="fr-FR" sz="3200" b="1" dirty="0" smtClean="0"/>
                  <a:t>M</a:t>
                </a:r>
                <a:r>
                  <a:rPr lang="fr-FR" sz="3200" b="1" dirty="0" smtClean="0">
                    <a:sym typeface="Symbol"/>
                  </a:rPr>
                  <a:t>(Q)</a:t>
                </a:r>
                <a:r>
                  <a:rPr lang="fr-FR" sz="3200" b="1" dirty="0" err="1" smtClean="0">
                    <a:sym typeface="Symbol"/>
                  </a:rPr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𝑶𝑴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𝑶𝑨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82939"/>
                <a:ext cx="5436096" cy="6855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796" t="-2679" r="-2918" b="-25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2267744" y="1768511"/>
                <a:ext cx="3298802" cy="140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r-FR" sz="3200" b="1" dirty="0" smtClean="0"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=0</a:t>
                </a:r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68511"/>
                <a:ext cx="3298802" cy="14087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436" r="-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467544" y="3161204"/>
                <a:ext cx="7992888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>
                    <a:sym typeface="Symbol"/>
                  </a:rPr>
                  <a:t>x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-y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+</m:t>
                    </m:r>
                    <m:r>
                      <a:rPr lang="fr-FR" sz="3200" b="1" i="1" dirty="0" smtClean="0">
                        <a:latin typeface="Cambria Math"/>
                      </a:rPr>
                      <m:t>𝒛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=</m:t>
                    </m:r>
                    <m:r>
                      <a:rPr lang="fr-FR" sz="3200" b="1" i="1" dirty="0" smtClean="0">
                        <a:latin typeface="Cambria Math"/>
                      </a:rPr>
                      <m:t>𝟎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61204"/>
                <a:ext cx="7992888" cy="9135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691680" y="4085964"/>
            <a:ext cx="300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ym typeface="Symbol"/>
              </a:rPr>
              <a:t>-x-3y+z-5=0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75656" y="458112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معادلة </a:t>
            </a:r>
            <a:r>
              <a:rPr lang="ar-MA" sz="3200" b="1" dirty="0" err="1" smtClean="0"/>
              <a:t>ديكارتية</a:t>
            </a:r>
            <a:r>
              <a:rPr lang="ar-MA" sz="3200" b="1" dirty="0" smtClean="0"/>
              <a:t> للمستوى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هي:  </a:t>
            </a:r>
            <a:r>
              <a:rPr lang="fr-FR" sz="3200" b="1" dirty="0" smtClean="0"/>
              <a:t>x+2y-z=0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25016" y="5165903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4) تمثيل </a:t>
            </a:r>
            <a:r>
              <a:rPr lang="ar-MA" sz="3200" b="1" dirty="0" err="1" smtClean="0"/>
              <a:t>بارامتري</a:t>
            </a:r>
            <a:r>
              <a:rPr lang="ar-MA" sz="3200" b="1" dirty="0" smtClean="0"/>
              <a:t> للمستقيم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’)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5750678"/>
            <a:ext cx="893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المستويان </a:t>
            </a:r>
            <a:r>
              <a:rPr lang="fr-FR" sz="3200" b="1" dirty="0" smtClean="0"/>
              <a:t>(P)</a:t>
            </a:r>
            <a:r>
              <a:rPr lang="ar-MA" sz="3200" b="1" dirty="0" smtClean="0"/>
              <a:t> و </a:t>
            </a:r>
            <a:r>
              <a:rPr lang="fr-FR" sz="3200" b="1" dirty="0" smtClean="0"/>
              <a:t>(Q)</a:t>
            </a:r>
            <a:r>
              <a:rPr lang="ar-MA" sz="3200" b="1" dirty="0" smtClean="0"/>
              <a:t> مختلفان ويشتركان في النقطة </a:t>
            </a:r>
            <a:r>
              <a:rPr lang="fr-FR" sz="3200" b="1" dirty="0" smtClean="0"/>
              <a:t>O</a:t>
            </a:r>
            <a:r>
              <a:rPr lang="ar-MA" sz="3200" b="1" dirty="0" smtClean="0"/>
              <a:t>إذن فهما </a:t>
            </a:r>
          </a:p>
          <a:p>
            <a:pPr algn="r" rtl="1"/>
            <a:r>
              <a:rPr lang="ar-MA" sz="3200" b="1" dirty="0" smtClean="0"/>
              <a:t>متقاطعان وفق مستقيم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’)</a:t>
            </a:r>
            <a:r>
              <a:rPr lang="ar-MA" sz="3200" b="1" dirty="0" smtClean="0"/>
              <a:t> مار من </a:t>
            </a:r>
            <a:r>
              <a:rPr lang="fr-FR" sz="3200" b="1" dirty="0" smtClean="0"/>
              <a:t>O</a:t>
            </a:r>
            <a:r>
              <a:rPr lang="ar-MA" sz="3200" b="1" dirty="0" smtClean="0"/>
              <a:t> 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8577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210826" y="1124744"/>
                <a:ext cx="8933174" cy="292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وبالتالي فإن المتجهة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ar-MA" sz="3200" b="1" dirty="0" smtClean="0"/>
                  <a:t>الموجهة للمستقيم </a:t>
                </a:r>
                <a14:m>
                  <m:oMath xmlns:m="http://schemas.openxmlformats.org/officeDocument/2006/math">
                    <m:r>
                      <a:rPr lang="ar-MA" sz="3200" b="1" i="0" smtClean="0">
                        <a:latin typeface="Cambria Math"/>
                      </a:rPr>
                      <m:t> </m:t>
                    </m:r>
                    <m:r>
                      <a:rPr lang="fr-FR" sz="3200" b="1" i="1" smtClean="0">
                        <a:latin typeface="Cambria Math"/>
                      </a:rPr>
                      <m:t>(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∆)</m:t>
                    </m:r>
                  </m:oMath>
                </a14:m>
                <a:r>
                  <a:rPr lang="ar-MA" sz="3200" b="1" dirty="0" smtClean="0"/>
                  <a:t>هي </a:t>
                </a:r>
                <a:r>
                  <a:rPr lang="ar-MA" sz="3200" b="1" dirty="0" err="1" smtClean="0"/>
                  <a:t>كذالك</a:t>
                </a:r>
                <a:r>
                  <a:rPr lang="ar-MA" sz="3200" b="1" dirty="0" smtClean="0"/>
                  <a:t> متجهة موجهة للمستقيم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’)</a:t>
                </a:r>
                <a:r>
                  <a:rPr lang="ar-MA" sz="3200" b="1" dirty="0" smtClean="0"/>
                  <a:t> </a:t>
                </a:r>
                <a:endParaRPr lang="ar-MA" sz="3200" b="1" dirty="0" smtClean="0"/>
              </a:p>
              <a:p>
                <a:pPr algn="r" rtl="1"/>
                <a:r>
                  <a:rPr lang="ar-MA" sz="3200" b="1" dirty="0" smtClean="0"/>
                  <a:t>إذن </a:t>
                </a:r>
                <a:r>
                  <a:rPr lang="fr-FR" sz="3200" b="1" dirty="0" smtClean="0"/>
                  <a:t>(</a:t>
                </a:r>
                <a:r>
                  <a:rPr lang="el-GR" sz="3200" b="1" dirty="0" smtClean="0"/>
                  <a:t>Δ</a:t>
                </a:r>
                <a:r>
                  <a:rPr lang="fr-FR" sz="3200" b="1" dirty="0" smtClean="0"/>
                  <a:t>’)</a:t>
                </a:r>
                <a:r>
                  <a:rPr lang="ar-MA" sz="3200" b="1" dirty="0" smtClean="0"/>
                  <a:t> هو المستقيم المار من </a:t>
                </a:r>
                <a:r>
                  <a:rPr lang="fr-FR" sz="3200" b="1" dirty="0" smtClean="0"/>
                  <a:t>O</a:t>
                </a:r>
                <a:r>
                  <a:rPr lang="ar-MA" sz="3200" b="1" dirty="0" smtClean="0"/>
                  <a:t> والموجه بالمتجهة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ar-MA" sz="3200" b="1" dirty="0" smtClean="0"/>
                  <a:t> وبالتالي </a:t>
                </a:r>
              </a:p>
              <a:p>
                <a:pPr algn="r" rtl="1"/>
                <a:r>
                  <a:rPr lang="ar-MA" sz="3200" b="1" dirty="0" smtClean="0"/>
                  <a:t>فإن تمثيلا </a:t>
                </a:r>
                <a:r>
                  <a:rPr lang="ar-MA" sz="3200" b="1" dirty="0" err="1" smtClean="0"/>
                  <a:t>بارامتريا</a:t>
                </a:r>
                <a:r>
                  <a:rPr lang="ar-MA" sz="3200" b="1" dirty="0" smtClean="0"/>
                  <a:t> له هو:   </a:t>
                </a:r>
                <a:r>
                  <a:rPr lang="fr-FR" sz="3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fr-FR" sz="3200" b="1" i="1" smtClean="0">
                        <a:latin typeface="Cambria Math"/>
                      </a:rPr>
                      <m:t>(</m:t>
                    </m:r>
                    <m:r>
                      <a:rPr lang="fr-FR" sz="3200" b="1" i="1" smtClean="0">
                        <a:latin typeface="Cambria Math"/>
                      </a:rPr>
                      <m:t>𝒕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𝑰𝑹</m:t>
                    </m:r>
                    <m:r>
                      <a:rPr lang="fr-FR" sz="3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6" y="1124744"/>
                <a:ext cx="8933174" cy="29252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2714" r="-1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7199784" y="3645024"/>
            <a:ext cx="194421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طريقة ثانية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210826" y="4774983"/>
                <a:ext cx="8933174" cy="101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فإن معادلتين </a:t>
                </a:r>
                <a:r>
                  <a:rPr lang="ar-MA" sz="3200" b="1" dirty="0" err="1" smtClean="0"/>
                  <a:t>ديكارتيتين</a:t>
                </a:r>
                <a:r>
                  <a:rPr lang="ar-MA" sz="3200" b="1" dirty="0" smtClean="0"/>
                  <a:t> له هما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6" y="4774983"/>
                <a:ext cx="8933174" cy="101200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-267095" y="4214751"/>
            <a:ext cx="944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بما أن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’)</a:t>
            </a:r>
            <a:r>
              <a:rPr lang="ar-MA" sz="3200" b="1" dirty="0" smtClean="0"/>
              <a:t> هو تقاطع المستويين </a:t>
            </a:r>
            <a:r>
              <a:rPr lang="fr-FR" sz="3200" b="1" dirty="0" smtClean="0"/>
              <a:t>(P): x+4y-3z=0</a:t>
            </a:r>
            <a:r>
              <a:rPr lang="ar-MA" sz="3200" b="1" dirty="0" smtClean="0"/>
              <a:t>و </a:t>
            </a:r>
            <a:r>
              <a:rPr lang="fr-FR" sz="3200" b="1" dirty="0" smtClean="0"/>
              <a:t>(Q):x+2y-z=0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ZoneTexte 7"/>
              <p:cNvSpPr txBox="1"/>
              <p:nvPr/>
            </p:nvSpPr>
            <p:spPr>
              <a:xfrm>
                <a:off x="1043608" y="5787331"/>
                <a:ext cx="7889566" cy="1027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هذه </a:t>
                </a:r>
                <a:r>
                  <a:rPr lang="ar-MA" sz="3200" b="1" dirty="0" err="1" smtClean="0"/>
                  <a:t>النظمة</a:t>
                </a:r>
                <a:r>
                  <a:rPr lang="ar-MA" sz="3200" b="1" dirty="0" smtClean="0"/>
                  <a:t> تكافئ: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)=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787331"/>
                <a:ext cx="7889566" cy="10277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762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4788024" y="1268760"/>
                <a:ext cx="4169712" cy="1027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أي: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268760"/>
                <a:ext cx="4169712" cy="10277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38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618437" y="1268760"/>
                <a:ext cx="4169712" cy="83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أي: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37" y="1268760"/>
                <a:ext cx="4169712" cy="8387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3801" b="-7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2627784" y="263480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إذن تمثيل </a:t>
            </a:r>
            <a:r>
              <a:rPr lang="ar-MA" sz="3200" b="1" dirty="0" err="1" smtClean="0"/>
              <a:t>بارامتري</a:t>
            </a:r>
            <a:r>
              <a:rPr lang="ar-MA" sz="3200" b="1" dirty="0" smtClean="0"/>
              <a:t> للمستقيم </a:t>
            </a:r>
            <a:r>
              <a:rPr lang="fr-FR" sz="3200" b="1" dirty="0" smtClean="0"/>
              <a:t>(</a:t>
            </a:r>
            <a:r>
              <a:rPr lang="el-GR" sz="3200" b="1" dirty="0" smtClean="0"/>
              <a:t>Δ</a:t>
            </a:r>
            <a:r>
              <a:rPr lang="fr-FR" sz="3200" b="1" dirty="0" smtClean="0"/>
              <a:t>’)</a:t>
            </a:r>
            <a:r>
              <a:rPr lang="ar-MA" sz="3200" b="1" dirty="0" smtClean="0"/>
              <a:t> هو: 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323528" y="2927187"/>
                <a:ext cx="3528392" cy="1371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32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  <m:r>
                        <a:rPr lang="fr-FR" sz="3200" b="1" i="1" smtClean="0">
                          <a:latin typeface="Cambria Math"/>
                        </a:rPr>
                        <m:t>(</m:t>
                      </m:r>
                      <m:r>
                        <a:rPr lang="fr-FR" sz="3200" b="1" i="1" smtClean="0">
                          <a:latin typeface="Cambria Math"/>
                        </a:rPr>
                        <m:t>𝒕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</a:rPr>
                        <m:t>𝑰𝑹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7187"/>
                <a:ext cx="3528392" cy="137133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8570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gray">
          <a:xfrm>
            <a:off x="4045178" y="66339"/>
            <a:ext cx="5098822" cy="576263"/>
          </a:xfrm>
          <a:prstGeom prst="roundRect">
            <a:avLst>
              <a:gd name="adj" fmla="val 11921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ar-M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شرط</a:t>
            </a:r>
            <a:r>
              <a:rPr kumimoji="0" lang="ar-M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MA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إستوائية</a:t>
            </a:r>
            <a:r>
              <a:rPr kumimoji="0" lang="ar-M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ثلاث متجهات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gray">
          <a:xfrm>
            <a:off x="5282734" y="642602"/>
            <a:ext cx="3861266" cy="5762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أ) محددة</a:t>
            </a:r>
            <a:r>
              <a:rPr kumimoji="0" lang="ar-MA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ثلاث متجهات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24562" y="1218865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لتكن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𝒂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𝒃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𝒂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′;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𝒃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′;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′′</m:t>
                        </m:r>
                      </m:e>
                    </m:d>
                  </m:oMath>
                </a14:m>
                <a:endParaRPr lang="ar-MA" sz="3200" b="1" dirty="0" smtClean="0"/>
              </a:p>
              <a:p>
                <a:pPr algn="r" rtl="1"/>
                <a:r>
                  <a:rPr lang="ar-MA" sz="3200" b="1" dirty="0" smtClean="0"/>
                  <a:t>ثلاث متجهات </a:t>
                </a:r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2" y="1218865"/>
                <a:ext cx="9144000" cy="10772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475" r="-1733" b="-163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0" y="2110479"/>
                <a:ext cx="9144000" cy="119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محددات المتجهات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ar-MA" sz="3200" b="1" dirty="0" smtClean="0"/>
                  <a:t> بالنسبة للأساس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r>
                  <a:rPr lang="ar-MA" sz="3200" b="1" dirty="0" smtClean="0"/>
                  <a:t> والتي </a:t>
                </a:r>
              </a:p>
              <a:p>
                <a:pPr algn="r" rtl="1"/>
                <a:r>
                  <a:rPr lang="ar-MA" sz="3200" b="1" dirty="0" smtClean="0"/>
                  <a:t>يرمز لها بالرمز </a:t>
                </a:r>
                <a:r>
                  <a:rPr lang="fr-FR" sz="3200" b="1" dirty="0" err="1" smtClean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𝒖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e>
                    </m:d>
                  </m:oMath>
                </a14:m>
                <a:r>
                  <a:rPr lang="ar-MA" sz="3200" b="1" dirty="0" smtClean="0"/>
                  <a:t> هي: </a:t>
                </a:r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0479"/>
                <a:ext cx="9144000" cy="11900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513" r="-1667" b="-1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24562" y="3140968"/>
                <a:ext cx="9119438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=a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−</m:t>
                    </m:r>
                    <m:r>
                      <a:rPr lang="fr-FR" sz="3200" b="1" i="1" dirty="0" smtClean="0">
                        <a:latin typeface="Cambria Math"/>
                      </a:rPr>
                      <m:t>𝒃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+</m:t>
                    </m:r>
                    <m:r>
                      <a:rPr lang="fr-FR" sz="3200" b="1" i="1" dirty="0" smtClean="0">
                        <a:latin typeface="Cambria Math"/>
                      </a:rPr>
                      <m:t>𝒄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′′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2" y="3140968"/>
                <a:ext cx="9119438" cy="14338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4013720" y="4400813"/>
            <a:ext cx="5098822" cy="5762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ب) شرط</a:t>
            </a:r>
            <a:r>
              <a:rPr kumimoji="0" lang="ar-MA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MA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إستوائية</a:t>
            </a:r>
            <a:r>
              <a:rPr kumimoji="0" lang="ar-MA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ثلاث متجهات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ZoneTexte 7"/>
              <p:cNvSpPr txBox="1"/>
              <p:nvPr/>
            </p:nvSpPr>
            <p:spPr>
              <a:xfrm>
                <a:off x="2339751" y="5157192"/>
                <a:ext cx="67593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لتكن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ar-MA" sz="3200" b="1" i="1" smtClean="0">
                            <a:latin typeface="Cambria Math"/>
                          </a:rPr>
                          <m:t> 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ar-MA" sz="3200" b="1" dirty="0" smtClean="0"/>
                  <a:t>ثلاث متجهات </a:t>
                </a:r>
                <a:endParaRPr lang="fr-FR" sz="3200" b="1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1" y="5157192"/>
                <a:ext cx="6759391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5625" r="-2254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24562" y="5741967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 تكون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ar-MA" sz="3200" b="1" dirty="0" smtClean="0"/>
                  <a:t> </a:t>
                </a:r>
                <a:r>
                  <a:rPr lang="ar-MA" sz="3200" b="1" dirty="0" err="1" smtClean="0"/>
                  <a:t>مستوائية</a:t>
                </a:r>
                <a:r>
                  <a:rPr lang="ar-MA" sz="3200" b="1" dirty="0" smtClean="0"/>
                  <a:t> إذا وفقط إذا كان</a:t>
                </a:r>
                <a:r>
                  <a:rPr lang="fr-FR" sz="3200" b="1" dirty="0" smtClean="0"/>
                  <a:t>=0 </a:t>
                </a:r>
                <a:r>
                  <a:rPr lang="ar-MA" sz="3200" b="1" dirty="0" smtClean="0"/>
                  <a:t> </a:t>
                </a:r>
                <a:r>
                  <a:rPr lang="fr-FR" sz="3200" b="1" dirty="0" err="1" smtClean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𝒖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e>
                    </m:d>
                  </m:oMath>
                </a14:m>
                <a:endParaRPr lang="ar-MA" sz="3200" b="1" dirty="0" smtClean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2" y="5741967"/>
                <a:ext cx="9144000" cy="58477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00" t="-15625" r="-1733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/>
          <p:cNvSpPr/>
          <p:nvPr/>
        </p:nvSpPr>
        <p:spPr>
          <a:xfrm>
            <a:off x="179512" y="3300485"/>
            <a:ext cx="432048" cy="3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877762" y="3860009"/>
            <a:ext cx="144016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043608" y="3842287"/>
            <a:ext cx="0" cy="741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339751" y="3685625"/>
            <a:ext cx="432048" cy="3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572000" y="3670018"/>
            <a:ext cx="432048" cy="3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79512" y="3687740"/>
            <a:ext cx="432048" cy="3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877762" y="3472754"/>
            <a:ext cx="144016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899591" y="4400813"/>
            <a:ext cx="144016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6781319" y="3701388"/>
            <a:ext cx="432048" cy="3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38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isque magnétique 1"/>
          <p:cNvSpPr/>
          <p:nvPr/>
        </p:nvSpPr>
        <p:spPr>
          <a:xfrm>
            <a:off x="7740352" y="188640"/>
            <a:ext cx="1210390" cy="5760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مثال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0" y="984583"/>
                <a:ext cx="9144000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نعتبر المتجهتين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𝟑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𝟒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</m:d>
                  </m:oMath>
                </a14:m>
                <a:endParaRPr lang="ar-MA" sz="3200" b="1" dirty="0" smtClean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583"/>
                <a:ext cx="9144000" cy="6973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77" r="-1733" b="-25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77364" y="1681953"/>
                <a:ext cx="8280920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لدينا:</a:t>
                </a:r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                        </a:t>
                </a:r>
                <a:r>
                  <a:rPr lang="fr-FR" sz="3200" b="1" dirty="0" smtClean="0"/>
                  <a:t>  </a:t>
                </a:r>
                <a:r>
                  <a:rPr lang="fr-FR" sz="3200" b="1" dirty="0" err="1" smtClean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𝒖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32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3200" b="1" i="1" dirty="0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" y="1681953"/>
                <a:ext cx="8280920" cy="13946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8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24562" y="3140968"/>
                <a:ext cx="7931814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200" b="1" dirty="0" smtClean="0"/>
                  <a:t>=2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−</m:t>
                    </m:r>
                    <m:r>
                      <a:rPr lang="fr-FR" sz="3200" b="1" i="1" dirty="0" smtClean="0">
                        <a:latin typeface="Cambria Math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  <m:r>
                      <a:rPr lang="fr-FR" sz="3200" b="1" i="1" dirty="0" smtClean="0">
                        <a:latin typeface="Cambria Math"/>
                      </a:rPr>
                      <m:t>+</m:t>
                    </m:r>
                    <m:r>
                      <a:rPr lang="fr-FR" sz="3200" b="1" i="1" dirty="0" smtClean="0">
                        <a:latin typeface="Cambria Math"/>
                      </a:rPr>
                      <m:t>𝟒</m:t>
                    </m:r>
                    <m:d>
                      <m:dPr>
                        <m:begChr m:val="|"/>
                        <m:endChr m:val="|"/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3200" b="1" i="1" dirty="0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2" y="3140968"/>
                <a:ext cx="7931814" cy="14338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996218" y="462047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=2-6+4=0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3419872" y="5157191"/>
                <a:ext cx="5679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إذن المتجهات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ar-MA" sz="3200" b="1" i="1" smtClean="0">
                            <a:latin typeface="Cambria Math"/>
                          </a:rPr>
                          <m:t> 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ar-MA" sz="3200" b="1" dirty="0" smtClean="0"/>
                  <a:t> مستوائية </a:t>
                </a:r>
                <a:endParaRPr lang="fr-FR" sz="3200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157191"/>
                <a:ext cx="5679270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5625" r="-2790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Étiquette 7"/>
          <p:cNvSpPr/>
          <p:nvPr/>
        </p:nvSpPr>
        <p:spPr>
          <a:xfrm>
            <a:off x="7423843" y="5741966"/>
            <a:ext cx="1656184" cy="639362"/>
          </a:xfrm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/>
              <a:t>ملاحظة</a:t>
            </a:r>
            <a:endParaRPr lang="fr-FR" sz="3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5782823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إذا كانت ثلاث متجهات غير </a:t>
            </a:r>
            <a:r>
              <a:rPr lang="ar-MA" sz="3200" b="1" dirty="0" err="1" smtClean="0"/>
              <a:t>مستوائية</a:t>
            </a:r>
            <a:r>
              <a:rPr lang="ar-MA" sz="3200" b="1" dirty="0" smtClean="0"/>
              <a:t> فإنها تكون أساسا للفضاء </a:t>
            </a:r>
            <a:r>
              <a:rPr lang="ar-MA" sz="3200" b="1" dirty="0" err="1" smtClean="0"/>
              <a:t>المتجهي</a:t>
            </a:r>
            <a:r>
              <a:rPr lang="ar-MA" sz="3200" b="1" dirty="0" smtClean="0"/>
              <a:t> </a:t>
            </a:r>
            <a:r>
              <a:rPr lang="fr-FR" sz="3200" b="1" dirty="0" smtClean="0">
                <a:latin typeface="Cambria Math"/>
                <a:ea typeface="Cambria Math"/>
              </a:rPr>
              <a:t>𝒱</a:t>
            </a:r>
            <a:r>
              <a:rPr lang="fr-FR" sz="3200" b="1" baseline="-25000" dirty="0" smtClean="0">
                <a:latin typeface="Cambria Math"/>
                <a:ea typeface="Cambria Math"/>
              </a:rPr>
              <a:t>3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519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11308" y="44624"/>
                <a:ext cx="9144000" cy="178722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معادلتان </a:t>
                </a:r>
                <a:r>
                  <a:rPr lang="ar-MA" sz="3200" b="1" dirty="0" err="1" smtClean="0"/>
                  <a:t>ديكارتيتان</a:t>
                </a:r>
                <a:r>
                  <a:rPr lang="ar-MA" sz="3200" b="1" dirty="0" smtClean="0"/>
                  <a:t> للمستقيم المار من نقطة </a:t>
                </a:r>
                <a:r>
                  <a:rPr lang="fr-FR" sz="3200" b="1" dirty="0" smtClean="0"/>
                  <a:t>A</a:t>
                </a:r>
                <a:r>
                  <a:rPr lang="ar-MA" sz="3200" b="1" dirty="0" smtClean="0"/>
                  <a:t> وموجه بمتجهة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𝒂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𝒃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  <m:r>
                          <a:rPr lang="fr-FR" sz="32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ar-MA" sz="3200" b="1" dirty="0" smtClean="0"/>
                  <a:t>  هما: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MA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fr-FR" sz="3200" b="1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3200" b="1" i="1" dirty="0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fr-FR" sz="3200" b="1" i="1" dirty="0" smtClean="0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fr-FR" sz="32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 dirty="0" smtClean="0">
                            <a:latin typeface="Cambria Math"/>
                          </a:rPr>
                          <m:t>𝒚</m:t>
                        </m:r>
                        <m:r>
                          <a:rPr lang="fr-FR" sz="3200" b="1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dirty="0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fr-FR" sz="3200" b="1" i="1" dirty="0" smtClean="0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fr-FR" sz="32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 dirty="0" smtClean="0">
                            <a:latin typeface="Cambria Math"/>
                          </a:rPr>
                          <m:t>𝒛</m:t>
                        </m:r>
                        <m:r>
                          <a:rPr lang="fr-FR" sz="3200" b="1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32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200" b="1" i="1" dirty="0" smtClean="0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fr-FR" sz="3200" b="1" i="1" dirty="0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fr-FR" sz="3200" b="1" i="1" dirty="0" smtClean="0"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fr-FR" sz="3200" b="1" dirty="0" smtClean="0"/>
                  <a:t> </a:t>
                </a:r>
                <a:r>
                  <a:rPr lang="ar-MA" sz="3200" b="1" dirty="0" smtClean="0"/>
                  <a:t>                        إذا كان </a:t>
                </a:r>
                <a:r>
                  <a:rPr lang="fr-FR" sz="3200" b="1" dirty="0" smtClean="0"/>
                  <a:t>a≠0</a:t>
                </a:r>
                <a:r>
                  <a:rPr lang="ar-MA" sz="3200" b="1" dirty="0" smtClean="0"/>
                  <a:t> و</a:t>
                </a:r>
                <a:r>
                  <a:rPr lang="fr-FR" sz="3200" b="1" dirty="0" smtClean="0"/>
                  <a:t>b≠0</a:t>
                </a:r>
                <a:r>
                  <a:rPr lang="ar-MA" sz="3200" b="1" dirty="0" smtClean="0"/>
                  <a:t> و</a:t>
                </a:r>
                <a:r>
                  <a:rPr lang="fr-FR" sz="3200" b="1" dirty="0" smtClean="0"/>
                  <a:t>c≠0</a:t>
                </a:r>
                <a:r>
                  <a:rPr lang="ar-MA" sz="3200" b="1" dirty="0" smtClean="0"/>
                  <a:t> </a:t>
                </a:r>
                <a:endParaRPr lang="fr-FR" sz="3200" b="1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" y="44624"/>
                <a:ext cx="9144000" cy="17872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07235" y="1922641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أما إذا كان أحد الأعداد </a:t>
            </a:r>
            <a:r>
              <a:rPr lang="fr-FR" sz="3200" b="1" dirty="0" smtClean="0"/>
              <a:t>a</a:t>
            </a:r>
            <a:r>
              <a:rPr lang="ar-MA" sz="3200" b="1" dirty="0" smtClean="0"/>
              <a:t> أو </a:t>
            </a:r>
            <a:r>
              <a:rPr lang="fr-FR" sz="3200" b="1" dirty="0" smtClean="0"/>
              <a:t>b</a:t>
            </a:r>
            <a:r>
              <a:rPr lang="ar-MA" sz="3200" b="1" dirty="0" smtClean="0"/>
              <a:t> أو </a:t>
            </a:r>
            <a:r>
              <a:rPr lang="fr-FR" sz="3200" b="1" dirty="0" smtClean="0"/>
              <a:t>c</a:t>
            </a:r>
            <a:r>
              <a:rPr lang="ar-MA" sz="3200" b="1" dirty="0" smtClean="0"/>
              <a:t> منعدما فإن البسط المرتبط به يكون كذألك منعدما </a:t>
            </a:r>
            <a:endParaRPr lang="fr-FR" sz="3200" b="1" dirty="0"/>
          </a:p>
        </p:txBody>
      </p:sp>
      <p:sp>
        <p:nvSpPr>
          <p:cNvPr id="4" name="Organigramme : Disque magnétique 3"/>
          <p:cNvSpPr/>
          <p:nvPr/>
        </p:nvSpPr>
        <p:spPr>
          <a:xfrm>
            <a:off x="7919693" y="2999859"/>
            <a:ext cx="1210390" cy="5760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أمثلة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53752" y="3575923"/>
                <a:ext cx="90364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 ليكن </a:t>
                </a:r>
                <a:r>
                  <a:rPr lang="fr-FR" sz="3200" b="1" dirty="0" smtClean="0"/>
                  <a:t>(D</a:t>
                </a:r>
                <a:r>
                  <a:rPr lang="fr-FR" sz="3200" b="1" baseline="-25000" dirty="0" smtClean="0"/>
                  <a:t>1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المستقيم المار من النقطة </a:t>
                </a:r>
                <a:r>
                  <a:rPr lang="fr-FR" sz="3200" b="1" dirty="0" smtClean="0"/>
                  <a:t>A(1;2;3)</a:t>
                </a:r>
                <a:r>
                  <a:rPr lang="ar-MA" sz="3200" b="1" dirty="0" smtClean="0"/>
                  <a:t> والموجه بالمتجهة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3575923"/>
                <a:ext cx="9036496" cy="10772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523" r="-1754" b="-170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258209" y="4700396"/>
                <a:ext cx="8734547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نظمة معادلتين </a:t>
                </a:r>
                <a:r>
                  <a:rPr lang="ar-MA" sz="3200" b="1" dirty="0" err="1" smtClean="0"/>
                  <a:t>ديكارتيتين</a:t>
                </a:r>
                <a:r>
                  <a:rPr lang="ar-MA" sz="3200" b="1" dirty="0" smtClean="0"/>
                  <a:t> للمستقيم </a:t>
                </a:r>
                <a:r>
                  <a:rPr lang="fr-FR" sz="3200" b="1" dirty="0" smtClean="0"/>
                  <a:t>(D</a:t>
                </a:r>
                <a:r>
                  <a:rPr lang="fr-FR" sz="3200" b="1" baseline="-25000" dirty="0" smtClean="0"/>
                  <a:t>1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هي : </a:t>
                </a:r>
                <a:r>
                  <a:rPr lang="fr-FR" sz="3200" b="1" dirty="0" smtClean="0"/>
                  <a:t>    </a:t>
                </a:r>
                <a:r>
                  <a:rPr lang="ar-MA" sz="3200" b="1" dirty="0" smtClean="0"/>
                  <a:t>      </a:t>
                </a:r>
                <a:r>
                  <a:rPr lang="fr-FR" sz="3200" b="1" dirty="0" smtClean="0"/>
                  <a:t>     </a:t>
                </a:r>
                <a:r>
                  <a:rPr lang="ar-MA" sz="32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fr-FR" sz="3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/>
                          </a:rPr>
                          <m:t>𝒚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32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3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/>
                          </a:rPr>
                          <m:t>𝒛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𝟑</m:t>
                        </m:r>
                        <m:r>
                          <a:rPr lang="ar-MA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fr-FR" sz="3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𝟓</m:t>
                        </m:r>
                        <m:r>
                          <a:rPr lang="fr-FR" sz="32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09" y="4700396"/>
                <a:ext cx="8734547" cy="13247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6912" r="-1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2267744" y="5733256"/>
                <a:ext cx="3693705" cy="9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أي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733256"/>
                <a:ext cx="3693705" cy="9703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4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2330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0" y="3235543"/>
                <a:ext cx="9179870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 ليكن </a:t>
                </a:r>
                <a:r>
                  <a:rPr lang="fr-FR" sz="3200" b="1" dirty="0" smtClean="0"/>
                  <a:t>(D</a:t>
                </a:r>
                <a:r>
                  <a:rPr lang="fr-FR" sz="3200" b="1" baseline="-25000" dirty="0" smtClean="0"/>
                  <a:t>3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المستقيم المار من النقطة </a:t>
                </a:r>
                <a:r>
                  <a:rPr lang="fr-FR" sz="3200" b="1" dirty="0" smtClean="0"/>
                  <a:t>A(1;2;3)</a:t>
                </a:r>
                <a:r>
                  <a:rPr lang="ar-MA" sz="3200" b="1" dirty="0" smtClean="0"/>
                  <a:t> والموجه بالمتجهة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𝟎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5543"/>
                <a:ext cx="9179870" cy="10772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258209" y="1268760"/>
                <a:ext cx="8734547" cy="12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نظمة معادلتين </a:t>
                </a:r>
                <a:r>
                  <a:rPr lang="ar-MA" sz="3200" b="1" dirty="0" err="1" smtClean="0"/>
                  <a:t>ديكارتيتين</a:t>
                </a:r>
                <a:r>
                  <a:rPr lang="ar-MA" sz="3200" b="1" dirty="0" smtClean="0"/>
                  <a:t> للمستقيم </a:t>
                </a:r>
                <a:r>
                  <a:rPr lang="fr-FR" sz="3200" b="1" dirty="0" smtClean="0"/>
                  <a:t>(D</a:t>
                </a:r>
                <a:r>
                  <a:rPr lang="fr-FR" sz="3200" b="1" baseline="-25000" dirty="0" smtClean="0"/>
                  <a:t>2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هي 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ar-MA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fr-FR" sz="3200" b="1" i="1" smtClean="0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09" y="1268760"/>
                <a:ext cx="8734547" cy="12145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4225400" y="2291688"/>
                <a:ext cx="4767356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أي 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00" y="2291688"/>
                <a:ext cx="4767356" cy="9376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3325" b="-1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409453" y="4581128"/>
                <a:ext cx="8734547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نظمة معادلتين </a:t>
                </a:r>
                <a:r>
                  <a:rPr lang="ar-MA" sz="3200" b="1" dirty="0" err="1" smtClean="0"/>
                  <a:t>ديكارتيتين</a:t>
                </a:r>
                <a:r>
                  <a:rPr lang="ar-MA" sz="3200" b="1" dirty="0" smtClean="0"/>
                  <a:t> للمستقيم </a:t>
                </a:r>
                <a:r>
                  <a:rPr lang="fr-FR" sz="3200" b="1" dirty="0" smtClean="0"/>
                  <a:t>(D</a:t>
                </a:r>
                <a:r>
                  <a:rPr lang="fr-FR" sz="3200" b="1" baseline="-25000" dirty="0" smtClean="0"/>
                  <a:t>3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هي 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MA" sz="32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3" y="4581128"/>
                <a:ext cx="8734547" cy="92762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1814" b="-3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88140" y="0"/>
                <a:ext cx="9036496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fr-FR" sz="3200" b="1" dirty="0" smtClean="0"/>
                  <a:t>*</a:t>
                </a:r>
                <a:r>
                  <a:rPr lang="ar-MA" sz="3200" b="1" dirty="0" smtClean="0"/>
                  <a:t> ليكن </a:t>
                </a:r>
                <a:r>
                  <a:rPr lang="fr-FR" sz="3200" b="1" dirty="0" smtClean="0"/>
                  <a:t>(D</a:t>
                </a:r>
                <a:r>
                  <a:rPr lang="fr-FR" sz="3200" b="1" baseline="-25000" dirty="0" smtClean="0"/>
                  <a:t>2</a:t>
                </a:r>
                <a:r>
                  <a:rPr lang="fr-FR" sz="3200" b="1" dirty="0" smtClean="0"/>
                  <a:t>)</a:t>
                </a:r>
                <a:r>
                  <a:rPr lang="ar-MA" sz="3200" b="1" dirty="0" smtClean="0"/>
                  <a:t> المستقيم المار من النقطة </a:t>
                </a:r>
                <a:r>
                  <a:rPr lang="fr-FR" sz="3200" b="1" dirty="0" smtClean="0"/>
                  <a:t>A(1;2;3)</a:t>
                </a:r>
                <a:r>
                  <a:rPr lang="ar-MA" sz="3200" b="1" dirty="0" smtClean="0"/>
                  <a:t> والموجه بالمتجهة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𝟓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0" y="0"/>
                <a:ext cx="9036496" cy="107721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7929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1253326" y="116632"/>
                <a:ext cx="6925380" cy="14418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32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32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</a:rPr>
                                <m:t>          </m:t>
                              </m:r>
                            </m:e>
                          </m:eqArr>
                        </m:e>
                      </m:d>
                      <m:r>
                        <a:rPr lang="fr-FR" sz="3200" b="1" i="1" smtClean="0">
                          <a:latin typeface="Cambria Math"/>
                        </a:rPr>
                        <m:t>      (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  <a:sym typeface="Symbol"/>
                        </a:rPr>
                        <m:t>𝜶</m:t>
                      </m:r>
                      <m:r>
                        <a:rPr lang="fr-FR" sz="3200" b="1" i="1" smtClean="0">
                          <a:latin typeface="Cambria Math"/>
                          <a:sym typeface="Symbol"/>
                        </a:rPr>
                        <m:t>;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  <a:sym typeface="Symbol"/>
                        </a:rPr>
                        <m:t>𝜷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  <a:sym typeface="Symbol"/>
                        </a:rPr>
                        <m:t>)∈</m:t>
                      </m:r>
                      <m:r>
                        <a:rPr lang="fr-FR" sz="3200" b="1" i="1" smtClean="0">
                          <a:latin typeface="Cambria Math"/>
                          <a:ea typeface="Cambria Math"/>
                          <a:sym typeface="Symbol"/>
                        </a:rPr>
                        <m:t>𝑰𝑹</m:t>
                      </m:r>
                      <m:r>
                        <a:rPr lang="fr-FR" sz="3200" b="1" i="1" baseline="30000" smtClean="0">
                          <a:latin typeface="Cambria Math"/>
                          <a:ea typeface="Cambria Math"/>
                          <a:sym typeface="Symbol"/>
                        </a:rPr>
                        <m:t>𝟐</m:t>
                      </m:r>
                    </m:oMath>
                  </m:oMathPara>
                </a14:m>
                <a:endParaRPr lang="fr-FR" sz="3200" b="1" baseline="300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326" y="116632"/>
                <a:ext cx="6925380" cy="14418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"/>
          <p:cNvSpPr>
            <a:spLocks noChangeArrowheads="1"/>
          </p:cNvSpPr>
          <p:nvPr/>
        </p:nvSpPr>
        <p:spPr bwMode="gray">
          <a:xfrm>
            <a:off x="4688327" y="1736607"/>
            <a:ext cx="4403671" cy="5762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ب) </a:t>
            </a:r>
            <a:r>
              <a:rPr lang="ar-MA" sz="3600" b="1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معادلة </a:t>
            </a:r>
            <a:r>
              <a:rPr lang="ar-MA" sz="3600" b="1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ديكارتية</a:t>
            </a:r>
            <a:r>
              <a:rPr lang="ar-MA" sz="3600" b="1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لمستوى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-65361" y="2420888"/>
                <a:ext cx="92413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معادلة </a:t>
                </a:r>
                <a:r>
                  <a:rPr lang="ar-MA" sz="3200" b="1" dirty="0" err="1" smtClean="0"/>
                  <a:t>ديكارتية</a:t>
                </a:r>
                <a:r>
                  <a:rPr lang="ar-MA" sz="3200" b="1" dirty="0" smtClean="0"/>
                  <a:t> للمستوى المار من نقطة </a:t>
                </a:r>
                <a:r>
                  <a:rPr lang="fr-FR" sz="3200" b="1" dirty="0" smtClean="0"/>
                  <a:t>A</a:t>
                </a:r>
                <a:r>
                  <a:rPr lang="ar-MA" sz="3200" b="1" dirty="0" smtClean="0"/>
                  <a:t> وموجه بمتجهتين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𝒂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𝒃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𝒄</m:t>
                        </m:r>
                        <m:r>
                          <a:rPr lang="fr-FR" sz="3200" b="1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ar-MA" sz="32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ar-MA" sz="3200" b="1" dirty="0" smtClean="0"/>
                  <a:t> تكون على الشكل </a:t>
                </a:r>
                <a:r>
                  <a:rPr lang="fr-FR" sz="3200" b="1" dirty="0" smtClean="0">
                    <a:sym typeface="Symbol"/>
                  </a:rPr>
                  <a:t>x+y+</a:t>
                </a:r>
                <a:r>
                  <a:rPr lang="fr-FR" sz="3200" b="1" dirty="0" err="1" smtClean="0">
                    <a:sym typeface="Symbol"/>
                  </a:rPr>
                  <a:t>z+d</a:t>
                </a:r>
                <a:r>
                  <a:rPr lang="fr-FR" sz="3200" b="1" dirty="0" smtClean="0">
                    <a:sym typeface="Symbol"/>
                  </a:rPr>
                  <a:t>=0</a:t>
                </a:r>
                <a:endParaRPr lang="fr-FR" sz="3200" b="1" dirty="0" smtClean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61" y="2420888"/>
                <a:ext cx="9241337" cy="10772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319" t="-8475" r="-1715" b="-180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oneTexte 4"/>
              <p:cNvSpPr txBox="1"/>
              <p:nvPr/>
            </p:nvSpPr>
            <p:spPr>
              <a:xfrm>
                <a:off x="0" y="3645024"/>
                <a:ext cx="9175976" cy="1178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ونحصل عليها </a:t>
                </a:r>
                <a:r>
                  <a:rPr lang="ar-MA" sz="3200" b="1" dirty="0" err="1" smtClean="0"/>
                  <a:t>إنطلاقا</a:t>
                </a:r>
                <a:r>
                  <a:rPr lang="ar-MA" sz="3200" b="1" dirty="0" smtClean="0"/>
                  <a:t> من التكافؤ التالي : </a:t>
                </a:r>
              </a:p>
              <a:p>
                <a:pPr algn="r" rtl="1"/>
                <a:r>
                  <a:rPr lang="fr-FR" sz="3200" b="1" dirty="0" smtClean="0"/>
                  <a:t>M(</a:t>
                </a:r>
                <a:r>
                  <a:rPr lang="fr-FR" sz="3200" b="1" dirty="0" err="1" smtClean="0"/>
                  <a:t>x;y;z</a:t>
                </a:r>
                <a:r>
                  <a:rPr lang="fr-FR" sz="3200" b="1" dirty="0" smtClean="0"/>
                  <a:t>)</a:t>
                </a:r>
                <a:r>
                  <a:rPr lang="fr-FR" sz="3200" b="1" dirty="0" smtClean="0">
                    <a:sym typeface="Symbol"/>
                  </a:rPr>
                  <a:t>(P) </a:t>
                </a:r>
                <a:r>
                  <a:rPr lang="fr-FR" sz="3200" b="1" dirty="0" err="1" smtClean="0">
                    <a:sym typeface="Symbol"/>
                  </a:rPr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𝑨𝑴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𝒖</m:t>
                            </m:r>
                          </m:e>
                        </m:acc>
                        <m:r>
                          <a:rPr lang="fr-FR" sz="3200" b="1" i="1" smtClean="0">
                            <a:latin typeface="Cambria Math"/>
                            <a:sym typeface="Symbol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sz="3200" b="1" i="1" smtClean="0">
                                <a:latin typeface="Cambria Math"/>
                                <a:sym typeface="Symbol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5024"/>
                <a:ext cx="9175976" cy="11780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6736" r="-1661" b="-14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rganigramme : Disque magnétique 5"/>
          <p:cNvSpPr/>
          <p:nvPr/>
        </p:nvSpPr>
        <p:spPr>
          <a:xfrm>
            <a:off x="7829508" y="4705869"/>
            <a:ext cx="1210390" cy="57606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مثال</a:t>
            </a:r>
            <a:endParaRPr lang="fr-F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-5251" y="5429144"/>
                <a:ext cx="91211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MA" sz="3200" b="1" dirty="0" smtClean="0"/>
                  <a:t>ليكن </a:t>
                </a:r>
                <a:r>
                  <a:rPr lang="fr-FR" sz="3200" b="1" dirty="0" smtClean="0"/>
                  <a:t>(P)</a:t>
                </a:r>
                <a:r>
                  <a:rPr lang="ar-MA" sz="3200" b="1" dirty="0" smtClean="0"/>
                  <a:t> المستوى المار من النقطة </a:t>
                </a:r>
                <a:r>
                  <a:rPr lang="fr-FR" sz="3200" b="1" dirty="0" smtClean="0"/>
                  <a:t>A(1;2;3)</a:t>
                </a:r>
                <a:r>
                  <a:rPr lang="ar-MA" sz="3200" b="1" dirty="0" smtClean="0"/>
                  <a:t> والموجه بالمتجهتين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ar-MA" sz="3200" b="1" dirty="0" smtClean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MA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32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ar-MA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/>
                          </a:rPr>
                          <m:t>𝟎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3200" b="1" i="1" smtClean="0">
                            <a:latin typeface="Cambria Math"/>
                          </a:rPr>
                          <m:t>;−</m:t>
                        </m:r>
                        <m:r>
                          <a:rPr lang="fr-FR" sz="32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fr-FR" sz="3200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51" y="5429144"/>
                <a:ext cx="9121116" cy="107721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70" t="-8523" r="-1738" b="-170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56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708</Words>
  <Application>Microsoft Office PowerPoint</Application>
  <PresentationFormat>Affichage à l'écran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Mohachtou</dc:creator>
  <cp:lastModifiedBy>Administrateur</cp:lastModifiedBy>
  <cp:revision>91</cp:revision>
  <dcterms:created xsi:type="dcterms:W3CDTF">2012-03-21T21:18:09Z</dcterms:created>
  <dcterms:modified xsi:type="dcterms:W3CDTF">2015-03-08T18:04:27Z</dcterms:modified>
</cp:coreProperties>
</file>