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2" r:id="rId4"/>
    <p:sldId id="260" r:id="rId5"/>
    <p:sldId id="263" r:id="rId6"/>
    <p:sldId id="264" r:id="rId7"/>
    <p:sldId id="259" r:id="rId8"/>
    <p:sldId id="273" r:id="rId9"/>
    <p:sldId id="269" r:id="rId10"/>
    <p:sldId id="270" r:id="rId11"/>
    <p:sldId id="271" r:id="rId12"/>
    <p:sldId id="272" r:id="rId13"/>
    <p:sldId id="274" r:id="rId14"/>
    <p:sldId id="275" r:id="rId15"/>
    <p:sldId id="266" r:id="rId16"/>
    <p:sldId id="267" r:id="rId17"/>
    <p:sldId id="276" r:id="rId18"/>
    <p:sldId id="277" r:id="rId19"/>
    <p:sldId id="268"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7" d="100"/>
          <a:sy n="47" d="100"/>
        </p:scale>
        <p:origin x="-1208"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5FC8923-7208-1E4F-90E5-E0260E3C80AB}" type="datetimeFigureOut">
              <a:rPr lang="fr-FR" smtClean="0"/>
              <a:t>20/02/16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339488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FC8923-7208-1E4F-90E5-E0260E3C80AB}" type="datetimeFigureOut">
              <a:rPr lang="fr-FR" smtClean="0"/>
              <a:t>20/02/16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3694055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FC8923-7208-1E4F-90E5-E0260E3C80AB}" type="datetimeFigureOut">
              <a:rPr lang="fr-FR" smtClean="0"/>
              <a:t>20/02/16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244185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FC8923-7208-1E4F-90E5-E0260E3C80AB}" type="datetimeFigureOut">
              <a:rPr lang="fr-FR" smtClean="0"/>
              <a:t>20/02/16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905288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5FC8923-7208-1E4F-90E5-E0260E3C80AB}" type="datetimeFigureOut">
              <a:rPr lang="fr-FR" smtClean="0"/>
              <a:t>20/02/16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2741013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5FC8923-7208-1E4F-90E5-E0260E3C80AB}" type="datetimeFigureOut">
              <a:rPr lang="fr-FR" smtClean="0"/>
              <a:t>20/02/16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213584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5FC8923-7208-1E4F-90E5-E0260E3C80AB}" type="datetimeFigureOut">
              <a:rPr lang="fr-FR" smtClean="0"/>
              <a:t>20/02/16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1642127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E5FC8923-7208-1E4F-90E5-E0260E3C80AB}" type="datetimeFigureOut">
              <a:rPr lang="fr-FR" smtClean="0"/>
              <a:t>20/02/16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9591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5FC8923-7208-1E4F-90E5-E0260E3C80AB}" type="datetimeFigureOut">
              <a:rPr lang="fr-FR" smtClean="0"/>
              <a:t>20/02/16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2054712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5FC8923-7208-1E4F-90E5-E0260E3C80AB}" type="datetimeFigureOut">
              <a:rPr lang="fr-FR" smtClean="0"/>
              <a:t>20/02/16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1680004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5FC8923-7208-1E4F-90E5-E0260E3C80AB}" type="datetimeFigureOut">
              <a:rPr lang="fr-FR" smtClean="0"/>
              <a:t>20/02/16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751F30-9C18-0749-A14F-26134FC81350}" type="slidenum">
              <a:rPr lang="fr-FR" smtClean="0"/>
              <a:t>‹#›</a:t>
            </a:fld>
            <a:endParaRPr lang="fr-FR"/>
          </a:p>
        </p:txBody>
      </p:sp>
    </p:spTree>
    <p:extLst>
      <p:ext uri="{BB962C8B-B14F-4D97-AF65-F5344CB8AC3E}">
        <p14:creationId xmlns:p14="http://schemas.microsoft.com/office/powerpoint/2010/main" val="38918119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C8923-7208-1E4F-90E5-E0260E3C80AB}" type="datetimeFigureOut">
              <a:rPr lang="fr-FR" smtClean="0"/>
              <a:t>20/02/16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51F30-9C18-0749-A14F-26134FC81350}" type="slidenum">
              <a:rPr lang="fr-FR" smtClean="0"/>
              <a:t>‹#›</a:t>
            </a:fld>
            <a:endParaRPr lang="fr-FR"/>
          </a:p>
        </p:txBody>
      </p:sp>
    </p:spTree>
    <p:extLst>
      <p:ext uri="{BB962C8B-B14F-4D97-AF65-F5344CB8AC3E}">
        <p14:creationId xmlns:p14="http://schemas.microsoft.com/office/powerpoint/2010/main" val="3768932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a:cs typeface="Times New Roman"/>
              </a:rPr>
              <a:t>Logique et Argumentation </a:t>
            </a:r>
            <a:endParaRPr lang="fr-FR" dirty="0">
              <a:latin typeface="Times New Roman"/>
              <a:cs typeface="Times New Roman"/>
            </a:endParaRPr>
          </a:p>
        </p:txBody>
      </p:sp>
      <p:sp>
        <p:nvSpPr>
          <p:cNvPr id="3" name="Sous-titre 2"/>
          <p:cNvSpPr>
            <a:spLocks noGrp="1"/>
          </p:cNvSpPr>
          <p:nvPr>
            <p:ph type="subTitle" idx="1"/>
          </p:nvPr>
        </p:nvSpPr>
        <p:spPr/>
        <p:txBody>
          <a:bodyPr/>
          <a:lstStyle/>
          <a:p>
            <a:r>
              <a:rPr lang="fr-FR" dirty="0" smtClean="0">
                <a:latin typeface="Times New Roman"/>
                <a:cs typeface="Times New Roman"/>
              </a:rPr>
              <a:t>ESCG 2015-2016</a:t>
            </a:r>
          </a:p>
          <a:p>
            <a:r>
              <a:rPr lang="fr-FR" dirty="0" smtClean="0">
                <a:latin typeface="Times New Roman"/>
                <a:cs typeface="Times New Roman"/>
              </a:rPr>
              <a:t>Pr. Victor Ferry</a:t>
            </a:r>
          </a:p>
        </p:txBody>
      </p:sp>
      <p:pic>
        <p:nvPicPr>
          <p:cNvPr id="4" name="Image 3"/>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33838340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43500"/>
            <a:ext cx="8229600" cy="5382664"/>
          </a:xfrm>
        </p:spPr>
        <p:txBody>
          <a:bodyPr>
            <a:normAutofit/>
          </a:bodyPr>
          <a:lstStyle/>
          <a:p>
            <a:pPr marL="0" indent="0" algn="just">
              <a:buNone/>
            </a:pPr>
            <a:r>
              <a:rPr lang="fr-FR" sz="3600" dirty="0">
                <a:latin typeface="Times New Roman"/>
                <a:cs typeface="Times New Roman"/>
              </a:rPr>
              <a:t>Tous ces arguments relèvent de la pétition de principe. </a:t>
            </a:r>
            <a:endParaRPr lang="fr-FR" sz="3600" dirty="0" smtClean="0">
              <a:latin typeface="Times New Roman"/>
              <a:cs typeface="Times New Roman"/>
            </a:endParaRPr>
          </a:p>
          <a:p>
            <a:pPr marL="0" indent="0" algn="just">
              <a:buNone/>
            </a:pPr>
            <a:endParaRPr lang="fr-FR" sz="3600" dirty="0">
              <a:latin typeface="Times New Roman"/>
              <a:cs typeface="Times New Roman"/>
            </a:endParaRPr>
          </a:p>
          <a:p>
            <a:pPr marL="0" indent="0" algn="just">
              <a:buNone/>
            </a:pPr>
            <a:r>
              <a:rPr lang="fr-FR" sz="3600" dirty="0" smtClean="0">
                <a:latin typeface="Times New Roman"/>
                <a:cs typeface="Times New Roman"/>
              </a:rPr>
              <a:t>Ils </a:t>
            </a:r>
            <a:r>
              <a:rPr lang="fr-FR" sz="3600" dirty="0">
                <a:latin typeface="Times New Roman"/>
                <a:cs typeface="Times New Roman"/>
              </a:rPr>
              <a:t>posent un problème de présupposition : il s’agit de déjouer la vigilance de l’interlocuteur en soustrayant de la discussion critique des choses qui doivent justement être </a:t>
            </a:r>
            <a:r>
              <a:rPr lang="fr-FR" sz="3600" dirty="0" smtClean="0">
                <a:latin typeface="Times New Roman"/>
                <a:cs typeface="Times New Roman"/>
              </a:rPr>
              <a:t>prouvées. </a:t>
            </a:r>
            <a:endParaRPr lang="fr-FR" sz="3600" dirty="0">
              <a:latin typeface="Times New Roman"/>
              <a:cs typeface="Times New Roman"/>
            </a:endParaRPr>
          </a:p>
        </p:txBody>
      </p:sp>
    </p:spTree>
    <p:extLst>
      <p:ext uri="{BB962C8B-B14F-4D97-AF65-F5344CB8AC3E}">
        <p14:creationId xmlns:p14="http://schemas.microsoft.com/office/powerpoint/2010/main" val="6392949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a:buNone/>
            </a:pPr>
            <a:r>
              <a:rPr lang="fr-FR" sz="4000" dirty="0">
                <a:latin typeface="Times New Roman"/>
                <a:cs typeface="Times New Roman"/>
              </a:rPr>
              <a:t>Personne n’a encore été capable de fournir de preuves suffisantes du fait que l’Univers a trouvé son origine dans le « </a:t>
            </a:r>
            <a:r>
              <a:rPr lang="fr-FR" sz="4000" dirty="0" err="1">
                <a:latin typeface="Times New Roman"/>
                <a:cs typeface="Times New Roman"/>
              </a:rPr>
              <a:t>big</a:t>
            </a:r>
            <a:r>
              <a:rPr lang="fr-FR" sz="4000" dirty="0">
                <a:latin typeface="Times New Roman"/>
                <a:cs typeface="Times New Roman"/>
              </a:rPr>
              <a:t> bang ». On a donc de bonnes raisons de croire qu’il s’agit d’une fable.</a:t>
            </a:r>
          </a:p>
          <a:p>
            <a:pPr marL="0" indent="0">
              <a:buNone/>
            </a:pPr>
            <a:endParaRPr lang="fr-FR" dirty="0"/>
          </a:p>
        </p:txBody>
      </p:sp>
    </p:spTree>
    <p:extLst>
      <p:ext uri="{BB962C8B-B14F-4D97-AF65-F5344CB8AC3E}">
        <p14:creationId xmlns:p14="http://schemas.microsoft.com/office/powerpoint/2010/main" val="421753212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33708"/>
            <a:ext cx="8229600" cy="5692455"/>
          </a:xfrm>
        </p:spPr>
        <p:txBody>
          <a:bodyPr>
            <a:normAutofit lnSpcReduction="10000"/>
          </a:bodyPr>
          <a:lstStyle/>
          <a:p>
            <a:pPr marL="0" indent="0" algn="just">
              <a:buNone/>
            </a:pPr>
            <a:r>
              <a:rPr lang="fr-FR" sz="3600" b="1" i="1" dirty="0" smtClean="0">
                <a:latin typeface="Times New Roman"/>
                <a:cs typeface="Times New Roman"/>
              </a:rPr>
              <a:t>ad </a:t>
            </a:r>
            <a:r>
              <a:rPr lang="fr-FR" sz="3600" b="1" i="1" dirty="0" err="1">
                <a:latin typeface="Times New Roman"/>
                <a:cs typeface="Times New Roman"/>
              </a:rPr>
              <a:t>ignorantiam</a:t>
            </a:r>
            <a:r>
              <a:rPr lang="fr-FR" sz="3600" b="1" i="1" dirty="0">
                <a:latin typeface="Times New Roman"/>
                <a:cs typeface="Times New Roman"/>
              </a:rPr>
              <a:t>. </a:t>
            </a:r>
            <a:r>
              <a:rPr lang="fr-FR" sz="3600" i="1" dirty="0">
                <a:latin typeface="Times New Roman"/>
                <a:cs typeface="Times New Roman"/>
              </a:rPr>
              <a:t>L’appel à l’ignorance </a:t>
            </a:r>
            <a:endParaRPr lang="fr-FR" sz="3600" i="1" dirty="0" smtClean="0">
              <a:latin typeface="Times New Roman"/>
              <a:cs typeface="Times New Roman"/>
            </a:endParaRPr>
          </a:p>
          <a:p>
            <a:pPr marL="0" indent="0" algn="just">
              <a:buNone/>
            </a:pPr>
            <a:endParaRPr lang="fr-FR" sz="3600" i="1" dirty="0" smtClean="0">
              <a:latin typeface="Times New Roman"/>
              <a:cs typeface="Times New Roman"/>
            </a:endParaRPr>
          </a:p>
          <a:p>
            <a:pPr marL="0" indent="0" algn="just">
              <a:buNone/>
            </a:pPr>
            <a:r>
              <a:rPr lang="fr-FR" sz="3600" dirty="0">
                <a:latin typeface="Times New Roman"/>
                <a:cs typeface="Times New Roman"/>
              </a:rPr>
              <a:t>R</a:t>
            </a:r>
            <a:r>
              <a:rPr lang="fr-FR" sz="3600" dirty="0" smtClean="0">
                <a:latin typeface="Times New Roman"/>
                <a:cs typeface="Times New Roman"/>
              </a:rPr>
              <a:t>aisonnement </a:t>
            </a:r>
            <a:r>
              <a:rPr lang="fr-FR" sz="3600" dirty="0">
                <a:latin typeface="Times New Roman"/>
                <a:cs typeface="Times New Roman"/>
              </a:rPr>
              <a:t>qui consiste à dire qu’une proposition est vraie parce qu’elle </a:t>
            </a:r>
            <a:r>
              <a:rPr lang="fr-FR" sz="3600" dirty="0" smtClean="0">
                <a:latin typeface="Times New Roman"/>
                <a:cs typeface="Times New Roman"/>
              </a:rPr>
              <a:t>n’a </a:t>
            </a:r>
            <a:r>
              <a:rPr lang="fr-FR" sz="3600" dirty="0">
                <a:latin typeface="Times New Roman"/>
                <a:cs typeface="Times New Roman"/>
              </a:rPr>
              <a:t>pas été démontrée fausse (ou vice versa). Cela pose un problème de charge de la preuve. Montrer qu’une position n’a pas été démontré ne prouve ni qu’elle est fausse (elle pourrait être démontrée dans le future) ni que son alternative est vraie.</a:t>
            </a: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6754972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74478"/>
            <a:ext cx="8229600" cy="5351685"/>
          </a:xfrm>
        </p:spPr>
        <p:txBody>
          <a:bodyPr/>
          <a:lstStyle/>
          <a:p>
            <a:pPr marL="0" indent="0" algn="just">
              <a:buNone/>
            </a:pPr>
            <a:r>
              <a:rPr lang="fr-FR" sz="4000" dirty="0" smtClean="0">
                <a:latin typeface="Times New Roman"/>
                <a:cs typeface="Times New Roman"/>
              </a:rPr>
              <a:t>L’addiction </a:t>
            </a:r>
            <a:r>
              <a:rPr lang="fr-FR" sz="4000" dirty="0">
                <a:latin typeface="Times New Roman"/>
                <a:cs typeface="Times New Roman"/>
              </a:rPr>
              <a:t>à la drogue est un problème de contrôle de soi, de même que les gens qui sont accroc à la nourriture ou au jeu. Il serait insensé de punir les obèses ou les joueurs, donc il faut arrêter de s’en prendre aux drogués. </a:t>
            </a:r>
          </a:p>
          <a:p>
            <a:pPr marL="0" indent="0">
              <a:buNone/>
            </a:pPr>
            <a:endParaRPr lang="fr-FR" dirty="0"/>
          </a:p>
        </p:txBody>
      </p:sp>
    </p:spTree>
    <p:extLst>
      <p:ext uri="{BB962C8B-B14F-4D97-AF65-F5344CB8AC3E}">
        <p14:creationId xmlns:p14="http://schemas.microsoft.com/office/powerpoint/2010/main" val="1874412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4800" dirty="0" smtClean="0">
                <a:latin typeface="Times New Roman"/>
                <a:cs typeface="Times New Roman"/>
              </a:rPr>
              <a:t>L’analogie est un peu abusive…</a:t>
            </a:r>
            <a:endParaRPr lang="fr-FR" sz="4800" dirty="0">
              <a:latin typeface="Times New Roman"/>
              <a:cs typeface="Times New Roman"/>
            </a:endParaRPr>
          </a:p>
        </p:txBody>
      </p:sp>
    </p:spTree>
    <p:extLst>
      <p:ext uri="{BB962C8B-B14F-4D97-AF65-F5344CB8AC3E}">
        <p14:creationId xmlns:p14="http://schemas.microsoft.com/office/powerpoint/2010/main" val="383511343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19582"/>
            <a:ext cx="8229600" cy="5506581"/>
          </a:xfrm>
        </p:spPr>
        <p:txBody>
          <a:bodyPr/>
          <a:lstStyle/>
          <a:p>
            <a:pPr marL="0" indent="0" algn="just">
              <a:buNone/>
            </a:pPr>
            <a:r>
              <a:rPr lang="fr-FR" dirty="0">
                <a:latin typeface="Times New Roman"/>
                <a:cs typeface="Times New Roman"/>
              </a:rPr>
              <a:t>Selon </a:t>
            </a:r>
            <a:r>
              <a:rPr lang="fr-FR" i="1" dirty="0">
                <a:latin typeface="Times New Roman"/>
                <a:cs typeface="Times New Roman"/>
              </a:rPr>
              <a:t>La Repubblica</a:t>
            </a:r>
            <a:r>
              <a:rPr lang="fr-FR" dirty="0">
                <a:latin typeface="Times New Roman"/>
                <a:cs typeface="Times New Roman"/>
              </a:rPr>
              <a:t>, Panos </a:t>
            </a:r>
            <a:r>
              <a:rPr lang="fr-FR" dirty="0" err="1">
                <a:latin typeface="Times New Roman"/>
                <a:cs typeface="Times New Roman"/>
              </a:rPr>
              <a:t>Kamménos</a:t>
            </a:r>
            <a:r>
              <a:rPr lang="fr-FR" dirty="0">
                <a:latin typeface="Times New Roman"/>
                <a:cs typeface="Times New Roman"/>
              </a:rPr>
              <a:t>, leader du parti des Grecs indépendants, a affirmé lundi : “Si l’Europe nous lâche en pleine crise, on l’inondera de migrants, on leur distribuera des papiers valides qui leur permettront de circuler dans l’espace Schengen. Ainsi, la marée humaine pourra se rendre sans problèmes à Berlin. Et tant mieux si, parmi ces migrants, se trouvent des djihadistes de l’État islamique”. (</a:t>
            </a:r>
            <a:r>
              <a:rPr lang="en-GB" i="1" dirty="0">
                <a:latin typeface="Times New Roman"/>
                <a:cs typeface="Times New Roman"/>
              </a:rPr>
              <a:t>Le Point</a:t>
            </a:r>
            <a:r>
              <a:rPr lang="en-GB" dirty="0">
                <a:latin typeface="Times New Roman"/>
                <a:cs typeface="Times New Roman"/>
              </a:rPr>
              <a:t>, le 09-03-2015)</a:t>
            </a: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40868432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a:p>
            <a:pPr marL="0" indent="0">
              <a:buNone/>
            </a:pPr>
            <a:endParaRPr lang="fr-FR" dirty="0" smtClean="0">
              <a:latin typeface="Times New Roman"/>
              <a:cs typeface="Times New Roman"/>
            </a:endParaRPr>
          </a:p>
          <a:p>
            <a:pPr marL="0" indent="0">
              <a:buNone/>
            </a:pPr>
            <a:r>
              <a:rPr lang="fr-FR" sz="4000" dirty="0" smtClean="0">
                <a:latin typeface="Times New Roman"/>
                <a:cs typeface="Times New Roman"/>
              </a:rPr>
              <a:t>Argument par la menace </a:t>
            </a:r>
            <a:r>
              <a:rPr lang="fr-FR" sz="4000" i="1" dirty="0" smtClean="0">
                <a:latin typeface="Times New Roman"/>
                <a:cs typeface="Times New Roman"/>
              </a:rPr>
              <a:t>(ad baculum</a:t>
            </a:r>
            <a:r>
              <a:rPr lang="fr-FR" sz="4000" dirty="0" smtClean="0">
                <a:latin typeface="Times New Roman"/>
                <a:cs typeface="Times New Roman"/>
              </a:rPr>
              <a:t>)</a:t>
            </a:r>
            <a:endParaRPr lang="fr-FR" sz="4000" dirty="0">
              <a:latin typeface="Times New Roman"/>
              <a:cs typeface="Times New Roman"/>
            </a:endParaRPr>
          </a:p>
        </p:txBody>
      </p:sp>
    </p:spTree>
    <p:extLst>
      <p:ext uri="{BB962C8B-B14F-4D97-AF65-F5344CB8AC3E}">
        <p14:creationId xmlns:p14="http://schemas.microsoft.com/office/powerpoint/2010/main" val="31588599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a:buNone/>
            </a:pPr>
            <a:r>
              <a:rPr lang="fr-FR" sz="3600" dirty="0">
                <a:latin typeface="Times New Roman"/>
                <a:cs typeface="Times New Roman"/>
              </a:rPr>
              <a:t>100% des </a:t>
            </a:r>
            <a:r>
              <a:rPr lang="fr-FR" sz="3600" dirty="0" smtClean="0">
                <a:latin typeface="Times New Roman"/>
                <a:cs typeface="Times New Roman"/>
              </a:rPr>
              <a:t>animaux ont besoin d’eau pour vivre. </a:t>
            </a:r>
            <a:r>
              <a:rPr lang="fr-FR" sz="3600" dirty="0">
                <a:latin typeface="Times New Roman"/>
                <a:cs typeface="Times New Roman"/>
              </a:rPr>
              <a:t>S</a:t>
            </a:r>
            <a:r>
              <a:rPr lang="fr-FR" sz="3600" dirty="0" smtClean="0">
                <a:latin typeface="Times New Roman"/>
                <a:cs typeface="Times New Roman"/>
              </a:rPr>
              <a:t>i </a:t>
            </a:r>
            <a:r>
              <a:rPr lang="fr-FR" sz="3600" dirty="0">
                <a:latin typeface="Times New Roman"/>
                <a:cs typeface="Times New Roman"/>
              </a:rPr>
              <a:t>nous découvrons une </a:t>
            </a:r>
            <a:r>
              <a:rPr lang="fr-FR" sz="3600" dirty="0" smtClean="0">
                <a:latin typeface="Times New Roman"/>
                <a:cs typeface="Times New Roman"/>
              </a:rPr>
              <a:t>nouvelle espèce animale, </a:t>
            </a:r>
            <a:r>
              <a:rPr lang="fr-FR" sz="3600" dirty="0">
                <a:latin typeface="Times New Roman"/>
                <a:cs typeface="Times New Roman"/>
              </a:rPr>
              <a:t>on peut faire l’hypothèse </a:t>
            </a:r>
            <a:r>
              <a:rPr lang="fr-FR" sz="3600" dirty="0" smtClean="0">
                <a:latin typeface="Times New Roman"/>
                <a:cs typeface="Times New Roman"/>
              </a:rPr>
              <a:t>qu’elle aura besoin d’eau pour vivre.</a:t>
            </a:r>
            <a:endParaRPr lang="fr-FR" dirty="0"/>
          </a:p>
        </p:txBody>
      </p:sp>
    </p:spTree>
    <p:extLst>
      <p:ext uri="{BB962C8B-B14F-4D97-AF65-F5344CB8AC3E}">
        <p14:creationId xmlns:p14="http://schemas.microsoft.com/office/powerpoint/2010/main" val="31127961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r>
              <a:rPr lang="fr-FR" sz="4800" dirty="0" smtClean="0">
                <a:latin typeface="Times New Roman"/>
                <a:cs typeface="Times New Roman"/>
              </a:rPr>
              <a:t>Argument par induction. </a:t>
            </a:r>
            <a:endParaRPr lang="fr-FR" sz="4800" dirty="0">
              <a:latin typeface="Times New Roman"/>
              <a:cs typeface="Times New Roman"/>
            </a:endParaRPr>
          </a:p>
          <a:p>
            <a:pPr marL="0" indent="0" algn="just">
              <a:buNone/>
            </a:pPr>
            <a:r>
              <a:rPr lang="fr-FR" sz="4800" dirty="0">
                <a:latin typeface="Times New Roman"/>
                <a:cs typeface="Times New Roman"/>
              </a:rPr>
              <a:t>R</a:t>
            </a:r>
            <a:r>
              <a:rPr lang="fr-FR" sz="4800" dirty="0" smtClean="0">
                <a:latin typeface="Times New Roman"/>
                <a:cs typeface="Times New Roman"/>
              </a:rPr>
              <a:t>ationnel. </a:t>
            </a:r>
            <a:endParaRPr lang="fr-FR" sz="4800" dirty="0">
              <a:latin typeface="Times New Roman"/>
              <a:cs typeface="Times New Roman"/>
            </a:endParaRPr>
          </a:p>
        </p:txBody>
      </p:sp>
    </p:spTree>
    <p:extLst>
      <p:ext uri="{BB962C8B-B14F-4D97-AF65-F5344CB8AC3E}">
        <p14:creationId xmlns:p14="http://schemas.microsoft.com/office/powerpoint/2010/main" val="6629887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5666"/>
            <a:ext cx="8229600" cy="5630497"/>
          </a:xfrm>
        </p:spPr>
        <p:txBody>
          <a:bodyPr>
            <a:normAutofit lnSpcReduction="10000"/>
          </a:bodyPr>
          <a:lstStyle/>
          <a:p>
            <a:pPr marL="0" indent="0" algn="just">
              <a:buNone/>
            </a:pPr>
            <a:r>
              <a:rPr lang="fr-FR" dirty="0" smtClean="0">
                <a:latin typeface="Times New Roman"/>
                <a:cs typeface="Times New Roman"/>
              </a:rPr>
              <a:t>« L’assistant </a:t>
            </a:r>
            <a:r>
              <a:rPr lang="fr-FR" dirty="0">
                <a:latin typeface="Times New Roman"/>
                <a:cs typeface="Times New Roman"/>
              </a:rPr>
              <a:t>accrédité de Martin Schulz, Herbert Hansen conjugue tourisme et socialisme depuis la région d’Aix la Chapelle. Dès la première page de recherche Google, l’on peut apprendre que celui-ci, à la différence de tous les assistants parlementaires accrédités ou locaux des élus FN/RBM, ne s’occuperait pas d’affaires européennes mais de tourisme via </a:t>
            </a:r>
            <a:r>
              <a:rPr lang="fr-FR" dirty="0" err="1">
                <a:latin typeface="Times New Roman"/>
                <a:cs typeface="Times New Roman"/>
              </a:rPr>
              <a:t>Euregio</a:t>
            </a:r>
            <a:r>
              <a:rPr lang="fr-FR" dirty="0">
                <a:latin typeface="Times New Roman"/>
                <a:cs typeface="Times New Roman"/>
              </a:rPr>
              <a:t> Tours </a:t>
            </a:r>
            <a:r>
              <a:rPr lang="fr-FR" dirty="0" err="1">
                <a:latin typeface="Times New Roman"/>
                <a:cs typeface="Times New Roman"/>
              </a:rPr>
              <a:t>GmbH</a:t>
            </a:r>
            <a:r>
              <a:rPr lang="fr-FR" dirty="0">
                <a:latin typeface="Times New Roman"/>
                <a:cs typeface="Times New Roman"/>
              </a:rPr>
              <a:t> &amp; Co. KG, agence de voyage liée au SPD. Martin Schulz illustre bien ces socialistes haineux, pathétiques, et pourtant si prévisibles à travers l’Europe</a:t>
            </a:r>
            <a:r>
              <a:rPr lang="fr-FR" dirty="0" smtClean="0">
                <a:latin typeface="Times New Roman"/>
                <a:cs typeface="Times New Roman"/>
              </a:rPr>
              <a:t>. »</a:t>
            </a:r>
            <a:endParaRPr lang="fr-FR" dirty="0">
              <a:latin typeface="Times New Roman"/>
              <a:cs typeface="Times New Roman"/>
            </a:endParaRPr>
          </a:p>
        </p:txBody>
      </p:sp>
    </p:spTree>
    <p:extLst>
      <p:ext uri="{BB962C8B-B14F-4D97-AF65-F5344CB8AC3E}">
        <p14:creationId xmlns:p14="http://schemas.microsoft.com/office/powerpoint/2010/main" val="11892386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a:p>
            <a:pPr marL="514350" indent="-514350">
              <a:buAutoNum type="arabicPeriod"/>
            </a:pPr>
            <a:r>
              <a:rPr lang="fr-FR" sz="4000" dirty="0" smtClean="0">
                <a:latin typeface="Times New Roman"/>
                <a:cs typeface="Times New Roman"/>
              </a:rPr>
              <a:t>Rappel sur la logique informelle</a:t>
            </a:r>
          </a:p>
          <a:p>
            <a:pPr marL="514350" indent="-514350">
              <a:buAutoNum type="arabicPeriod"/>
            </a:pPr>
            <a:r>
              <a:rPr lang="fr-FR" sz="4000" dirty="0" smtClean="0">
                <a:latin typeface="Times New Roman"/>
                <a:cs typeface="Times New Roman"/>
              </a:rPr>
              <a:t>Discussion critique</a:t>
            </a:r>
            <a:endParaRPr lang="fr-FR" sz="4000" dirty="0">
              <a:latin typeface="Times New Roman"/>
              <a:cs typeface="Times New Roman"/>
            </a:endParaRPr>
          </a:p>
        </p:txBody>
      </p:sp>
    </p:spTree>
    <p:extLst>
      <p:ext uri="{BB962C8B-B14F-4D97-AF65-F5344CB8AC3E}">
        <p14:creationId xmlns:p14="http://schemas.microsoft.com/office/powerpoint/2010/main" val="157143361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4000" dirty="0" smtClean="0">
                <a:latin typeface="Times New Roman"/>
                <a:cs typeface="Times New Roman"/>
              </a:rPr>
              <a:t>Argument </a:t>
            </a:r>
            <a:r>
              <a:rPr lang="fr-FR" sz="4000" i="1" dirty="0" smtClean="0">
                <a:latin typeface="Times New Roman"/>
                <a:cs typeface="Times New Roman"/>
              </a:rPr>
              <a:t>ad hominem </a:t>
            </a:r>
          </a:p>
          <a:p>
            <a:pPr marL="0" indent="0">
              <a:buNone/>
            </a:pPr>
            <a:r>
              <a:rPr lang="fr-FR" sz="4000" dirty="0" smtClean="0">
                <a:latin typeface="Times New Roman"/>
                <a:cs typeface="Times New Roman"/>
              </a:rPr>
              <a:t>+ </a:t>
            </a:r>
            <a:r>
              <a:rPr lang="fr-FR" sz="4000" dirty="0">
                <a:latin typeface="Times New Roman"/>
                <a:cs typeface="Times New Roman"/>
              </a:rPr>
              <a:t>G</a:t>
            </a:r>
            <a:r>
              <a:rPr lang="fr-FR" sz="4000" dirty="0" smtClean="0">
                <a:latin typeface="Times New Roman"/>
                <a:cs typeface="Times New Roman"/>
              </a:rPr>
              <a:t>énéralisation hâtive (argument par induction faible)</a:t>
            </a:r>
            <a:endParaRPr lang="fr-FR" sz="4000" i="1" dirty="0">
              <a:latin typeface="Times New Roman"/>
              <a:cs typeface="Times New Roman"/>
            </a:endParaRPr>
          </a:p>
        </p:txBody>
      </p:sp>
    </p:spTree>
    <p:extLst>
      <p:ext uri="{BB962C8B-B14F-4D97-AF65-F5344CB8AC3E}">
        <p14:creationId xmlns:p14="http://schemas.microsoft.com/office/powerpoint/2010/main" val="37206750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sz="4000" dirty="0">
                <a:latin typeface="Times New Roman"/>
                <a:cs typeface="Times New Roman"/>
              </a:rPr>
              <a:t>« Le chômage des jeunes provient du manque de motivation de la nouvelle génération. »</a:t>
            </a:r>
            <a:r>
              <a:rPr lang="fr-FR" sz="4000" dirty="0" smtClean="0">
                <a:effectLst/>
                <a:latin typeface="Times New Roman"/>
                <a:cs typeface="Times New Roman"/>
              </a:rPr>
              <a:t> </a:t>
            </a:r>
            <a:endParaRPr lang="fr-FR" sz="4000" dirty="0">
              <a:latin typeface="Times New Roman"/>
              <a:cs typeface="Times New Roman"/>
            </a:endParaRPr>
          </a:p>
        </p:txBody>
      </p:sp>
    </p:spTree>
    <p:extLst>
      <p:ext uri="{BB962C8B-B14F-4D97-AF65-F5344CB8AC3E}">
        <p14:creationId xmlns:p14="http://schemas.microsoft.com/office/powerpoint/2010/main" val="169661108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4000" b="1" dirty="0" smtClean="0">
                <a:latin typeface="Times New Roman"/>
                <a:cs typeface="Times New Roman"/>
              </a:rPr>
              <a:t>Argument causal</a:t>
            </a:r>
          </a:p>
          <a:p>
            <a:pPr marL="0" indent="0">
              <a:buNone/>
            </a:pPr>
            <a:endParaRPr lang="fr-FR" sz="4000" dirty="0">
              <a:latin typeface="Times New Roman"/>
              <a:cs typeface="Times New Roman"/>
            </a:endParaRPr>
          </a:p>
          <a:p>
            <a:pPr marL="0" indent="0">
              <a:buNone/>
            </a:pPr>
            <a:r>
              <a:rPr lang="fr-FR" sz="4000" dirty="0">
                <a:latin typeface="Times New Roman"/>
                <a:cs typeface="Times New Roman"/>
              </a:rPr>
              <a:t>P</a:t>
            </a:r>
            <a:r>
              <a:rPr lang="fr-FR" sz="4000" dirty="0" smtClean="0">
                <a:latin typeface="Times New Roman"/>
                <a:cs typeface="Times New Roman"/>
              </a:rPr>
              <a:t>eut-être confusion entre la cause et la conséquence ou effet conjoint. </a:t>
            </a:r>
            <a:endParaRPr lang="fr-FR" sz="4000" dirty="0">
              <a:latin typeface="Times New Roman"/>
              <a:cs typeface="Times New Roman"/>
            </a:endParaRPr>
          </a:p>
        </p:txBody>
      </p:sp>
    </p:spTree>
    <p:extLst>
      <p:ext uri="{BB962C8B-B14F-4D97-AF65-F5344CB8AC3E}">
        <p14:creationId xmlns:p14="http://schemas.microsoft.com/office/powerpoint/2010/main" val="187699473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sz="4000" dirty="0" smtClean="0">
              <a:latin typeface="Times New Roman"/>
              <a:cs typeface="Times New Roman"/>
            </a:endParaRPr>
          </a:p>
          <a:p>
            <a:pPr marL="0" indent="0">
              <a:buNone/>
            </a:pPr>
            <a:r>
              <a:rPr lang="fr-FR" sz="4000" dirty="0" smtClean="0">
                <a:latin typeface="Times New Roman"/>
                <a:cs typeface="Times New Roman"/>
              </a:rPr>
              <a:t>«</a:t>
            </a:r>
            <a:r>
              <a:rPr lang="fr-FR" sz="4000" dirty="0">
                <a:latin typeface="Times New Roman"/>
                <a:cs typeface="Times New Roman"/>
              </a:rPr>
              <a:t> -Vous avez 45 minutes de retard</a:t>
            </a:r>
            <a:r>
              <a:rPr lang="fr-FR" sz="4000" dirty="0" smtClean="0">
                <a:latin typeface="Times New Roman"/>
                <a:cs typeface="Times New Roman"/>
              </a:rPr>
              <a:t>…</a:t>
            </a:r>
          </a:p>
          <a:p>
            <a:pPr marL="0" indent="0">
              <a:buNone/>
            </a:pPr>
            <a:r>
              <a:rPr lang="fr-FR" sz="4000" dirty="0" smtClean="0">
                <a:latin typeface="Times New Roman"/>
                <a:cs typeface="Times New Roman"/>
              </a:rPr>
              <a:t>- </a:t>
            </a:r>
            <a:r>
              <a:rPr lang="fr-FR" sz="4000" dirty="0">
                <a:latin typeface="Times New Roman"/>
                <a:cs typeface="Times New Roman"/>
              </a:rPr>
              <a:t>Oui, mais j’ai </a:t>
            </a:r>
            <a:r>
              <a:rPr lang="fr-FR" sz="4000" dirty="0" smtClean="0">
                <a:latin typeface="Times New Roman"/>
                <a:cs typeface="Times New Roman"/>
              </a:rPr>
              <a:t>dû </a:t>
            </a:r>
            <a:r>
              <a:rPr lang="fr-FR" sz="4000" dirty="0">
                <a:latin typeface="Times New Roman"/>
                <a:cs typeface="Times New Roman"/>
              </a:rPr>
              <a:t>m’arrêter pour faire le plein d’essence ! »</a:t>
            </a:r>
          </a:p>
          <a:p>
            <a:pPr marL="0" indent="0">
              <a:buNone/>
            </a:pPr>
            <a:endParaRPr lang="fr-FR" dirty="0"/>
          </a:p>
        </p:txBody>
      </p:sp>
    </p:spTree>
    <p:extLst>
      <p:ext uri="{BB962C8B-B14F-4D97-AF65-F5344CB8AC3E}">
        <p14:creationId xmlns:p14="http://schemas.microsoft.com/office/powerpoint/2010/main" val="160972461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sz="3600" dirty="0">
                <a:latin typeface="Times New Roman"/>
                <a:cs typeface="Times New Roman"/>
              </a:rPr>
              <a:t>Cause réelle mais négligeable. </a:t>
            </a:r>
            <a:endParaRPr lang="fr-FR" sz="3600" dirty="0" smtClean="0">
              <a:latin typeface="Times New Roman"/>
              <a:cs typeface="Times New Roman"/>
            </a:endParaRPr>
          </a:p>
          <a:p>
            <a:pPr marL="0" indent="0">
              <a:buNone/>
            </a:pPr>
            <a:endParaRPr lang="fr-FR" sz="3600" dirty="0">
              <a:latin typeface="Times New Roman"/>
              <a:cs typeface="Times New Roman"/>
            </a:endParaRPr>
          </a:p>
          <a:p>
            <a:pPr marL="0" indent="0" algn="just">
              <a:buNone/>
            </a:pPr>
            <a:r>
              <a:rPr lang="fr-FR" sz="3600" dirty="0" smtClean="0">
                <a:latin typeface="Times New Roman"/>
                <a:cs typeface="Times New Roman"/>
              </a:rPr>
              <a:t>Faire </a:t>
            </a:r>
            <a:r>
              <a:rPr lang="fr-FR" sz="3600" dirty="0">
                <a:latin typeface="Times New Roman"/>
                <a:cs typeface="Times New Roman"/>
              </a:rPr>
              <a:t>le plein prend 10 minutes, il y a sans doute d’autres facteurs que l’on cherche à cacher, comme une panne de réveil. </a:t>
            </a:r>
          </a:p>
          <a:p>
            <a:pPr marL="0" indent="0">
              <a:buNone/>
            </a:pPr>
            <a:endParaRPr lang="fr-FR" dirty="0"/>
          </a:p>
        </p:txBody>
      </p:sp>
    </p:spTree>
    <p:extLst>
      <p:ext uri="{BB962C8B-B14F-4D97-AF65-F5344CB8AC3E}">
        <p14:creationId xmlns:p14="http://schemas.microsoft.com/office/powerpoint/2010/main" val="17085493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74478"/>
            <a:ext cx="8229600" cy="5351685"/>
          </a:xfrm>
        </p:spPr>
        <p:txBody>
          <a:bodyPr>
            <a:normAutofit/>
          </a:bodyPr>
          <a:lstStyle/>
          <a:p>
            <a:pPr marL="0" indent="0">
              <a:buNone/>
            </a:pPr>
            <a:r>
              <a:rPr lang="fr-FR" sz="4000" dirty="0" smtClean="0">
                <a:latin typeface="Times New Roman"/>
                <a:cs typeface="Times New Roman"/>
              </a:rPr>
              <a:t>Exercice 2: discussion critique</a:t>
            </a:r>
          </a:p>
          <a:p>
            <a:pPr marL="0" indent="0">
              <a:buNone/>
            </a:pPr>
            <a:endParaRPr lang="fr-FR" sz="4000" dirty="0" smtClean="0">
              <a:latin typeface="Times New Roman"/>
              <a:cs typeface="Times New Roman"/>
            </a:endParaRPr>
          </a:p>
          <a:p>
            <a:pPr marL="0" indent="0">
              <a:buNone/>
            </a:pPr>
            <a:r>
              <a:rPr lang="fr-FR" sz="4000" dirty="0" smtClean="0">
                <a:latin typeface="Times New Roman"/>
                <a:cs typeface="Times New Roman"/>
              </a:rPr>
              <a:t>Objectifs: </a:t>
            </a:r>
          </a:p>
          <a:p>
            <a:pPr>
              <a:buFontTx/>
              <a:buChar char="-"/>
            </a:pPr>
            <a:r>
              <a:rPr lang="fr-FR" sz="4000" dirty="0" smtClean="0">
                <a:latin typeface="Times New Roman"/>
                <a:cs typeface="Times New Roman"/>
              </a:rPr>
              <a:t>Produisez des arguments aussi rationnels </a:t>
            </a:r>
            <a:r>
              <a:rPr lang="fr-FR" sz="4000" smtClean="0">
                <a:latin typeface="Times New Roman"/>
                <a:cs typeface="Times New Roman"/>
              </a:rPr>
              <a:t>que possible</a:t>
            </a:r>
            <a:endParaRPr lang="fr-FR" sz="4000" dirty="0" smtClean="0">
              <a:latin typeface="Times New Roman"/>
              <a:cs typeface="Times New Roman"/>
            </a:endParaRPr>
          </a:p>
          <a:p>
            <a:pPr>
              <a:buFontTx/>
              <a:buChar char="-"/>
            </a:pPr>
            <a:r>
              <a:rPr lang="fr-FR" sz="4000" dirty="0" smtClean="0">
                <a:latin typeface="Times New Roman"/>
                <a:cs typeface="Times New Roman"/>
              </a:rPr>
              <a:t>Formulez des critiques aussi constructives que possible</a:t>
            </a:r>
            <a:endParaRPr lang="fr-FR" sz="4000" dirty="0">
              <a:latin typeface="Times New Roman"/>
              <a:cs typeface="Times New Roman"/>
            </a:endParaRPr>
          </a:p>
        </p:txBody>
      </p:sp>
    </p:spTree>
    <p:extLst>
      <p:ext uri="{BB962C8B-B14F-4D97-AF65-F5344CB8AC3E}">
        <p14:creationId xmlns:p14="http://schemas.microsoft.com/office/powerpoint/2010/main" val="327698319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8670"/>
            <a:ext cx="8229600" cy="5667493"/>
          </a:xfrm>
        </p:spPr>
        <p:txBody>
          <a:bodyPr>
            <a:normAutofit fontScale="70000" lnSpcReduction="20000"/>
          </a:bodyPr>
          <a:lstStyle/>
          <a:p>
            <a:pPr marL="0" indent="0" algn="just">
              <a:buNone/>
            </a:pPr>
            <a:r>
              <a:rPr lang="fr-FR" sz="3400" dirty="0">
                <a:latin typeface="Times New Roman"/>
                <a:cs typeface="Times New Roman"/>
              </a:rPr>
              <a:t>Comment former les élèves à la citoyenneté ? Sur cette question il existe, pour faire simple, deux grandes approches : la voie républicaine et la voie de la diversité culturelle.</a:t>
            </a:r>
          </a:p>
          <a:p>
            <a:pPr marL="0" indent="0" algn="just">
              <a:buNone/>
            </a:pPr>
            <a:r>
              <a:rPr lang="fr-FR" sz="3400" dirty="0">
                <a:latin typeface="Times New Roman"/>
                <a:cs typeface="Times New Roman"/>
              </a:rPr>
              <a:t>Selon la voie républicaine, les différences sociales, culturelles et religieuses doivent rester aux portes de l’école. L’école doit permettre une rupture avec le milieu familiale des enfants et l’instauration d’une culture commune. C’est cette culture commune, basée sur l’égalité entre tous et le respect de la nation (son histoire, ses institutions) qui permettra aux enfants de devenir des citoyens de leur pays. Selon la voie de la diversité culturelle, l’école doit, au contraire, accueillir et respecter les particularités culturelles et religieuses de chaque enfant. Dans cette perspective, c’est en apprenant à accepter les différences de cultures et de religions que l’on devient un citoyen.  </a:t>
            </a:r>
          </a:p>
          <a:p>
            <a:pPr marL="0" indent="0" algn="just">
              <a:buNone/>
            </a:pPr>
            <a:r>
              <a:rPr lang="fr-FR" sz="3400" dirty="0">
                <a:latin typeface="Times New Roman"/>
                <a:cs typeface="Times New Roman"/>
              </a:rPr>
              <a:t>Consigne : prenez position en faveur du modèle républicain ou du modèle de la diversité culturelle. Défendez votre opinion en vous appuyant sur </a:t>
            </a:r>
            <a:r>
              <a:rPr lang="fr-FR" dirty="0">
                <a:latin typeface="Times New Roman"/>
                <a:cs typeface="Times New Roman"/>
              </a:rPr>
              <a:t>deux arguments solides, bien formulés et bien développés.</a:t>
            </a:r>
          </a:p>
          <a:p>
            <a:endParaRPr lang="fr-FR" dirty="0"/>
          </a:p>
        </p:txBody>
      </p:sp>
    </p:spTree>
    <p:extLst>
      <p:ext uri="{BB962C8B-B14F-4D97-AF65-F5344CB8AC3E}">
        <p14:creationId xmlns:p14="http://schemas.microsoft.com/office/powerpoint/2010/main" val="1811164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1885626926"/>
              </p:ext>
            </p:extLst>
          </p:nvPr>
        </p:nvGraphicFramePr>
        <p:xfrm>
          <a:off x="457200" y="433388"/>
          <a:ext cx="8229600" cy="4856990"/>
        </p:xfrm>
        <a:graphic>
          <a:graphicData uri="http://schemas.openxmlformats.org/drawingml/2006/table">
            <a:tbl>
              <a:tblPr firstRow="1" bandRow="1">
                <a:tableStyleId>{5C22544A-7EE6-4342-B048-85BDC9FD1C3A}</a:tableStyleId>
              </a:tblPr>
              <a:tblGrid>
                <a:gridCol w="2743200"/>
                <a:gridCol w="2743200"/>
                <a:gridCol w="2743200"/>
              </a:tblGrid>
              <a:tr h="588923">
                <a:tc>
                  <a:txBody>
                    <a:bodyPr/>
                    <a:lstStyle/>
                    <a:p>
                      <a:r>
                        <a:rPr lang="fr-FR" sz="2800" b="1" dirty="0" smtClean="0">
                          <a:latin typeface="Times New Roman"/>
                          <a:cs typeface="Times New Roman"/>
                        </a:rPr>
                        <a:t>Discipline</a:t>
                      </a:r>
                      <a:endParaRPr lang="fr-FR" sz="2800" b="1" dirty="0">
                        <a:latin typeface="Times New Roman"/>
                        <a:cs typeface="Times New Roman"/>
                      </a:endParaRPr>
                    </a:p>
                  </a:txBody>
                  <a:tcPr/>
                </a:tc>
                <a:tc>
                  <a:txBody>
                    <a:bodyPr/>
                    <a:lstStyle/>
                    <a:p>
                      <a:r>
                        <a:rPr lang="fr-FR" sz="2800" dirty="0" smtClean="0">
                          <a:latin typeface="Times New Roman"/>
                          <a:cs typeface="Times New Roman"/>
                        </a:rPr>
                        <a:t>Principale</a:t>
                      </a:r>
                      <a:r>
                        <a:rPr lang="fr-FR" sz="2800" baseline="0" dirty="0" smtClean="0">
                          <a:latin typeface="Times New Roman"/>
                          <a:cs typeface="Times New Roman"/>
                        </a:rPr>
                        <a:t> compétence visée</a:t>
                      </a:r>
                      <a:endParaRPr lang="fr-FR" sz="2800" dirty="0">
                        <a:latin typeface="Times New Roman"/>
                        <a:cs typeface="Times New Roman"/>
                      </a:endParaRPr>
                    </a:p>
                  </a:txBody>
                  <a:tcPr/>
                </a:tc>
                <a:tc>
                  <a:txBody>
                    <a:bodyPr/>
                    <a:lstStyle/>
                    <a:p>
                      <a:r>
                        <a:rPr lang="fr-FR" sz="2800" dirty="0" smtClean="0">
                          <a:latin typeface="Times New Roman"/>
                          <a:cs typeface="Times New Roman"/>
                        </a:rPr>
                        <a:t>Méthode</a:t>
                      </a:r>
                      <a:endParaRPr lang="fr-FR" sz="2800" dirty="0">
                        <a:latin typeface="Times New Roman"/>
                        <a:cs typeface="Times New Roman"/>
                      </a:endParaRPr>
                    </a:p>
                  </a:txBody>
                  <a:tcPr/>
                </a:tc>
              </a:tr>
              <a:tr h="1161797">
                <a:tc>
                  <a:txBody>
                    <a:bodyPr/>
                    <a:lstStyle/>
                    <a:p>
                      <a:r>
                        <a:rPr lang="fr-FR" sz="2800" b="1" dirty="0" smtClean="0">
                          <a:latin typeface="Times New Roman"/>
                          <a:cs typeface="Times New Roman"/>
                        </a:rPr>
                        <a:t>Logique formelle</a:t>
                      </a:r>
                      <a:endParaRPr lang="fr-FR" sz="2800" b="1" dirty="0">
                        <a:latin typeface="Times New Roman"/>
                        <a:cs typeface="Times New Roman"/>
                      </a:endParaRPr>
                    </a:p>
                  </a:txBody>
                  <a:tcPr/>
                </a:tc>
                <a:tc>
                  <a:txBody>
                    <a:bodyPr/>
                    <a:lstStyle/>
                    <a:p>
                      <a:r>
                        <a:rPr lang="fr-FR" sz="2800" dirty="0" smtClean="0">
                          <a:latin typeface="Times New Roman"/>
                          <a:cs typeface="Times New Roman"/>
                        </a:rPr>
                        <a:t>Rigueur dans le raisonnement</a:t>
                      </a:r>
                      <a:endParaRPr lang="fr-FR" sz="2800" dirty="0">
                        <a:latin typeface="Times New Roman"/>
                        <a:cs typeface="Times New Roman"/>
                      </a:endParaRPr>
                    </a:p>
                  </a:txBody>
                  <a:tcPr/>
                </a:tc>
                <a:tc>
                  <a:txBody>
                    <a:bodyPr/>
                    <a:lstStyle/>
                    <a:p>
                      <a:r>
                        <a:rPr lang="fr-FR" sz="2800" dirty="0" smtClean="0">
                          <a:latin typeface="Times New Roman"/>
                          <a:cs typeface="Times New Roman"/>
                        </a:rPr>
                        <a:t>Exercices de logique</a:t>
                      </a:r>
                      <a:r>
                        <a:rPr lang="fr-FR" sz="2800" baseline="0" dirty="0" smtClean="0">
                          <a:latin typeface="Times New Roman"/>
                          <a:cs typeface="Times New Roman"/>
                        </a:rPr>
                        <a:t> formelle</a:t>
                      </a:r>
                      <a:endParaRPr lang="fr-FR" sz="2800" dirty="0">
                        <a:latin typeface="Times New Roman"/>
                        <a:cs typeface="Times New Roman"/>
                      </a:endParaRPr>
                    </a:p>
                  </a:txBody>
                  <a:tcPr/>
                </a:tc>
              </a:tr>
              <a:tr h="1161797">
                <a:tc>
                  <a:txBody>
                    <a:bodyPr/>
                    <a:lstStyle/>
                    <a:p>
                      <a:r>
                        <a:rPr lang="fr-FR" sz="2800" b="1" dirty="0" smtClean="0">
                          <a:latin typeface="Times New Roman"/>
                          <a:cs typeface="Times New Roman"/>
                        </a:rPr>
                        <a:t>Logique informelle</a:t>
                      </a:r>
                      <a:endParaRPr lang="fr-FR" sz="2800" b="1" dirty="0">
                        <a:latin typeface="Times New Roman"/>
                        <a:cs typeface="Times New Roman"/>
                      </a:endParaRPr>
                    </a:p>
                  </a:txBody>
                  <a:tcPr/>
                </a:tc>
                <a:tc>
                  <a:txBody>
                    <a:bodyPr/>
                    <a:lstStyle/>
                    <a:p>
                      <a:r>
                        <a:rPr lang="fr-FR" sz="2800" dirty="0" smtClean="0">
                          <a:latin typeface="Times New Roman"/>
                          <a:cs typeface="Times New Roman"/>
                        </a:rPr>
                        <a:t>Rigueur</a:t>
                      </a:r>
                      <a:r>
                        <a:rPr lang="fr-FR" sz="2800" baseline="0" dirty="0" smtClean="0">
                          <a:latin typeface="Times New Roman"/>
                          <a:cs typeface="Times New Roman"/>
                        </a:rPr>
                        <a:t> dans l’argumentation</a:t>
                      </a:r>
                      <a:endParaRPr lang="fr-FR" sz="2800" dirty="0">
                        <a:latin typeface="Times New Roman"/>
                        <a:cs typeface="Times New Roman"/>
                      </a:endParaRPr>
                    </a:p>
                  </a:txBody>
                  <a:tcPr/>
                </a:tc>
                <a:tc>
                  <a:txBody>
                    <a:bodyPr/>
                    <a:lstStyle/>
                    <a:p>
                      <a:r>
                        <a:rPr lang="fr-FR" sz="2800" dirty="0" smtClean="0">
                          <a:latin typeface="Times New Roman"/>
                          <a:cs typeface="Times New Roman"/>
                        </a:rPr>
                        <a:t>Discussion critique</a:t>
                      </a:r>
                      <a:endParaRPr lang="fr-FR" sz="2800" dirty="0">
                        <a:latin typeface="Times New Roman"/>
                        <a:cs typeface="Times New Roman"/>
                      </a:endParaRPr>
                    </a:p>
                  </a:txBody>
                  <a:tcPr/>
                </a:tc>
              </a:tr>
              <a:tr h="1161797">
                <a:tc>
                  <a:txBody>
                    <a:bodyPr/>
                    <a:lstStyle/>
                    <a:p>
                      <a:r>
                        <a:rPr lang="fr-FR" sz="2800" b="1" dirty="0" smtClean="0">
                          <a:latin typeface="Times New Roman"/>
                          <a:cs typeface="Times New Roman"/>
                        </a:rPr>
                        <a:t>Rhétorique</a:t>
                      </a:r>
                      <a:endParaRPr lang="fr-FR" sz="2800" b="1" dirty="0">
                        <a:latin typeface="Times New Roman"/>
                        <a:cs typeface="Times New Roman"/>
                      </a:endParaRPr>
                    </a:p>
                  </a:txBody>
                  <a:tcPr/>
                </a:tc>
                <a:tc>
                  <a:txBody>
                    <a:bodyPr/>
                    <a:lstStyle/>
                    <a:p>
                      <a:r>
                        <a:rPr lang="fr-FR" sz="2800" dirty="0" smtClean="0">
                          <a:latin typeface="Times New Roman"/>
                          <a:cs typeface="Times New Roman"/>
                        </a:rPr>
                        <a:t>Capacité à persuader</a:t>
                      </a:r>
                      <a:endParaRPr lang="fr-FR" sz="2800" dirty="0">
                        <a:latin typeface="Times New Roman"/>
                        <a:cs typeface="Times New Roman"/>
                      </a:endParaRPr>
                    </a:p>
                  </a:txBody>
                  <a:tcPr/>
                </a:tc>
                <a:tc>
                  <a:txBody>
                    <a:bodyPr/>
                    <a:lstStyle/>
                    <a:p>
                      <a:r>
                        <a:rPr lang="fr-FR" sz="2800" dirty="0" smtClean="0">
                          <a:latin typeface="Times New Roman"/>
                          <a:cs typeface="Times New Roman"/>
                        </a:rPr>
                        <a:t>Concours de plaidoiries</a:t>
                      </a:r>
                      <a:endParaRPr lang="fr-FR" sz="2800" dirty="0">
                        <a:latin typeface="Times New Roman"/>
                        <a:cs typeface="Times New Roman"/>
                      </a:endParaRPr>
                    </a:p>
                  </a:txBody>
                  <a:tcPr/>
                </a:tc>
              </a:tr>
            </a:tbl>
          </a:graphicData>
        </a:graphic>
      </p:graphicFrame>
    </p:spTree>
    <p:extLst>
      <p:ext uri="{BB962C8B-B14F-4D97-AF65-F5344CB8AC3E}">
        <p14:creationId xmlns:p14="http://schemas.microsoft.com/office/powerpoint/2010/main" val="34104571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64688"/>
            <a:ext cx="8229600" cy="5661476"/>
          </a:xfrm>
        </p:spPr>
        <p:txBody>
          <a:bodyPr>
            <a:normAutofit fontScale="85000" lnSpcReduction="20000"/>
          </a:bodyPr>
          <a:lstStyle/>
          <a:p>
            <a:pPr marL="0" indent="0">
              <a:buNone/>
            </a:pPr>
            <a:r>
              <a:rPr lang="fr-FR" sz="4000" dirty="0" smtClean="0">
                <a:latin typeface="Times New Roman"/>
                <a:cs typeface="Times New Roman"/>
              </a:rPr>
              <a:t>Rappel: qu’est-ce qu’un argument? </a:t>
            </a:r>
          </a:p>
          <a:p>
            <a:pPr marL="0" indent="0">
              <a:buNone/>
            </a:pPr>
            <a:endParaRPr lang="fr-FR" sz="4000" dirty="0">
              <a:latin typeface="Times New Roman"/>
              <a:cs typeface="Times New Roman"/>
            </a:endParaRPr>
          </a:p>
          <a:p>
            <a:pPr marL="0" indent="0" algn="just">
              <a:buNone/>
            </a:pPr>
            <a:r>
              <a:rPr lang="fr-FR" sz="4000" dirty="0" smtClean="0">
                <a:latin typeface="Times New Roman"/>
                <a:cs typeface="Times New Roman"/>
              </a:rPr>
              <a:t>Un argument est un ensemble d’affirmations. Certaines de ces affirmations (les </a:t>
            </a:r>
            <a:r>
              <a:rPr lang="fr-FR" sz="4000" b="1" dirty="0" smtClean="0">
                <a:latin typeface="Times New Roman"/>
                <a:cs typeface="Times New Roman"/>
              </a:rPr>
              <a:t>prémisses</a:t>
            </a:r>
            <a:r>
              <a:rPr lang="fr-FR" sz="4000" dirty="0" smtClean="0">
                <a:latin typeface="Times New Roman"/>
                <a:cs typeface="Times New Roman"/>
              </a:rPr>
              <a:t>) sont présentées en soutien des autres (la </a:t>
            </a:r>
            <a:r>
              <a:rPr lang="fr-FR" sz="4000" b="1" dirty="0" smtClean="0">
                <a:latin typeface="Times New Roman"/>
                <a:cs typeface="Times New Roman"/>
              </a:rPr>
              <a:t>conclusion</a:t>
            </a:r>
            <a:r>
              <a:rPr lang="fr-FR" sz="4000" dirty="0" smtClean="0">
                <a:latin typeface="Times New Roman"/>
                <a:cs typeface="Times New Roman"/>
              </a:rPr>
              <a:t>).</a:t>
            </a:r>
          </a:p>
          <a:p>
            <a:pPr marL="0" indent="0" algn="just">
              <a:buNone/>
            </a:pPr>
            <a:endParaRPr lang="fr-FR" sz="4000" dirty="0" smtClean="0">
              <a:latin typeface="Times New Roman"/>
              <a:cs typeface="Times New Roman"/>
            </a:endParaRPr>
          </a:p>
          <a:p>
            <a:pPr marL="0" indent="0" algn="just">
              <a:buNone/>
            </a:pPr>
            <a:r>
              <a:rPr lang="fr-FR" sz="4000" i="1" dirty="0" smtClean="0">
                <a:latin typeface="Times New Roman"/>
                <a:cs typeface="Times New Roman"/>
              </a:rPr>
              <a:t>Exemple</a:t>
            </a:r>
          </a:p>
          <a:p>
            <a:pPr marL="0" indent="0" algn="just">
              <a:buNone/>
            </a:pPr>
            <a:r>
              <a:rPr lang="fr-FR" sz="4000" dirty="0" smtClean="0">
                <a:latin typeface="Times New Roman"/>
                <a:cs typeface="Times New Roman"/>
              </a:rPr>
              <a:t>Il faut pratiquer régulièrement un sport </a:t>
            </a:r>
            <a:r>
              <a:rPr lang="fr-FR" sz="4000" b="1" dirty="0" smtClean="0">
                <a:latin typeface="Times New Roman"/>
                <a:cs typeface="Times New Roman"/>
              </a:rPr>
              <a:t>(ccl)</a:t>
            </a:r>
            <a:r>
              <a:rPr lang="fr-FR" sz="4000" dirty="0" smtClean="0">
                <a:latin typeface="Times New Roman"/>
                <a:cs typeface="Times New Roman"/>
              </a:rPr>
              <a:t>, car le sport est bon pour la santé et bon pour le moral (</a:t>
            </a:r>
            <a:r>
              <a:rPr lang="fr-FR" sz="4000" b="1" dirty="0" smtClean="0">
                <a:latin typeface="Times New Roman"/>
                <a:cs typeface="Times New Roman"/>
              </a:rPr>
              <a:t>prémisses)</a:t>
            </a:r>
          </a:p>
          <a:p>
            <a:pPr marL="0" indent="0">
              <a:buNone/>
            </a:pPr>
            <a:endParaRPr lang="fr-FR" sz="4000" dirty="0">
              <a:latin typeface="Times New Roman"/>
              <a:cs typeface="Times New Roman"/>
            </a:endParaRPr>
          </a:p>
        </p:txBody>
      </p:sp>
    </p:spTree>
    <p:extLst>
      <p:ext uri="{BB962C8B-B14F-4D97-AF65-F5344CB8AC3E}">
        <p14:creationId xmlns:p14="http://schemas.microsoft.com/office/powerpoint/2010/main" val="16071441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26646"/>
            <a:ext cx="8229600" cy="5599518"/>
          </a:xfrm>
        </p:spPr>
        <p:txBody>
          <a:bodyPr/>
          <a:lstStyle/>
          <a:p>
            <a:pPr marL="0" indent="0" algn="ctr">
              <a:buNone/>
            </a:pPr>
            <a:r>
              <a:rPr lang="fr-FR" sz="4000" b="1" dirty="0" smtClean="0">
                <a:latin typeface="Times New Roman"/>
                <a:cs typeface="Times New Roman"/>
              </a:rPr>
              <a:t>Qu’est-ce qu’un argument rationnel? </a:t>
            </a:r>
          </a:p>
          <a:p>
            <a:pPr marL="0" indent="0" algn="ctr">
              <a:buNone/>
            </a:pPr>
            <a:endParaRPr lang="fr-FR" b="1" dirty="0">
              <a:latin typeface="Times New Roman"/>
              <a:cs typeface="Times New Roman"/>
            </a:endParaRPr>
          </a:p>
          <a:p>
            <a:pPr marL="0" indent="0" algn="ctr">
              <a:buNone/>
            </a:pPr>
            <a:endParaRPr lang="fr-FR" b="1" dirty="0" smtClean="0">
              <a:latin typeface="Times New Roman"/>
              <a:cs typeface="Times New Roman"/>
            </a:endParaRPr>
          </a:p>
          <a:p>
            <a:pPr marL="0" indent="0" algn="just">
              <a:buNone/>
            </a:pPr>
            <a:r>
              <a:rPr lang="fr-FR" sz="4000" dirty="0" smtClean="0">
                <a:latin typeface="Times New Roman"/>
                <a:cs typeface="Times New Roman"/>
              </a:rPr>
              <a:t>Un argument rationnel est un argument qui offre une bonne résistance à la critique.</a:t>
            </a:r>
            <a:endParaRPr lang="fr-FR" sz="4000" dirty="0">
              <a:latin typeface="Times New Roman"/>
              <a:cs typeface="Times New Roman"/>
            </a:endParaRPr>
          </a:p>
        </p:txBody>
      </p:sp>
    </p:spTree>
    <p:extLst>
      <p:ext uri="{BB962C8B-B14F-4D97-AF65-F5344CB8AC3E}">
        <p14:creationId xmlns:p14="http://schemas.microsoft.com/office/powerpoint/2010/main" val="22651238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71750"/>
            <a:ext cx="8229600" cy="5754414"/>
          </a:xfrm>
        </p:spPr>
        <p:txBody>
          <a:bodyPr>
            <a:normAutofit lnSpcReduction="10000"/>
          </a:bodyPr>
          <a:lstStyle/>
          <a:p>
            <a:pPr marL="0" indent="0" algn="just">
              <a:buNone/>
            </a:pPr>
            <a:r>
              <a:rPr lang="fr-FR" dirty="0" smtClean="0">
                <a:latin typeface="Times New Roman"/>
                <a:cs typeface="Times New Roman"/>
              </a:rPr>
              <a:t>(1) La pauvreté peut conduire certains individus à sortir de la légalité. Pour combattre le crime, il faut combattre la pauvreté.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(2) La pauvreté peut conduire certains individus à sortir de la légalité. Pour combattre le crime, il faut supprimer les pauvres.</a:t>
            </a:r>
          </a:p>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L’argument (1) peut être considéré comme </a:t>
            </a:r>
            <a:r>
              <a:rPr lang="fr-FR" b="1" dirty="0" smtClean="0">
                <a:latin typeface="Times New Roman"/>
                <a:cs typeface="Times New Roman"/>
              </a:rPr>
              <a:t>plus rationnel</a:t>
            </a:r>
            <a:r>
              <a:rPr lang="fr-FR" dirty="0" smtClean="0">
                <a:latin typeface="Times New Roman"/>
                <a:cs typeface="Times New Roman"/>
              </a:rPr>
              <a:t> que l’argument (2), dans le sens où il a plus de chance de convaincre un plus grand nombre de personnes. </a:t>
            </a:r>
            <a:endParaRPr lang="fr-FR" dirty="0">
              <a:latin typeface="Times New Roman"/>
              <a:cs typeface="Times New Roman"/>
            </a:endParaRPr>
          </a:p>
          <a:p>
            <a:pPr marL="0" indent="0" algn="just">
              <a:buNone/>
            </a:pPr>
            <a:endParaRPr lang="fr-FR" dirty="0" smtClean="0">
              <a:latin typeface="Times New Roman"/>
              <a:cs typeface="Times New Roman"/>
            </a:endParaRPr>
          </a:p>
          <a:p>
            <a:pPr marL="0" indent="0" algn="just">
              <a:buNone/>
            </a:pPr>
            <a:endParaRPr lang="fr-FR" dirty="0" smtClean="0">
              <a:latin typeface="Times New Roman"/>
              <a:cs typeface="Times New Roman"/>
            </a:endParaRPr>
          </a:p>
          <a:p>
            <a:pPr marL="0" indent="0">
              <a:buNone/>
            </a:pPr>
            <a:endParaRPr lang="fr-FR" dirty="0">
              <a:latin typeface="Times New Roman"/>
              <a:cs typeface="Times New Roman"/>
            </a:endParaRPr>
          </a:p>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27011670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5666"/>
            <a:ext cx="8229600" cy="5630497"/>
          </a:xfrm>
        </p:spPr>
        <p:txBody>
          <a:bodyPr>
            <a:normAutofit lnSpcReduction="10000"/>
          </a:bodyPr>
          <a:lstStyle/>
          <a:p>
            <a:pPr marL="0" indent="0" algn="just">
              <a:buNone/>
            </a:pPr>
            <a:r>
              <a:rPr lang="fr-FR" dirty="0" smtClean="0">
                <a:latin typeface="Times New Roman"/>
                <a:cs typeface="Times New Roman"/>
              </a:rPr>
              <a:t>La logique informelle est la discipline qui s’intéresse aux moyens de tester la</a:t>
            </a:r>
            <a:r>
              <a:rPr lang="fr-FR" b="1" dirty="0" smtClean="0">
                <a:latin typeface="Times New Roman"/>
                <a:cs typeface="Times New Roman"/>
              </a:rPr>
              <a:t> rationalité</a:t>
            </a:r>
            <a:r>
              <a:rPr lang="fr-FR" dirty="0" smtClean="0">
                <a:latin typeface="Times New Roman"/>
                <a:cs typeface="Times New Roman"/>
              </a:rPr>
              <a:t> des </a:t>
            </a:r>
            <a:r>
              <a:rPr lang="fr-FR" b="1" dirty="0" smtClean="0">
                <a:latin typeface="Times New Roman"/>
                <a:cs typeface="Times New Roman"/>
              </a:rPr>
              <a:t>arguments</a:t>
            </a:r>
            <a:r>
              <a:rPr lang="fr-FR" dirty="0" smtClean="0">
                <a:latin typeface="Times New Roman"/>
                <a:cs typeface="Times New Roman"/>
              </a:rPr>
              <a:t>. </a:t>
            </a:r>
          </a:p>
          <a:p>
            <a:pPr marL="0" indent="0" algn="just">
              <a:buNone/>
            </a:pPr>
            <a:endParaRPr lang="fr-FR" dirty="0">
              <a:latin typeface="Times New Roman"/>
              <a:cs typeface="Times New Roman"/>
            </a:endParaRPr>
          </a:p>
          <a:p>
            <a:pPr marL="0" indent="0">
              <a:buNone/>
            </a:pPr>
            <a:r>
              <a:rPr lang="fr-FR" dirty="0" smtClean="0">
                <a:latin typeface="Times New Roman"/>
                <a:cs typeface="Times New Roman"/>
              </a:rPr>
              <a:t>Apprendre la logique informelle =  apprendre à identifier et à questionner les arguments</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Pourquoi? </a:t>
            </a: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Idéal philosophique et éthique = faire progresser la rationalité et la vérité</a:t>
            </a:r>
          </a:p>
          <a:p>
            <a:pPr marL="0" indent="0">
              <a:buNone/>
            </a:pPr>
            <a:endParaRPr lang="fr-FR" dirty="0" smtClean="0">
              <a:latin typeface="Times New Roman"/>
              <a:cs typeface="Times New Roman"/>
            </a:endParaRPr>
          </a:p>
          <a:p>
            <a:pPr marL="0" indent="0" algn="just">
              <a:buNone/>
            </a:pPr>
            <a:endParaRPr lang="fr-FR" dirty="0" smtClean="0">
              <a:latin typeface="Times New Roman"/>
              <a:cs typeface="Times New Roman"/>
            </a:endParaRPr>
          </a:p>
          <a:p>
            <a:pPr marL="0" indent="0" algn="just">
              <a:buNone/>
            </a:pPr>
            <a:endParaRPr lang="fr-FR" dirty="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39465336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lgn="just">
              <a:buNone/>
            </a:pPr>
            <a:r>
              <a:rPr lang="fr-FR" sz="4400" dirty="0" smtClean="0">
                <a:latin typeface="Times New Roman"/>
                <a:cs typeface="Times New Roman"/>
              </a:rPr>
              <a:t>Exercice 1: évaluez les arguments suivants</a:t>
            </a:r>
            <a:endParaRPr lang="fr-FR" sz="4400" dirty="0">
              <a:latin typeface="Times New Roman"/>
              <a:cs typeface="Times New Roman"/>
            </a:endParaRPr>
          </a:p>
        </p:txBody>
      </p:sp>
    </p:spTree>
    <p:extLst>
      <p:ext uri="{BB962C8B-B14F-4D97-AF65-F5344CB8AC3E}">
        <p14:creationId xmlns:p14="http://schemas.microsoft.com/office/powerpoint/2010/main" val="13770035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5666"/>
            <a:ext cx="8229600" cy="5630497"/>
          </a:xfrm>
        </p:spPr>
        <p:txBody>
          <a:bodyPr>
            <a:normAutofit/>
          </a:bodyPr>
          <a:lstStyle/>
          <a:p>
            <a:pPr marL="0" indent="0" algn="just">
              <a:buNone/>
            </a:pPr>
            <a:r>
              <a:rPr lang="fr-FR" sz="3600" dirty="0">
                <a:latin typeface="Times New Roman"/>
                <a:cs typeface="Times New Roman"/>
              </a:rPr>
              <a:t>« Je ne mens pas vu que je dis la </a:t>
            </a:r>
            <a:r>
              <a:rPr lang="fr-FR" sz="3600" dirty="0" smtClean="0">
                <a:latin typeface="Times New Roman"/>
                <a:cs typeface="Times New Roman"/>
              </a:rPr>
              <a:t>vérité.</a:t>
            </a:r>
            <a:r>
              <a:rPr lang="fr-FR" sz="3600" dirty="0">
                <a:latin typeface="Times New Roman"/>
                <a:cs typeface="Times New Roman"/>
              </a:rPr>
              <a:t> »</a:t>
            </a:r>
          </a:p>
          <a:p>
            <a:pPr marL="0" indent="0" algn="just">
              <a:buNone/>
            </a:pPr>
            <a:r>
              <a:rPr lang="fr-FR" sz="3600" dirty="0">
                <a:latin typeface="Times New Roman"/>
                <a:cs typeface="Times New Roman"/>
              </a:rPr>
              <a:t>« Ce criminel est suspecté d’avoir violemment agressé une victime innocente. »</a:t>
            </a:r>
          </a:p>
          <a:p>
            <a:pPr marL="0" indent="0" algn="just">
              <a:buNone/>
            </a:pPr>
            <a:r>
              <a:rPr lang="fr-FR" sz="3600" dirty="0" smtClean="0">
                <a:latin typeface="Times New Roman"/>
                <a:cs typeface="Times New Roman"/>
              </a:rPr>
              <a:t>«</a:t>
            </a:r>
            <a:r>
              <a:rPr lang="fr-FR" sz="3600" dirty="0">
                <a:latin typeface="Times New Roman"/>
                <a:cs typeface="Times New Roman"/>
              </a:rPr>
              <a:t> Le meurtre est moralement condamnable. Donc l’avortement est moralement condamnable. »</a:t>
            </a:r>
          </a:p>
          <a:p>
            <a:pPr marL="0" indent="0" algn="just">
              <a:buNone/>
            </a:pPr>
            <a:r>
              <a:rPr lang="fr-FR" sz="3600" dirty="0">
                <a:latin typeface="Times New Roman"/>
                <a:cs typeface="Times New Roman"/>
              </a:rPr>
              <a:t>« Est-ce que vous allez enfin cesser de ne pas travailler dans mon cours ? »</a:t>
            </a: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8781833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TotalTime>
  <Words>648</Words>
  <Application>Microsoft Macintosh PowerPoint</Application>
  <PresentationFormat>Présentation à l'écran (4:3)</PresentationFormat>
  <Paragraphs>94</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Logique et Argumentation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 Ferry</dc:creator>
  <cp:lastModifiedBy>Victor Ferry</cp:lastModifiedBy>
  <cp:revision>24</cp:revision>
  <dcterms:created xsi:type="dcterms:W3CDTF">2016-02-18T18:23:00Z</dcterms:created>
  <dcterms:modified xsi:type="dcterms:W3CDTF">2016-02-20T09:33:03Z</dcterms:modified>
</cp:coreProperties>
</file>