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sldIdLst>
    <p:sldId id="265" r:id="rId2"/>
    <p:sldId id="261" r:id="rId3"/>
    <p:sldId id="327" r:id="rId4"/>
    <p:sldId id="267" r:id="rId5"/>
    <p:sldId id="330" r:id="rId6"/>
    <p:sldId id="263" r:id="rId7"/>
    <p:sldId id="329" r:id="rId8"/>
    <p:sldId id="328" r:id="rId9"/>
    <p:sldId id="269" r:id="rId10"/>
    <p:sldId id="331" r:id="rId11"/>
    <p:sldId id="332" r:id="rId12"/>
    <p:sldId id="333" r:id="rId13"/>
    <p:sldId id="334" r:id="rId14"/>
    <p:sldId id="335" r:id="rId15"/>
    <p:sldId id="336" r:id="rId16"/>
    <p:sldId id="337" r:id="rId17"/>
    <p:sldId id="338" r:id="rId18"/>
    <p:sldId id="339" r:id="rId19"/>
    <p:sldId id="271" r:id="rId20"/>
    <p:sldId id="257" r:id="rId21"/>
    <p:sldId id="259" r:id="rId22"/>
    <p:sldId id="272" r:id="rId23"/>
    <p:sldId id="258" r:id="rId24"/>
    <p:sldId id="275" r:id="rId25"/>
    <p:sldId id="273" r:id="rId26"/>
    <p:sldId id="274" r:id="rId27"/>
    <p:sldId id="341" r:id="rId28"/>
    <p:sldId id="264" r:id="rId29"/>
    <p:sldId id="340" r:id="rId30"/>
    <p:sldId id="270" r:id="rId31"/>
    <p:sldId id="276" r:id="rId32"/>
    <p:sldId id="277" r:id="rId33"/>
    <p:sldId id="279" r:id="rId34"/>
    <p:sldId id="280" r:id="rId35"/>
    <p:sldId id="266" r:id="rId36"/>
    <p:sldId id="281" r:id="rId37"/>
    <p:sldId id="282" r:id="rId38"/>
    <p:sldId id="283" r:id="rId39"/>
    <p:sldId id="284" r:id="rId40"/>
    <p:sldId id="285" r:id="rId41"/>
    <p:sldId id="286" r:id="rId42"/>
    <p:sldId id="291" r:id="rId43"/>
    <p:sldId id="296" r:id="rId44"/>
    <p:sldId id="302" r:id="rId45"/>
    <p:sldId id="318" r:id="rId46"/>
    <p:sldId id="305" r:id="rId47"/>
    <p:sldId id="306" r:id="rId48"/>
    <p:sldId id="307" r:id="rId49"/>
    <p:sldId id="308" r:id="rId50"/>
    <p:sldId id="309" r:id="rId51"/>
    <p:sldId id="311" r:id="rId52"/>
    <p:sldId id="313" r:id="rId53"/>
    <p:sldId id="314" r:id="rId54"/>
    <p:sldId id="312" r:id="rId55"/>
    <p:sldId id="322" r:id="rId56"/>
    <p:sldId id="325" r:id="rId57"/>
    <p:sldId id="324" r:id="rId58"/>
    <p:sldId id="323" r:id="rId59"/>
    <p:sldId id="326" r:id="rId6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1" d="100"/>
          <a:sy n="41" d="100"/>
        </p:scale>
        <p:origin x="-11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193C3-A43F-F940-A765-C39211DB0BCD}" type="datetimeFigureOut">
              <a:rPr lang="fr-FR" smtClean="0"/>
              <a:t>10/02/16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A54B17-1AFA-764C-8A57-6C4A62086D79}" type="slidenum">
              <a:rPr lang="fr-FR" smtClean="0"/>
              <a:t>‹#›</a:t>
            </a:fld>
            <a:endParaRPr lang="fr-FR"/>
          </a:p>
        </p:txBody>
      </p:sp>
    </p:spTree>
    <p:extLst>
      <p:ext uri="{BB962C8B-B14F-4D97-AF65-F5344CB8AC3E}">
        <p14:creationId xmlns:p14="http://schemas.microsoft.com/office/powerpoint/2010/main" val="23733849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31</a:t>
            </a:fld>
            <a:endParaRPr lang="fr-FR"/>
          </a:p>
        </p:txBody>
      </p:sp>
    </p:spTree>
    <p:extLst>
      <p:ext uri="{BB962C8B-B14F-4D97-AF65-F5344CB8AC3E}">
        <p14:creationId xmlns:p14="http://schemas.microsoft.com/office/powerpoint/2010/main" val="1621264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40</a:t>
            </a:fld>
            <a:endParaRPr lang="fr-FR"/>
          </a:p>
        </p:txBody>
      </p:sp>
    </p:spTree>
    <p:extLst>
      <p:ext uri="{BB962C8B-B14F-4D97-AF65-F5344CB8AC3E}">
        <p14:creationId xmlns:p14="http://schemas.microsoft.com/office/powerpoint/2010/main" val="178776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44</a:t>
            </a:fld>
            <a:endParaRPr lang="fr-FR"/>
          </a:p>
        </p:txBody>
      </p:sp>
    </p:spTree>
    <p:extLst>
      <p:ext uri="{BB962C8B-B14F-4D97-AF65-F5344CB8AC3E}">
        <p14:creationId xmlns:p14="http://schemas.microsoft.com/office/powerpoint/2010/main" val="1229800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6A54B17-1AFA-764C-8A57-6C4A62086D79}" type="slidenum">
              <a:rPr lang="fr-FR" smtClean="0"/>
              <a:t>45</a:t>
            </a:fld>
            <a:endParaRPr lang="fr-FR"/>
          </a:p>
        </p:txBody>
      </p:sp>
    </p:spTree>
    <p:extLst>
      <p:ext uri="{BB962C8B-B14F-4D97-AF65-F5344CB8AC3E}">
        <p14:creationId xmlns:p14="http://schemas.microsoft.com/office/powerpoint/2010/main" val="1229800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3800932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88402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80632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144416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32569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15558EA-2CFD-6C4A-A902-6242F8D9DB89}" type="datetimeFigureOut">
              <a:rPr lang="fr-FR" smtClean="0"/>
              <a:t>10/02/16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2992899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15558EA-2CFD-6C4A-A902-6242F8D9DB89}" type="datetimeFigureOut">
              <a:rPr lang="fr-FR" smtClean="0"/>
              <a:t>10/02/16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3541028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15558EA-2CFD-6C4A-A902-6242F8D9DB89}" type="datetimeFigureOut">
              <a:rPr lang="fr-FR" smtClean="0"/>
              <a:t>10/02/16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232562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5558EA-2CFD-6C4A-A902-6242F8D9DB89}" type="datetimeFigureOut">
              <a:rPr lang="fr-FR" smtClean="0"/>
              <a:t>10/02/16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57652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5558EA-2CFD-6C4A-A902-6242F8D9DB89}" type="datetimeFigureOut">
              <a:rPr lang="fr-FR" smtClean="0"/>
              <a:t>10/02/16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53877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15558EA-2CFD-6C4A-A902-6242F8D9DB89}" type="datetimeFigureOut">
              <a:rPr lang="fr-FR" smtClean="0"/>
              <a:t>10/02/16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AC69A2-DBBE-4149-B345-2CAE34A11529}" type="slidenum">
              <a:rPr lang="fr-FR" smtClean="0"/>
              <a:t>‹#›</a:t>
            </a:fld>
            <a:endParaRPr lang="fr-FR"/>
          </a:p>
        </p:txBody>
      </p:sp>
    </p:spTree>
    <p:extLst>
      <p:ext uri="{BB962C8B-B14F-4D97-AF65-F5344CB8AC3E}">
        <p14:creationId xmlns:p14="http://schemas.microsoft.com/office/powerpoint/2010/main" val="15053310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558EA-2CFD-6C4A-A902-6242F8D9DB89}" type="datetimeFigureOut">
              <a:rPr lang="fr-FR" smtClean="0"/>
              <a:t>10/02/16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C69A2-DBBE-4149-B345-2CAE34A11529}" type="slidenum">
              <a:rPr lang="fr-FR" smtClean="0"/>
              <a:t>‹#›</a:t>
            </a:fld>
            <a:endParaRPr lang="fr-FR"/>
          </a:p>
        </p:txBody>
      </p:sp>
    </p:spTree>
    <p:extLst>
      <p:ext uri="{BB962C8B-B14F-4D97-AF65-F5344CB8AC3E}">
        <p14:creationId xmlns:p14="http://schemas.microsoft.com/office/powerpoint/2010/main" val="820836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Logique et Argumentation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2015-2016</a:t>
            </a:r>
          </a:p>
          <a:p>
            <a:r>
              <a:rPr lang="fr-FR" dirty="0" smtClean="0">
                <a:latin typeface="Times New Roman"/>
                <a:cs typeface="Times New Roman"/>
              </a:rPr>
              <a:t>Pr. Victor Ferry</a:t>
            </a: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38498088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3274"/>
            <a:ext cx="8229600" cy="5802890"/>
          </a:xfrm>
        </p:spPr>
        <p:txBody>
          <a:bodyPr>
            <a:normAutofit fontScale="92500" lnSpcReduction="10000"/>
          </a:bodyPr>
          <a:lstStyle/>
          <a:p>
            <a:pPr marL="0" indent="0">
              <a:buNone/>
            </a:pPr>
            <a:r>
              <a:rPr lang="fr-FR" b="1" dirty="0" smtClean="0">
                <a:solidFill>
                  <a:srgbClr val="008000"/>
                </a:solidFill>
                <a:latin typeface="Times New Roman"/>
                <a:cs typeface="Times New Roman"/>
              </a:rPr>
              <a:t>Rappel: </a:t>
            </a:r>
            <a:r>
              <a:rPr lang="fr-FR" b="1" dirty="0" smtClean="0">
                <a:latin typeface="Times New Roman"/>
                <a:cs typeface="Times New Roman"/>
              </a:rPr>
              <a:t>Les </a:t>
            </a:r>
            <a:r>
              <a:rPr lang="fr-FR" b="1" dirty="0">
                <a:latin typeface="Times New Roman"/>
                <a:cs typeface="Times New Roman"/>
              </a:rPr>
              <a:t>propositions catégoriques</a:t>
            </a:r>
            <a:endParaRPr lang="en-GB" b="1" dirty="0">
              <a:latin typeface="Times New Roman"/>
              <a:cs typeface="Times New Roman"/>
            </a:endParaRPr>
          </a:p>
          <a:p>
            <a:pPr marL="0" indent="0" algn="just">
              <a:buNone/>
            </a:pPr>
            <a:r>
              <a:rPr lang="fr-FR" dirty="0" smtClean="0">
                <a:latin typeface="Times New Roman"/>
                <a:cs typeface="Times New Roman"/>
              </a:rPr>
              <a:t>Une </a:t>
            </a:r>
            <a:r>
              <a:rPr lang="fr-FR" dirty="0">
                <a:latin typeface="Times New Roman"/>
                <a:cs typeface="Times New Roman"/>
              </a:rPr>
              <a:t>proposition catégorique représente une relation entre deux catégories. </a:t>
            </a:r>
            <a:endParaRPr lang="en-GB" dirty="0">
              <a:latin typeface="Times New Roman"/>
              <a:cs typeface="Times New Roman"/>
            </a:endParaRPr>
          </a:p>
          <a:p>
            <a:endParaRPr lang="en-GB" dirty="0">
              <a:latin typeface="Times New Roman"/>
              <a:cs typeface="Times New Roman"/>
            </a:endParaRPr>
          </a:p>
          <a:p>
            <a:pPr marL="0" indent="0">
              <a:buNone/>
            </a:pPr>
            <a:r>
              <a:rPr lang="fr-FR" i="1" dirty="0">
                <a:latin typeface="Times New Roman"/>
                <a:cs typeface="Times New Roman"/>
              </a:rPr>
              <a:t>Exemple</a:t>
            </a:r>
            <a:r>
              <a:rPr lang="fr-FR" dirty="0">
                <a:latin typeface="Times New Roman"/>
                <a:cs typeface="Times New Roman"/>
              </a:rPr>
              <a:t>  </a:t>
            </a:r>
            <a:endParaRPr lang="en-GB" dirty="0">
              <a:latin typeface="Times New Roman"/>
              <a:cs typeface="Times New Roman"/>
            </a:endParaRPr>
          </a:p>
          <a:p>
            <a:pPr marL="0" indent="0">
              <a:buNone/>
            </a:pPr>
            <a:r>
              <a:rPr lang="fr-FR" dirty="0">
                <a:latin typeface="Times New Roman"/>
                <a:cs typeface="Times New Roman"/>
              </a:rPr>
              <a:t>« Tous les chats sont des mammifères ». </a:t>
            </a:r>
            <a:endParaRPr lang="en-GB" dirty="0">
              <a:latin typeface="Times New Roman"/>
              <a:cs typeface="Times New Roman"/>
            </a:endParaRPr>
          </a:p>
          <a:p>
            <a:pPr marL="0" indent="0">
              <a:buNone/>
            </a:pP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On </a:t>
            </a:r>
            <a:r>
              <a:rPr lang="fr-FR" dirty="0">
                <a:latin typeface="Times New Roman"/>
                <a:cs typeface="Times New Roman"/>
              </a:rPr>
              <a:t>établit une relation entre deux catégories. </a:t>
            </a:r>
          </a:p>
          <a:p>
            <a:pPr algn="just">
              <a:buFont typeface="Wingdings" charset="2"/>
              <a:buChar char="ü"/>
            </a:pPr>
            <a:r>
              <a:rPr lang="fr-FR" dirty="0" smtClean="0">
                <a:latin typeface="Times New Roman"/>
                <a:cs typeface="Times New Roman"/>
              </a:rPr>
              <a:t>Une </a:t>
            </a:r>
            <a:r>
              <a:rPr lang="fr-FR" dirty="0">
                <a:latin typeface="Times New Roman"/>
                <a:cs typeface="Times New Roman"/>
              </a:rPr>
              <a:t>catégorie est une classe, une abstraction qui contient des membres. </a:t>
            </a: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Chaque </a:t>
            </a:r>
            <a:r>
              <a:rPr lang="fr-FR" dirty="0">
                <a:latin typeface="Times New Roman"/>
                <a:cs typeface="Times New Roman"/>
              </a:rPr>
              <a:t>proposition catégorique a deux </a:t>
            </a:r>
            <a:r>
              <a:rPr lang="fr-FR" dirty="0" smtClean="0">
                <a:latin typeface="Times New Roman"/>
                <a:cs typeface="Times New Roman"/>
              </a:rPr>
              <a:t>termes: le Sujet et le Prédicat. </a:t>
            </a:r>
            <a:endParaRPr lang="en-GB"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5100939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400" dirty="0" smtClean="0">
                <a:latin typeface="Times New Roman"/>
                <a:cs typeface="Times New Roman"/>
              </a:rPr>
              <a:t>Les quatre types de propositions catégoriques</a:t>
            </a:r>
            <a:endParaRPr lang="fr-FR" sz="4400" dirty="0">
              <a:latin typeface="Times New Roman"/>
              <a:cs typeface="Times New Roman"/>
            </a:endParaRPr>
          </a:p>
        </p:txBody>
      </p:sp>
    </p:spTree>
    <p:extLst>
      <p:ext uri="{BB962C8B-B14F-4D97-AF65-F5344CB8AC3E}">
        <p14:creationId xmlns:p14="http://schemas.microsoft.com/office/powerpoint/2010/main" val="55918452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Tous les S sont des P</a:t>
            </a:r>
          </a:p>
          <a:p>
            <a:pPr marL="0" indent="0">
              <a:buNone/>
            </a:pPr>
            <a:endParaRPr lang="fr-FR" dirty="0" smtClean="0"/>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629227" y="2948709"/>
            <a:ext cx="5207000" cy="3454400"/>
          </a:xfrm>
          <a:prstGeom prst="rect">
            <a:avLst/>
          </a:prstGeom>
        </p:spPr>
      </p:pic>
    </p:spTree>
    <p:extLst>
      <p:ext uri="{BB962C8B-B14F-4D97-AF65-F5344CB8AC3E}">
        <p14:creationId xmlns:p14="http://schemas.microsoft.com/office/powerpoint/2010/main" val="32913622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Aucun S n’est un P</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457200" y="2973759"/>
            <a:ext cx="5270500" cy="3238500"/>
          </a:xfrm>
          <a:prstGeom prst="rect">
            <a:avLst/>
          </a:prstGeom>
        </p:spPr>
      </p:pic>
    </p:spTree>
    <p:extLst>
      <p:ext uri="{BB962C8B-B14F-4D97-AF65-F5344CB8AC3E}">
        <p14:creationId xmlns:p14="http://schemas.microsoft.com/office/powerpoint/2010/main" val="4521930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Quelques S sont des P</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262049" y="3122036"/>
            <a:ext cx="5499100" cy="3327400"/>
          </a:xfrm>
          <a:prstGeom prst="rect">
            <a:avLst/>
          </a:prstGeom>
        </p:spPr>
      </p:pic>
    </p:spTree>
    <p:extLst>
      <p:ext uri="{BB962C8B-B14F-4D97-AF65-F5344CB8AC3E}">
        <p14:creationId xmlns:p14="http://schemas.microsoft.com/office/powerpoint/2010/main" val="22398155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Quelques S ne sont pas de P</a:t>
            </a:r>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180109" y="3032723"/>
            <a:ext cx="5321300" cy="3530600"/>
          </a:xfrm>
          <a:prstGeom prst="rect">
            <a:avLst/>
          </a:prstGeom>
        </p:spPr>
      </p:pic>
    </p:spTree>
    <p:extLst>
      <p:ext uri="{BB962C8B-B14F-4D97-AF65-F5344CB8AC3E}">
        <p14:creationId xmlns:p14="http://schemas.microsoft.com/office/powerpoint/2010/main" val="41607328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42648"/>
            <a:ext cx="8229600" cy="5783515"/>
          </a:xfrm>
        </p:spPr>
        <p:txBody>
          <a:bodyPr>
            <a:normAutofit lnSpcReduction="10000"/>
          </a:bodyPr>
          <a:lstStyle/>
          <a:p>
            <a:pPr marL="0" indent="0">
              <a:buNone/>
            </a:pPr>
            <a:r>
              <a:rPr lang="fr-FR" b="1" dirty="0" smtClean="0">
                <a:latin typeface="Times New Roman"/>
                <a:cs typeface="Times New Roman"/>
              </a:rPr>
              <a:t>Qu’est-ce qu’un syllogisme? </a:t>
            </a:r>
          </a:p>
          <a:p>
            <a:pPr marL="0" indent="0" algn="just">
              <a:buNone/>
            </a:pPr>
            <a:r>
              <a:rPr lang="fr-FR" dirty="0" smtClean="0">
                <a:latin typeface="Times New Roman"/>
                <a:cs typeface="Times New Roman"/>
              </a:rPr>
              <a:t>Un syllogisme est un argument composé de deux prémisses qui mènent, par déduction, à une conclusion </a:t>
            </a: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Tous les hommes sont mortels</a:t>
            </a:r>
          </a:p>
          <a:p>
            <a:pPr marL="0" indent="0">
              <a:buNone/>
            </a:pPr>
            <a:r>
              <a:rPr lang="fr-FR" dirty="0" smtClean="0">
                <a:latin typeface="Times New Roman"/>
                <a:cs typeface="Times New Roman"/>
              </a:rPr>
              <a:t>Socrate est un homme </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Donc? </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Socrate est mortel</a:t>
            </a:r>
            <a:endParaRPr lang="fr-FR" dirty="0">
              <a:latin typeface="Times New Roman"/>
              <a:cs typeface="Times New Roman"/>
            </a:endParaRPr>
          </a:p>
        </p:txBody>
      </p:sp>
    </p:spTree>
    <p:extLst>
      <p:ext uri="{BB962C8B-B14F-4D97-AF65-F5344CB8AC3E}">
        <p14:creationId xmlns:p14="http://schemas.microsoft.com/office/powerpoint/2010/main" val="3161937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3272"/>
            <a:ext cx="8229600" cy="5702892"/>
          </a:xfrm>
        </p:spPr>
        <p:txBody>
          <a:bodyPr>
            <a:normAutofit/>
          </a:bodyPr>
          <a:lstStyle/>
          <a:p>
            <a:pPr marL="0" indent="0">
              <a:buNone/>
            </a:pPr>
            <a:r>
              <a:rPr lang="fr-FR" dirty="0">
                <a:latin typeface="Times New Roman"/>
                <a:cs typeface="Times New Roman"/>
              </a:rPr>
              <a:t>Un </a:t>
            </a:r>
            <a:r>
              <a:rPr lang="fr-FR" b="1" dirty="0">
                <a:latin typeface="Times New Roman"/>
                <a:cs typeface="Times New Roman"/>
              </a:rPr>
              <a:t>syllogisme catégorique </a:t>
            </a:r>
            <a:r>
              <a:rPr lang="fr-FR" dirty="0">
                <a:latin typeface="Times New Roman"/>
                <a:cs typeface="Times New Roman"/>
              </a:rPr>
              <a:t>est un syllogisme composé de </a:t>
            </a:r>
            <a:r>
              <a:rPr lang="fr-FR" dirty="0" smtClean="0">
                <a:latin typeface="Times New Roman"/>
                <a:cs typeface="Times New Roman"/>
              </a:rPr>
              <a:t>propositions catégoriques</a:t>
            </a:r>
          </a:p>
          <a:p>
            <a:pPr marL="0" indent="0">
              <a:buNone/>
            </a:pPr>
            <a:endParaRPr lang="fr-FR" dirty="0">
              <a:latin typeface="Times New Roman"/>
              <a:cs typeface="Times New Roman"/>
            </a:endParaRPr>
          </a:p>
          <a:p>
            <a:pPr marL="0" indent="0" algn="just">
              <a:buNone/>
            </a:pPr>
            <a:r>
              <a:rPr lang="fr-FR" dirty="0" smtClean="0">
                <a:latin typeface="Times New Roman"/>
                <a:cs typeface="Times New Roman"/>
              </a:rPr>
              <a:t>Tous les chats sont des mammifères</a:t>
            </a:r>
          </a:p>
          <a:p>
            <a:pPr marL="0" indent="0" algn="just">
              <a:buNone/>
            </a:pPr>
            <a:r>
              <a:rPr lang="fr-FR" dirty="0" smtClean="0">
                <a:latin typeface="Times New Roman"/>
                <a:cs typeface="Times New Roman"/>
              </a:rPr>
              <a:t>Tous les mammifères sont des animaux qui allaitent leurs petits</a:t>
            </a:r>
          </a:p>
          <a:p>
            <a:pPr marL="0" indent="0">
              <a:buNone/>
            </a:pPr>
            <a:r>
              <a:rPr lang="fr-FR" dirty="0" smtClean="0">
                <a:latin typeface="Times New Roman"/>
                <a:cs typeface="Times New Roman"/>
              </a:rPr>
              <a:t>Donc</a:t>
            </a:r>
            <a:r>
              <a:rPr lang="fr-FR" dirty="0">
                <a:latin typeface="Times New Roman"/>
                <a:cs typeface="Times New Roman"/>
              </a:rPr>
              <a:t> </a:t>
            </a:r>
            <a:r>
              <a:rPr lang="fr-FR" dirty="0" smtClean="0">
                <a:latin typeface="Times New Roman"/>
                <a:cs typeface="Times New Roman"/>
              </a:rPr>
              <a:t>les chats sont des animaux qui allaitent leurs petits</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5599504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400" dirty="0" smtClean="0">
                <a:latin typeface="Times New Roman"/>
                <a:cs typeface="Times New Roman"/>
              </a:rPr>
              <a:t>Souvent, des arguments qui paraissent valides sont en réalité invalides. </a:t>
            </a:r>
            <a:endParaRPr lang="fr-FR" sz="4400" dirty="0">
              <a:latin typeface="Times New Roman"/>
              <a:cs typeface="Times New Roman"/>
            </a:endParaRPr>
          </a:p>
        </p:txBody>
      </p:sp>
    </p:spTree>
    <p:extLst>
      <p:ext uri="{BB962C8B-B14F-4D97-AF65-F5344CB8AC3E}">
        <p14:creationId xmlns:p14="http://schemas.microsoft.com/office/powerpoint/2010/main" val="36884352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2909"/>
            <a:ext cx="8229600" cy="6126163"/>
          </a:xfrm>
        </p:spPr>
        <p:txBody>
          <a:bodyPr>
            <a:normAutofit/>
          </a:bodyPr>
          <a:lstStyle/>
          <a:p>
            <a:pPr marL="0" indent="0" algn="just">
              <a:buNone/>
            </a:pPr>
            <a:endParaRPr lang="fr-FR" dirty="0" smtClean="0">
              <a:latin typeface="Times New Roman"/>
              <a:cs typeface="Times New Roman"/>
            </a:endParaRPr>
          </a:p>
          <a:p>
            <a:pPr marL="0" indent="0" algn="just">
              <a:buNone/>
            </a:pPr>
            <a:r>
              <a:rPr lang="fr-FR" sz="3600" dirty="0" smtClean="0">
                <a:latin typeface="Times New Roman"/>
                <a:cs typeface="Times New Roman"/>
              </a:rPr>
              <a:t>Une </a:t>
            </a:r>
            <a:r>
              <a:rPr lang="fr-FR" sz="3600" dirty="0">
                <a:latin typeface="Times New Roman"/>
                <a:cs typeface="Times New Roman"/>
              </a:rPr>
              <a:t>preuve fiable doit pouvoir être admise dans une cour de justice. Les résultats des détecteurs de mensonges ne sont pas fiables, ils ne doivent donc pas pouvoir être admis dans une cour de justice.</a:t>
            </a:r>
          </a:p>
          <a:p>
            <a:pPr marL="0" indent="0">
              <a:buNone/>
            </a:pPr>
            <a:endParaRPr lang="fr-FR" dirty="0" smtClean="0"/>
          </a:p>
          <a:p>
            <a:pPr marL="0" indent="0">
              <a:buNone/>
            </a:pPr>
            <a:r>
              <a:rPr lang="fr-FR" b="1" dirty="0" smtClean="0">
                <a:latin typeface="Times New Roman"/>
                <a:cs typeface="Times New Roman"/>
              </a:rPr>
              <a:t>Valide? </a:t>
            </a:r>
            <a:endParaRPr lang="fr-FR" b="1" dirty="0">
              <a:latin typeface="Times New Roman"/>
              <a:cs typeface="Times New Roman"/>
            </a:endParaRPr>
          </a:p>
        </p:txBody>
      </p:sp>
    </p:spTree>
    <p:extLst>
      <p:ext uri="{BB962C8B-B14F-4D97-AF65-F5344CB8AC3E}">
        <p14:creationId xmlns:p14="http://schemas.microsoft.com/office/powerpoint/2010/main" val="6048470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514350" indent="-514350">
              <a:buAutoNum type="arabicPeriod"/>
            </a:pPr>
            <a:r>
              <a:rPr lang="fr-FR" sz="4000" dirty="0" smtClean="0">
                <a:latin typeface="Times New Roman"/>
                <a:cs typeface="Times New Roman"/>
              </a:rPr>
              <a:t>Rappel général</a:t>
            </a:r>
          </a:p>
          <a:p>
            <a:pPr marL="514350" indent="-514350">
              <a:buAutoNum type="arabicPeriod"/>
            </a:pPr>
            <a:r>
              <a:rPr lang="fr-FR" sz="4000" dirty="0" smtClean="0">
                <a:latin typeface="Times New Roman"/>
                <a:cs typeface="Times New Roman"/>
              </a:rPr>
              <a:t>Rappel sur la logique catégorique</a:t>
            </a:r>
          </a:p>
          <a:p>
            <a:pPr marL="514350" indent="-514350">
              <a:buAutoNum type="arabicPeriod"/>
            </a:pPr>
            <a:r>
              <a:rPr lang="fr-FR" sz="4000" dirty="0" smtClean="0">
                <a:latin typeface="Times New Roman"/>
                <a:cs typeface="Times New Roman"/>
              </a:rPr>
              <a:t>Introduction à la logique des propositions</a:t>
            </a:r>
            <a:endParaRPr lang="fr-FR" sz="4000" dirty="0">
              <a:latin typeface="Times New Roman"/>
              <a:cs typeface="Times New Roman"/>
            </a:endParaRPr>
          </a:p>
        </p:txBody>
      </p:sp>
    </p:spTree>
    <p:extLst>
      <p:ext uri="{BB962C8B-B14F-4D97-AF65-F5344CB8AC3E}">
        <p14:creationId xmlns:p14="http://schemas.microsoft.com/office/powerpoint/2010/main" val="30470837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2909"/>
            <a:ext cx="8229600" cy="4213647"/>
          </a:xfrm>
        </p:spPr>
        <p:txBody>
          <a:bodyPr>
            <a:normAutofit fontScale="62500" lnSpcReduction="20000"/>
          </a:bodyPr>
          <a:lstStyle/>
          <a:p>
            <a:pPr marL="0" indent="0" algn="just">
              <a:buNone/>
            </a:pPr>
            <a:r>
              <a:rPr lang="fr-FR" sz="5800" b="1" dirty="0" smtClean="0">
                <a:latin typeface="Times New Roman"/>
                <a:cs typeface="Times New Roman"/>
              </a:rPr>
              <a:t>Exercice: traduisez l’argument suivant en syllogisme catégorique standard</a:t>
            </a:r>
          </a:p>
          <a:p>
            <a:pPr marL="0" indent="0" algn="just">
              <a:buNone/>
            </a:pPr>
            <a:r>
              <a:rPr lang="fr-FR" sz="5800" dirty="0" smtClean="0">
                <a:latin typeface="Times New Roman"/>
                <a:cs typeface="Times New Roman"/>
              </a:rPr>
              <a:t>Une </a:t>
            </a:r>
            <a:r>
              <a:rPr lang="fr-FR" sz="5800" dirty="0">
                <a:latin typeface="Times New Roman"/>
                <a:cs typeface="Times New Roman"/>
              </a:rPr>
              <a:t>preuve fiable doit pouvoir être admise dans une cour de justice. Les résultats des détecteurs de mensonges ne sont pas fiables, ils ne doivent donc pas pouvoir être admis dans une cour de justice.</a:t>
            </a:r>
          </a:p>
          <a:p>
            <a:pPr marL="0" indent="0">
              <a:buNone/>
            </a:pPr>
            <a:endParaRPr lang="fr-FR" sz="2800" b="1" dirty="0" smtClean="0">
              <a:latin typeface="Times New Roman"/>
              <a:cs typeface="Times New Roman"/>
            </a:endParaRPr>
          </a:p>
          <a:p>
            <a:pPr marL="0" indent="0">
              <a:buNone/>
            </a:pPr>
            <a:r>
              <a:rPr lang="fr-FR" sz="2800" b="1" dirty="0" smtClean="0">
                <a:latin typeface="Times New Roman"/>
                <a:cs typeface="Times New Roman"/>
              </a:rPr>
              <a:t> </a:t>
            </a:r>
          </a:p>
          <a:p>
            <a:pPr marL="0" indent="0">
              <a:buNone/>
            </a:pPr>
            <a:endParaRPr lang="fr-FR" b="1" dirty="0">
              <a:latin typeface="Times New Roman"/>
              <a:cs typeface="Times New Roman"/>
            </a:endParaRPr>
          </a:p>
        </p:txBody>
      </p:sp>
      <p:sp>
        <p:nvSpPr>
          <p:cNvPr id="4" name="ZoneTexte 3"/>
          <p:cNvSpPr txBox="1"/>
          <p:nvPr/>
        </p:nvSpPr>
        <p:spPr>
          <a:xfrm>
            <a:off x="230946" y="4127067"/>
            <a:ext cx="8140830" cy="2954655"/>
          </a:xfrm>
          <a:prstGeom prst="rect">
            <a:avLst/>
          </a:prstGeom>
          <a:noFill/>
        </p:spPr>
        <p:txBody>
          <a:bodyPr wrap="square" rtlCol="0">
            <a:spAutoFit/>
          </a:bodyPr>
          <a:lstStyle/>
          <a:p>
            <a:endParaRPr lang="fr-FR" sz="2800" b="1" dirty="0" smtClean="0">
              <a:latin typeface="Times New Roman"/>
              <a:cs typeface="Times New Roman"/>
            </a:endParaRPr>
          </a:p>
          <a:p>
            <a:r>
              <a:rPr lang="fr-FR" sz="2800" b="1" dirty="0" smtClean="0">
                <a:latin typeface="Times New Roman"/>
                <a:cs typeface="Times New Roman"/>
              </a:rPr>
              <a:t>4 </a:t>
            </a:r>
            <a:r>
              <a:rPr lang="fr-FR" sz="2800" b="1" dirty="0">
                <a:latin typeface="Times New Roman"/>
                <a:cs typeface="Times New Roman"/>
              </a:rPr>
              <a:t>types de proposition</a:t>
            </a:r>
          </a:p>
          <a:p>
            <a:r>
              <a:rPr lang="fr-FR" sz="2800" dirty="0">
                <a:latin typeface="Times New Roman"/>
                <a:cs typeface="Times New Roman"/>
              </a:rPr>
              <a:t>Tous les S sont des P</a:t>
            </a:r>
          </a:p>
          <a:p>
            <a:r>
              <a:rPr lang="fr-FR" sz="2800" dirty="0">
                <a:latin typeface="Times New Roman"/>
                <a:cs typeface="Times New Roman"/>
              </a:rPr>
              <a:t>Aucun S n’est un P</a:t>
            </a:r>
          </a:p>
          <a:p>
            <a:r>
              <a:rPr lang="fr-FR" sz="2800" dirty="0">
                <a:latin typeface="Times New Roman"/>
                <a:cs typeface="Times New Roman"/>
              </a:rPr>
              <a:t>Quelques S sont des P</a:t>
            </a:r>
          </a:p>
          <a:p>
            <a:r>
              <a:rPr lang="fr-FR" sz="2800" dirty="0">
                <a:latin typeface="Times New Roman"/>
                <a:cs typeface="Times New Roman"/>
              </a:rPr>
              <a:t>Quelques S ne sont pas des P</a:t>
            </a:r>
          </a:p>
          <a:p>
            <a:endParaRPr lang="fr-FR" dirty="0"/>
          </a:p>
        </p:txBody>
      </p:sp>
    </p:spTree>
    <p:extLst>
      <p:ext uri="{BB962C8B-B14F-4D97-AF65-F5344CB8AC3E}">
        <p14:creationId xmlns:p14="http://schemas.microsoft.com/office/powerpoint/2010/main" val="34174535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17468"/>
            <a:ext cx="8229600" cy="5808696"/>
          </a:xfrm>
        </p:spPr>
        <p:txBody>
          <a:bodyPr>
            <a:normAutofit/>
          </a:bodyPr>
          <a:lstStyle/>
          <a:p>
            <a:pPr marL="0" indent="0" algn="just">
              <a:buNone/>
            </a:pPr>
            <a:endParaRPr lang="fr-FR" sz="3600" dirty="0" smtClean="0">
              <a:latin typeface="Times New Roman"/>
              <a:cs typeface="Times New Roman"/>
            </a:endParaRPr>
          </a:p>
          <a:p>
            <a:pPr marL="0" indent="0" algn="just">
              <a:buNone/>
            </a:pPr>
            <a:r>
              <a:rPr lang="fr-FR" sz="3600" dirty="0" smtClean="0">
                <a:latin typeface="Times New Roman"/>
                <a:cs typeface="Times New Roman"/>
              </a:rPr>
              <a:t>Toutes </a:t>
            </a:r>
            <a:r>
              <a:rPr lang="fr-FR" sz="3600" dirty="0">
                <a:latin typeface="Times New Roman"/>
                <a:cs typeface="Times New Roman"/>
              </a:rPr>
              <a:t>les preuves fiables sont des preuves qui doivent pouvoir être admises dans une cour de justice. </a:t>
            </a:r>
          </a:p>
          <a:p>
            <a:pPr marL="0" indent="0" algn="just">
              <a:buNone/>
            </a:pPr>
            <a:r>
              <a:rPr lang="fr-FR" sz="3600" dirty="0">
                <a:latin typeface="Times New Roman"/>
                <a:cs typeface="Times New Roman"/>
              </a:rPr>
              <a:t>Aucun résultat d’un détecteur de mensonge n’est une preuve fiable. </a:t>
            </a:r>
          </a:p>
          <a:p>
            <a:pPr marL="0" indent="0" algn="just">
              <a:buNone/>
            </a:pPr>
            <a:r>
              <a:rPr lang="fr-FR" sz="3600" dirty="0" smtClean="0">
                <a:latin typeface="Times New Roman"/>
                <a:cs typeface="Times New Roman"/>
              </a:rPr>
              <a:t>Donc aucun résultat d’un détecteur de mensonge ne doit pouvoir être admis dans une cour de justice</a:t>
            </a:r>
          </a:p>
          <a:p>
            <a:pPr marL="0" indent="0" algn="just">
              <a:buNone/>
            </a:pP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99867412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0630"/>
            <a:ext cx="8229600" cy="6031866"/>
          </a:xfrm>
        </p:spPr>
        <p:txBody>
          <a:bodyPr>
            <a:normAutofit fontScale="85000" lnSpcReduction="20000"/>
          </a:bodyPr>
          <a:lstStyle/>
          <a:p>
            <a:pPr marL="0" indent="0" algn="just">
              <a:buNone/>
            </a:pPr>
            <a:r>
              <a:rPr lang="fr-FR" b="1" dirty="0" smtClean="0">
                <a:latin typeface="Times New Roman"/>
                <a:cs typeface="Times New Roman"/>
              </a:rPr>
              <a:t>Exercice: traduisez l’argument suivant en langage formel</a:t>
            </a:r>
          </a:p>
          <a:p>
            <a:pPr marL="0" indent="0" algn="just">
              <a:buNone/>
            </a:pPr>
            <a:r>
              <a:rPr lang="fr-FR" dirty="0" smtClean="0">
                <a:latin typeface="Times New Roman"/>
                <a:cs typeface="Times New Roman"/>
              </a:rPr>
              <a:t>Toutes </a:t>
            </a:r>
            <a:r>
              <a:rPr lang="fr-FR" dirty="0">
                <a:latin typeface="Times New Roman"/>
                <a:cs typeface="Times New Roman"/>
              </a:rPr>
              <a:t>les preuves fiables sont des preuves qui doivent pouvoir être admises dans une cour de justice. </a:t>
            </a:r>
          </a:p>
          <a:p>
            <a:pPr marL="0" indent="0" algn="just">
              <a:buNone/>
            </a:pPr>
            <a:r>
              <a:rPr lang="fr-FR" dirty="0">
                <a:latin typeface="Times New Roman"/>
                <a:cs typeface="Times New Roman"/>
              </a:rPr>
              <a:t>Aucun résultat d’un détecteur de mensonge n’est une preuve fiable. </a:t>
            </a:r>
          </a:p>
          <a:p>
            <a:pPr marL="0" indent="0" algn="just">
              <a:buNone/>
            </a:pPr>
            <a:r>
              <a:rPr lang="fr-FR" dirty="0">
                <a:latin typeface="Times New Roman"/>
                <a:cs typeface="Times New Roman"/>
              </a:rPr>
              <a:t>Aucun résultat d’un détecteur de mensonge n’est </a:t>
            </a:r>
            <a:r>
              <a:rPr lang="fr-FR" dirty="0" smtClean="0">
                <a:latin typeface="Times New Roman"/>
                <a:cs typeface="Times New Roman"/>
              </a:rPr>
              <a:t>une preuve </a:t>
            </a:r>
            <a:r>
              <a:rPr lang="fr-FR" dirty="0">
                <a:latin typeface="Times New Roman"/>
                <a:cs typeface="Times New Roman"/>
              </a:rPr>
              <a:t>qui doit pouvoir être admise dans une cour de justice. </a:t>
            </a:r>
            <a:endParaRPr lang="fr-FR" dirty="0" smtClean="0">
              <a:latin typeface="Times New Roman"/>
              <a:cs typeface="Times New Roman"/>
            </a:endParaRPr>
          </a:p>
          <a:p>
            <a:pPr marL="0" indent="0">
              <a:buNone/>
            </a:pPr>
            <a:endParaRPr lang="fr-FR" dirty="0" smtClean="0">
              <a:latin typeface="Times New Roman"/>
              <a:cs typeface="Times New Roman"/>
            </a:endParaRPr>
          </a:p>
          <a:p>
            <a:pPr marL="0" indent="0">
              <a:buNone/>
            </a:pPr>
            <a:r>
              <a:rPr lang="fr-FR" b="1" dirty="0" smtClean="0">
                <a:latin typeface="Times New Roman"/>
                <a:cs typeface="Times New Roman"/>
              </a:rPr>
              <a:t>Rappel</a:t>
            </a:r>
            <a:endParaRPr lang="fr-FR" b="1" dirty="0">
              <a:latin typeface="Times New Roman"/>
              <a:cs typeface="Times New Roman"/>
            </a:endParaRPr>
          </a:p>
          <a:p>
            <a:pPr marL="0" indent="0">
              <a:buNone/>
            </a:pPr>
            <a:r>
              <a:rPr lang="fr-FR" dirty="0" smtClean="0">
                <a:latin typeface="Times New Roman"/>
                <a:cs typeface="Times New Roman"/>
              </a:rPr>
              <a:t>Le </a:t>
            </a:r>
            <a:r>
              <a:rPr lang="fr-FR" dirty="0">
                <a:latin typeface="Times New Roman"/>
                <a:cs typeface="Times New Roman"/>
              </a:rPr>
              <a:t>terme mineur est le sujet de la conclusion, noté S</a:t>
            </a:r>
          </a:p>
          <a:p>
            <a:pPr marL="0" indent="0">
              <a:buNone/>
            </a:pPr>
            <a:r>
              <a:rPr lang="fr-FR" dirty="0">
                <a:latin typeface="Times New Roman"/>
                <a:cs typeface="Times New Roman"/>
              </a:rPr>
              <a:t>Le terme majeur est le prédicat de la conclusion, noté P</a:t>
            </a:r>
          </a:p>
          <a:p>
            <a:pPr marL="0" indent="0">
              <a:buNone/>
            </a:pPr>
            <a:r>
              <a:rPr lang="fr-FR" dirty="0">
                <a:latin typeface="Times New Roman"/>
                <a:cs typeface="Times New Roman"/>
              </a:rPr>
              <a:t>Le terme moyen est le terme que l’on ne trouve que dans les prémisses, noté M</a:t>
            </a:r>
          </a:p>
          <a:p>
            <a:pPr marL="0" indent="0" algn="just">
              <a:buNone/>
            </a:pPr>
            <a:endParaRPr lang="fr-FR" dirty="0" smtClean="0">
              <a:latin typeface="Times New Roman"/>
              <a:cs typeface="Times New Roman"/>
            </a:endParaRPr>
          </a:p>
          <a:p>
            <a:pPr marL="0" indent="0" algn="just">
              <a:buNone/>
            </a:pP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13195629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048"/>
            <a:ext cx="8229600" cy="6118448"/>
          </a:xfrm>
        </p:spPr>
        <p:txBody>
          <a:bodyPr>
            <a:normAutofit/>
          </a:bodyPr>
          <a:lstStyle/>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Toutes </a:t>
            </a:r>
            <a:r>
              <a:rPr lang="fr-FR" dirty="0">
                <a:solidFill>
                  <a:srgbClr val="3366FF"/>
                </a:solidFill>
                <a:latin typeface="Times New Roman"/>
                <a:cs typeface="Times New Roman"/>
              </a:rPr>
              <a:t>les preuves fiables </a:t>
            </a:r>
            <a:r>
              <a:rPr lang="fr-FR" b="1" dirty="0" smtClean="0">
                <a:latin typeface="Times New Roman"/>
                <a:cs typeface="Times New Roman"/>
              </a:rPr>
              <a:t>(M) </a:t>
            </a:r>
            <a:r>
              <a:rPr lang="fr-FR" dirty="0" smtClean="0">
                <a:latin typeface="Times New Roman"/>
                <a:cs typeface="Times New Roman"/>
              </a:rPr>
              <a:t>sont </a:t>
            </a:r>
            <a:r>
              <a:rPr lang="fr-FR" dirty="0">
                <a:latin typeface="Times New Roman"/>
                <a:cs typeface="Times New Roman"/>
              </a:rPr>
              <a:t>des </a:t>
            </a:r>
            <a:r>
              <a:rPr lang="fr-FR" dirty="0">
                <a:solidFill>
                  <a:srgbClr val="008000"/>
                </a:solidFill>
                <a:latin typeface="Times New Roman"/>
                <a:cs typeface="Times New Roman"/>
              </a:rPr>
              <a:t>preuves qui doivent pouvoir être admises dans une cour de </a:t>
            </a:r>
            <a:r>
              <a:rPr lang="fr-FR" dirty="0" smtClean="0">
                <a:solidFill>
                  <a:srgbClr val="008000"/>
                </a:solidFill>
                <a:latin typeface="Times New Roman"/>
                <a:cs typeface="Times New Roman"/>
              </a:rPr>
              <a:t>justice</a:t>
            </a:r>
            <a:r>
              <a:rPr lang="fr-FR" dirty="0" smtClean="0">
                <a:latin typeface="Times New Roman"/>
                <a:cs typeface="Times New Roman"/>
              </a:rPr>
              <a:t> </a:t>
            </a:r>
            <a:r>
              <a:rPr lang="fr-FR" b="1" dirty="0" smtClean="0">
                <a:latin typeface="Times New Roman"/>
                <a:cs typeface="Times New Roman"/>
              </a:rPr>
              <a:t>(P) </a:t>
            </a:r>
            <a:endParaRPr lang="fr-FR" b="1" dirty="0">
              <a:latin typeface="Times New Roman"/>
              <a:cs typeface="Times New Roman"/>
            </a:endParaRPr>
          </a:p>
          <a:p>
            <a:pPr marL="0" indent="0" algn="just">
              <a:buNone/>
            </a:pPr>
            <a:r>
              <a:rPr lang="fr-FR" dirty="0">
                <a:latin typeface="Times New Roman"/>
                <a:cs typeface="Times New Roman"/>
              </a:rPr>
              <a:t>Aucun </a:t>
            </a:r>
            <a:r>
              <a:rPr lang="fr-FR" dirty="0">
                <a:solidFill>
                  <a:srgbClr val="FF0000"/>
                </a:solidFill>
                <a:latin typeface="Times New Roman"/>
                <a:cs typeface="Times New Roman"/>
              </a:rPr>
              <a:t>résultat d’un détecteur de mensonge </a:t>
            </a:r>
            <a:r>
              <a:rPr lang="fr-FR" b="1" dirty="0" smtClean="0">
                <a:latin typeface="Times New Roman"/>
                <a:cs typeface="Times New Roman"/>
              </a:rPr>
              <a:t>(S) </a:t>
            </a:r>
            <a:r>
              <a:rPr lang="fr-FR" dirty="0" smtClean="0">
                <a:latin typeface="Times New Roman"/>
                <a:cs typeface="Times New Roman"/>
              </a:rPr>
              <a:t>n’est </a:t>
            </a:r>
            <a:r>
              <a:rPr lang="fr-FR" dirty="0">
                <a:solidFill>
                  <a:srgbClr val="3366FF"/>
                </a:solidFill>
                <a:latin typeface="Times New Roman"/>
                <a:cs typeface="Times New Roman"/>
              </a:rPr>
              <a:t>une preuve </a:t>
            </a:r>
            <a:r>
              <a:rPr lang="fr-FR" dirty="0" smtClean="0">
                <a:solidFill>
                  <a:srgbClr val="3366FF"/>
                </a:solidFill>
                <a:latin typeface="Times New Roman"/>
                <a:cs typeface="Times New Roman"/>
              </a:rPr>
              <a:t>fiable</a:t>
            </a:r>
            <a:r>
              <a:rPr lang="fr-FR" dirty="0">
                <a:latin typeface="Times New Roman"/>
                <a:cs typeface="Times New Roman"/>
              </a:rPr>
              <a:t> </a:t>
            </a:r>
            <a:r>
              <a:rPr lang="fr-FR" b="1" dirty="0" smtClean="0">
                <a:latin typeface="Times New Roman"/>
                <a:cs typeface="Times New Roman"/>
              </a:rPr>
              <a:t>(M)</a:t>
            </a:r>
            <a:endParaRPr lang="fr-FR" b="1" dirty="0">
              <a:latin typeface="Times New Roman"/>
              <a:cs typeface="Times New Roman"/>
            </a:endParaRPr>
          </a:p>
          <a:p>
            <a:pPr marL="0" indent="0" algn="just">
              <a:buNone/>
            </a:pPr>
            <a:r>
              <a:rPr lang="fr-FR" dirty="0">
                <a:latin typeface="Times New Roman"/>
                <a:cs typeface="Times New Roman"/>
              </a:rPr>
              <a:t>Aucun </a:t>
            </a:r>
            <a:r>
              <a:rPr lang="fr-FR" dirty="0">
                <a:solidFill>
                  <a:srgbClr val="FF0000"/>
                </a:solidFill>
                <a:latin typeface="Times New Roman"/>
                <a:cs typeface="Times New Roman"/>
              </a:rPr>
              <a:t>résultat d’un détecteur de </a:t>
            </a:r>
            <a:r>
              <a:rPr lang="fr-FR" dirty="0" smtClean="0">
                <a:solidFill>
                  <a:srgbClr val="FF0000"/>
                </a:solidFill>
                <a:latin typeface="Times New Roman"/>
                <a:cs typeface="Times New Roman"/>
              </a:rPr>
              <a:t>mensonge </a:t>
            </a:r>
            <a:r>
              <a:rPr lang="fr-FR" b="1" dirty="0" smtClean="0">
                <a:latin typeface="Times New Roman"/>
                <a:cs typeface="Times New Roman"/>
              </a:rPr>
              <a:t>(S) </a:t>
            </a:r>
            <a:r>
              <a:rPr lang="fr-FR" dirty="0">
                <a:latin typeface="Times New Roman"/>
                <a:cs typeface="Times New Roman"/>
              </a:rPr>
              <a:t>n’est </a:t>
            </a:r>
            <a:r>
              <a:rPr lang="fr-FR" dirty="0">
                <a:solidFill>
                  <a:srgbClr val="008000"/>
                </a:solidFill>
                <a:latin typeface="Times New Roman"/>
                <a:cs typeface="Times New Roman"/>
              </a:rPr>
              <a:t>une preuve qui doit pouvoir être admise dans une cour de </a:t>
            </a:r>
            <a:r>
              <a:rPr lang="fr-FR" dirty="0" smtClean="0">
                <a:solidFill>
                  <a:srgbClr val="008000"/>
                </a:solidFill>
                <a:latin typeface="Times New Roman"/>
                <a:cs typeface="Times New Roman"/>
              </a:rPr>
              <a:t>justice </a:t>
            </a:r>
            <a:r>
              <a:rPr lang="fr-FR" b="1" dirty="0" smtClean="0">
                <a:latin typeface="Times New Roman"/>
                <a:cs typeface="Times New Roman"/>
              </a:rPr>
              <a:t>(P)</a:t>
            </a:r>
            <a:endParaRPr lang="fr-FR" b="1"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76525353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ZoneTexte 4"/>
          <p:cNvSpPr txBox="1"/>
          <p:nvPr/>
        </p:nvSpPr>
        <p:spPr>
          <a:xfrm>
            <a:off x="457200" y="3088085"/>
            <a:ext cx="4618911" cy="2031325"/>
          </a:xfrm>
          <a:prstGeom prst="rect">
            <a:avLst/>
          </a:prstGeom>
          <a:noFill/>
        </p:spPr>
        <p:txBody>
          <a:bodyPr wrap="square" rtlCol="0">
            <a:spAutoFit/>
          </a:bodyPr>
          <a:lstStyle/>
          <a:p>
            <a:r>
              <a:rPr lang="fr-FR" sz="3600" dirty="0">
                <a:latin typeface="Times New Roman"/>
                <a:cs typeface="Times New Roman"/>
              </a:rPr>
              <a:t>Tous les M sont des P</a:t>
            </a:r>
          </a:p>
          <a:p>
            <a:r>
              <a:rPr lang="fr-FR" sz="3600" dirty="0">
                <a:latin typeface="Times New Roman"/>
                <a:cs typeface="Times New Roman"/>
              </a:rPr>
              <a:t>Aucun S n’est un M</a:t>
            </a:r>
          </a:p>
          <a:p>
            <a:r>
              <a:rPr lang="fr-FR" sz="3600" dirty="0">
                <a:latin typeface="Times New Roman"/>
                <a:cs typeface="Times New Roman"/>
              </a:rPr>
              <a:t>Aucun S n’est un P</a:t>
            </a:r>
          </a:p>
          <a:p>
            <a:endParaRPr lang="fr-FR" dirty="0"/>
          </a:p>
        </p:txBody>
      </p:sp>
      <p:sp>
        <p:nvSpPr>
          <p:cNvPr id="6" name="ZoneTexte 5"/>
          <p:cNvSpPr txBox="1"/>
          <p:nvPr/>
        </p:nvSpPr>
        <p:spPr>
          <a:xfrm>
            <a:off x="4820988" y="1600201"/>
            <a:ext cx="4323012" cy="4524315"/>
          </a:xfrm>
          <a:prstGeom prst="rect">
            <a:avLst/>
          </a:prstGeom>
          <a:noFill/>
        </p:spPr>
        <p:txBody>
          <a:bodyPr wrap="square" rtlCol="0">
            <a:spAutoFit/>
          </a:bodyPr>
          <a:lstStyle/>
          <a:p>
            <a:pPr algn="just"/>
            <a:r>
              <a:rPr lang="fr-FR" sz="2400" dirty="0">
                <a:latin typeface="Times New Roman"/>
                <a:cs typeface="Times New Roman"/>
              </a:rPr>
              <a:t>Toutes les preuves fiables sont des preuves qui doivent pouvoir être admises dans une cour de justice. </a:t>
            </a:r>
          </a:p>
          <a:p>
            <a:pPr algn="just"/>
            <a:r>
              <a:rPr lang="fr-FR" sz="2400" dirty="0">
                <a:latin typeface="Times New Roman"/>
                <a:cs typeface="Times New Roman"/>
              </a:rPr>
              <a:t>Aucun résultat d’un détecteur de mensonge n’est une preuve fiable. </a:t>
            </a:r>
          </a:p>
          <a:p>
            <a:pPr algn="just"/>
            <a:r>
              <a:rPr lang="fr-FR" sz="2400" dirty="0">
                <a:latin typeface="Times New Roman"/>
                <a:cs typeface="Times New Roman"/>
              </a:rPr>
              <a:t>Aucun résultat d’un détecteur de mensonge n’est une preuve qui doit pouvoir être admise dans une cour de justice. </a:t>
            </a:r>
          </a:p>
          <a:p>
            <a:endParaRPr lang="fr-FR" sz="2400" dirty="0"/>
          </a:p>
        </p:txBody>
      </p:sp>
    </p:spTree>
    <p:extLst>
      <p:ext uri="{BB962C8B-B14F-4D97-AF65-F5344CB8AC3E}">
        <p14:creationId xmlns:p14="http://schemas.microsoft.com/office/powerpoint/2010/main" val="280537290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rotWithShape="1">
          <a:blip r:embed="rId2"/>
          <a:srcRect l="-86" r="1769"/>
          <a:stretch/>
        </p:blipFill>
        <p:spPr>
          <a:xfrm>
            <a:off x="4416834" y="1673916"/>
            <a:ext cx="3815938" cy="3751878"/>
          </a:xfrm>
        </p:spPr>
      </p:pic>
      <p:sp>
        <p:nvSpPr>
          <p:cNvPr id="5" name="ZoneTexte 4"/>
          <p:cNvSpPr txBox="1"/>
          <p:nvPr/>
        </p:nvSpPr>
        <p:spPr>
          <a:xfrm>
            <a:off x="457200" y="2337709"/>
            <a:ext cx="4161711"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dirty="0">
                <a:latin typeface="Times New Roman"/>
                <a:cs typeface="Times New Roman"/>
              </a:rPr>
              <a:t>Aucun S n’est un P</a:t>
            </a:r>
          </a:p>
          <a:p>
            <a:endParaRPr lang="fr-FR" dirty="0"/>
          </a:p>
        </p:txBody>
      </p:sp>
    </p:spTree>
    <p:extLst>
      <p:ext uri="{BB962C8B-B14F-4D97-AF65-F5344CB8AC3E}">
        <p14:creationId xmlns:p14="http://schemas.microsoft.com/office/powerpoint/2010/main" val="132394717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5" name="ZoneTexte 4"/>
          <p:cNvSpPr txBox="1"/>
          <p:nvPr/>
        </p:nvSpPr>
        <p:spPr>
          <a:xfrm>
            <a:off x="457200" y="2337709"/>
            <a:ext cx="4161711" cy="1846659"/>
          </a:xfrm>
          <a:prstGeom prst="rect">
            <a:avLst/>
          </a:prstGeom>
          <a:noFill/>
        </p:spPr>
        <p:txBody>
          <a:bodyPr wrap="square" rtlCol="0">
            <a:spAutoFit/>
          </a:bodyPr>
          <a:lstStyle/>
          <a:p>
            <a:r>
              <a:rPr lang="fr-FR" sz="3200" b="1" dirty="0">
                <a:latin typeface="Times New Roman"/>
                <a:cs typeface="Times New Roman"/>
              </a:rPr>
              <a:t>Tous les M sont des P</a:t>
            </a:r>
          </a:p>
          <a:p>
            <a:r>
              <a:rPr lang="fr-FR" sz="3200" dirty="0">
                <a:latin typeface="Times New Roman"/>
                <a:cs typeface="Times New Roman"/>
              </a:rPr>
              <a:t>Aucun S n’est un M</a:t>
            </a:r>
          </a:p>
          <a:p>
            <a:r>
              <a:rPr lang="fr-FR" sz="3200" dirty="0">
                <a:latin typeface="Times New Roman"/>
                <a:cs typeface="Times New Roman"/>
              </a:rPr>
              <a:t>Aucun S n’est un P</a:t>
            </a:r>
          </a:p>
          <a:p>
            <a:endParaRPr lang="fr-FR" dirty="0"/>
          </a:p>
        </p:txBody>
      </p:sp>
      <p:pic>
        <p:nvPicPr>
          <p:cNvPr id="6" name="Espace réservé du contenu 5"/>
          <p:cNvPicPr>
            <a:picLocks noGrp="1" noChangeAspect="1"/>
          </p:cNvPicPr>
          <p:nvPr>
            <p:ph idx="1"/>
          </p:nvPr>
        </p:nvPicPr>
        <p:blipFill>
          <a:blip r:embed="rId2"/>
          <a:srcRect l="-77214" r="-77214"/>
          <a:stretch>
            <a:fillRect/>
          </a:stretch>
        </p:blipFill>
        <p:spPr>
          <a:xfrm>
            <a:off x="2102687" y="1600200"/>
            <a:ext cx="8229600" cy="4525963"/>
          </a:xfrm>
        </p:spPr>
      </p:pic>
    </p:spTree>
    <p:extLst>
      <p:ext uri="{BB962C8B-B14F-4D97-AF65-F5344CB8AC3E}">
        <p14:creationId xmlns:p14="http://schemas.microsoft.com/office/powerpoint/2010/main" val="7841237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b="1" dirty="0">
                <a:latin typeface="Times New Roman"/>
                <a:cs typeface="Times New Roman"/>
              </a:rPr>
              <a:t>Aucun S n’est un M</a:t>
            </a:r>
          </a:p>
          <a:p>
            <a:r>
              <a:rPr lang="fr-FR" sz="3200" dirty="0">
                <a:latin typeface="Times New Roman"/>
                <a:cs typeface="Times New Roman"/>
              </a:rPr>
              <a:t>Aucun S n’est un P</a:t>
            </a:r>
          </a:p>
          <a:p>
            <a:endParaRPr lang="fr-FR" dirty="0"/>
          </a:p>
        </p:txBody>
      </p:sp>
    </p:spTree>
    <p:extLst>
      <p:ext uri="{BB962C8B-B14F-4D97-AF65-F5344CB8AC3E}">
        <p14:creationId xmlns:p14="http://schemas.microsoft.com/office/powerpoint/2010/main" val="182492128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b="1" dirty="0">
                <a:latin typeface="Times New Roman"/>
                <a:cs typeface="Times New Roman"/>
              </a:rPr>
              <a:t>Aucun S n’est un P</a:t>
            </a:r>
          </a:p>
          <a:p>
            <a:endParaRPr lang="fr-FR" dirty="0"/>
          </a:p>
        </p:txBody>
      </p:sp>
    </p:spTree>
    <p:extLst>
      <p:ext uri="{BB962C8B-B14F-4D97-AF65-F5344CB8AC3E}">
        <p14:creationId xmlns:p14="http://schemas.microsoft.com/office/powerpoint/2010/main" val="60245233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853" r="-4308"/>
          <a:stretch/>
        </p:blipFill>
        <p:spPr>
          <a:xfrm>
            <a:off x="4445702" y="1489553"/>
            <a:ext cx="3954942" cy="4018194"/>
          </a:xfrm>
        </p:spPr>
      </p:pic>
      <p:sp>
        <p:nvSpPr>
          <p:cNvPr id="5" name="ZoneTexte 4"/>
          <p:cNvSpPr txBox="1"/>
          <p:nvPr/>
        </p:nvSpPr>
        <p:spPr>
          <a:xfrm>
            <a:off x="202078" y="4972796"/>
            <a:ext cx="8941922" cy="1200329"/>
          </a:xfrm>
          <a:prstGeom prst="rect">
            <a:avLst/>
          </a:prstGeom>
          <a:noFill/>
        </p:spPr>
        <p:txBody>
          <a:bodyPr wrap="square" rtlCol="0">
            <a:spAutoFit/>
          </a:bodyPr>
          <a:lstStyle/>
          <a:p>
            <a:pPr algn="just"/>
            <a:r>
              <a:rPr lang="fr-FR" sz="3600" dirty="0" smtClean="0">
                <a:solidFill>
                  <a:srgbClr val="FF0000"/>
                </a:solidFill>
                <a:latin typeface="Times New Roman"/>
                <a:cs typeface="Times New Roman"/>
              </a:rPr>
              <a:t>Invalide</a:t>
            </a:r>
            <a:r>
              <a:rPr lang="fr-FR" sz="3600" dirty="0" smtClean="0">
                <a:latin typeface="Times New Roman"/>
                <a:cs typeface="Times New Roman"/>
              </a:rPr>
              <a:t>: il est possible que les prémisses soient vraies et que la conclusion soit fausse.</a:t>
            </a:r>
            <a:endParaRPr lang="fr-FR" sz="3600" dirty="0">
              <a:latin typeface="Times New Roman"/>
              <a:cs typeface="Times New Roman"/>
            </a:endParaRPr>
          </a:p>
        </p:txBody>
      </p:sp>
      <p:sp>
        <p:nvSpPr>
          <p:cNvPr id="3" name="ZoneTexte 2"/>
          <p:cNvSpPr txBox="1"/>
          <p:nvPr/>
        </p:nvSpPr>
        <p:spPr>
          <a:xfrm>
            <a:off x="779441" y="2113761"/>
            <a:ext cx="3954943" cy="1846659"/>
          </a:xfrm>
          <a:prstGeom prst="rect">
            <a:avLst/>
          </a:prstGeom>
          <a:noFill/>
        </p:spPr>
        <p:txBody>
          <a:bodyPr wrap="square" rtlCol="0">
            <a:spAutoFit/>
          </a:bodyPr>
          <a:lstStyle/>
          <a:p>
            <a:r>
              <a:rPr lang="fr-FR" sz="3200" dirty="0">
                <a:latin typeface="Times New Roman"/>
                <a:cs typeface="Times New Roman"/>
              </a:rPr>
              <a:t>Tous les M sont des P</a:t>
            </a:r>
          </a:p>
          <a:p>
            <a:r>
              <a:rPr lang="fr-FR" sz="3200" dirty="0">
                <a:latin typeface="Times New Roman"/>
                <a:cs typeface="Times New Roman"/>
              </a:rPr>
              <a:t>Aucun S n’est un M</a:t>
            </a:r>
          </a:p>
          <a:p>
            <a:r>
              <a:rPr lang="fr-FR" sz="3200" b="1" dirty="0">
                <a:latin typeface="Times New Roman"/>
                <a:cs typeface="Times New Roman"/>
              </a:rPr>
              <a:t>Aucun S n’est un P</a:t>
            </a:r>
          </a:p>
          <a:p>
            <a:endParaRPr lang="fr-FR" dirty="0"/>
          </a:p>
        </p:txBody>
      </p:sp>
    </p:spTree>
    <p:extLst>
      <p:ext uri="{BB962C8B-B14F-4D97-AF65-F5344CB8AC3E}">
        <p14:creationId xmlns:p14="http://schemas.microsoft.com/office/powerpoint/2010/main" val="31723126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sz="4000" b="1" dirty="0" smtClean="0">
                <a:latin typeface="Times New Roman"/>
                <a:cs typeface="Times New Roman"/>
              </a:rPr>
              <a:t>1. Rappel général</a:t>
            </a:r>
            <a:endParaRPr lang="fr-FR" sz="4000" b="1" dirty="0">
              <a:latin typeface="Times New Roman"/>
              <a:cs typeface="Times New Roman"/>
            </a:endParaRPr>
          </a:p>
        </p:txBody>
      </p:sp>
    </p:spTree>
    <p:extLst>
      <p:ext uri="{BB962C8B-B14F-4D97-AF65-F5344CB8AC3E}">
        <p14:creationId xmlns:p14="http://schemas.microsoft.com/office/powerpoint/2010/main" val="257046617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FR" sz="4400" dirty="0">
              <a:latin typeface="Times New Roman"/>
              <a:cs typeface="Times New Roman"/>
            </a:endParaRPr>
          </a:p>
          <a:p>
            <a:pPr marL="0" indent="0" algn="just">
              <a:buNone/>
            </a:pPr>
            <a:r>
              <a:rPr lang="fr-FR" sz="4400" dirty="0" smtClean="0">
                <a:latin typeface="Times New Roman"/>
                <a:cs typeface="Times New Roman"/>
              </a:rPr>
              <a:t>La logique formelle nous pousse à être plus rigoureux que nos intuitions</a:t>
            </a:r>
          </a:p>
        </p:txBody>
      </p:sp>
    </p:spTree>
    <p:extLst>
      <p:ext uri="{BB962C8B-B14F-4D97-AF65-F5344CB8AC3E}">
        <p14:creationId xmlns:p14="http://schemas.microsoft.com/office/powerpoint/2010/main" val="38983792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19491"/>
            <a:ext cx="8229600" cy="6089585"/>
          </a:xfrm>
        </p:spPr>
        <p:txBody>
          <a:bodyPr>
            <a:normAutofit/>
          </a:bodyPr>
          <a:lstStyle/>
          <a:p>
            <a:pPr marL="0" indent="0">
              <a:buNone/>
            </a:pPr>
            <a:r>
              <a:rPr lang="fr-FR" b="1" dirty="0" smtClean="0">
                <a:latin typeface="Times New Roman"/>
                <a:cs typeface="Times New Roman"/>
              </a:rPr>
              <a:t>Entraînement en vue de l’examen. </a:t>
            </a:r>
            <a:r>
              <a:rPr lang="fr-FR" dirty="0" smtClean="0">
                <a:latin typeface="Times New Roman"/>
                <a:cs typeface="Times New Roman"/>
              </a:rPr>
              <a:t>Testez la validité du syllogisme catégorique suivant:</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Aucun </a:t>
            </a:r>
            <a:r>
              <a:rPr lang="fr-FR" dirty="0">
                <a:latin typeface="Times New Roman"/>
                <a:cs typeface="Times New Roman"/>
              </a:rPr>
              <a:t>M n’est un P</a:t>
            </a:r>
          </a:p>
          <a:p>
            <a:pPr marL="0" indent="0">
              <a:buNone/>
            </a:pPr>
            <a:r>
              <a:rPr lang="fr-FR" dirty="0">
                <a:latin typeface="Times New Roman"/>
                <a:cs typeface="Times New Roman"/>
              </a:rPr>
              <a:t>Quelques S sont des M</a:t>
            </a:r>
          </a:p>
          <a:p>
            <a:pPr marL="0" indent="0">
              <a:buNone/>
            </a:pPr>
            <a:r>
              <a:rPr lang="fr-FR" dirty="0">
                <a:latin typeface="Times New Roman"/>
                <a:cs typeface="Times New Roman"/>
              </a:rPr>
              <a:t>Quelques S ne sont pas de P</a:t>
            </a:r>
          </a:p>
          <a:p>
            <a:pPr marL="0" indent="0">
              <a:buNone/>
            </a:pPr>
            <a:endParaRPr lang="fr-FR" sz="4000" dirty="0" smtClean="0">
              <a:latin typeface="Times New Roman"/>
              <a:cs typeface="Times New Roman"/>
            </a:endParaRPr>
          </a:p>
          <a:p>
            <a:pPr marL="0" indent="0">
              <a:buNone/>
            </a:pPr>
            <a:endParaRPr lang="fr-FR" sz="4000" b="1" dirty="0">
              <a:latin typeface="Times New Roman"/>
              <a:cs typeface="Times New Roman"/>
            </a:endParaRPr>
          </a:p>
        </p:txBody>
      </p:sp>
    </p:spTree>
    <p:extLst>
      <p:ext uri="{BB962C8B-B14F-4D97-AF65-F5344CB8AC3E}">
        <p14:creationId xmlns:p14="http://schemas.microsoft.com/office/powerpoint/2010/main" val="281028643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243623" cy="1661993"/>
          </a:xfrm>
          <a:prstGeom prst="rect">
            <a:avLst/>
          </a:prstGeom>
          <a:noFill/>
        </p:spPr>
        <p:txBody>
          <a:bodyPr wrap="square" rtlCol="0">
            <a:spAutoFit/>
          </a:bodyPr>
          <a:lstStyle/>
          <a:p>
            <a:r>
              <a:rPr lang="fr-FR" sz="2800" b="1" dirty="0">
                <a:latin typeface="Times New Roman"/>
                <a:cs typeface="Times New Roman"/>
              </a:rPr>
              <a:t>Aucun M n’est un P</a:t>
            </a:r>
          </a:p>
          <a:p>
            <a:r>
              <a:rPr lang="fr-FR" sz="2800" dirty="0">
                <a:latin typeface="Times New Roman"/>
                <a:cs typeface="Times New Roman"/>
              </a:rPr>
              <a:t>Quelques S sont des M</a:t>
            </a:r>
          </a:p>
          <a:p>
            <a:r>
              <a:rPr lang="fr-FR" sz="2800" dirty="0">
                <a:latin typeface="Times New Roman"/>
                <a:cs typeface="Times New Roman"/>
              </a:rPr>
              <a:t>Quelques S ne sont pas de P</a:t>
            </a:r>
          </a:p>
          <a:p>
            <a:endParaRPr lang="fr-FR" dirty="0"/>
          </a:p>
        </p:txBody>
      </p:sp>
      <p:pic>
        <p:nvPicPr>
          <p:cNvPr id="9" name="Image 8"/>
          <p:cNvPicPr>
            <a:picLocks noChangeAspect="1"/>
          </p:cNvPicPr>
          <p:nvPr/>
        </p:nvPicPr>
        <p:blipFill>
          <a:blip r:embed="rId2"/>
          <a:stretch>
            <a:fillRect/>
          </a:stretch>
        </p:blipFill>
        <p:spPr>
          <a:xfrm>
            <a:off x="4474569" y="1081851"/>
            <a:ext cx="3860800" cy="3873500"/>
          </a:xfrm>
          <a:prstGeom prst="rect">
            <a:avLst/>
          </a:prstGeom>
        </p:spPr>
      </p:pic>
    </p:spTree>
    <p:extLst>
      <p:ext uri="{BB962C8B-B14F-4D97-AF65-F5344CB8AC3E}">
        <p14:creationId xmlns:p14="http://schemas.microsoft.com/office/powerpoint/2010/main" val="410580590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243623" cy="1661993"/>
          </a:xfrm>
          <a:prstGeom prst="rect">
            <a:avLst/>
          </a:prstGeom>
          <a:noFill/>
        </p:spPr>
        <p:txBody>
          <a:bodyPr wrap="square" rtlCol="0">
            <a:spAutoFit/>
          </a:bodyPr>
          <a:lstStyle/>
          <a:p>
            <a:r>
              <a:rPr lang="fr-FR" sz="2800" dirty="0">
                <a:latin typeface="Times New Roman"/>
                <a:cs typeface="Times New Roman"/>
              </a:rPr>
              <a:t>Aucun M n’est un P</a:t>
            </a:r>
          </a:p>
          <a:p>
            <a:r>
              <a:rPr lang="fr-FR" sz="2800" b="1" dirty="0">
                <a:latin typeface="Times New Roman"/>
                <a:cs typeface="Times New Roman"/>
              </a:rPr>
              <a:t>Quelques S sont des M</a:t>
            </a:r>
          </a:p>
          <a:p>
            <a:r>
              <a:rPr lang="fr-FR" sz="2800" dirty="0">
                <a:latin typeface="Times New Roman"/>
                <a:cs typeface="Times New Roman"/>
              </a:rPr>
              <a:t>Quelques S ne sont pas de P</a:t>
            </a:r>
          </a:p>
          <a:p>
            <a:endParaRPr lang="fr-FR" dirty="0"/>
          </a:p>
        </p:txBody>
      </p:sp>
      <p:pic>
        <p:nvPicPr>
          <p:cNvPr id="2" name="Image 1"/>
          <p:cNvPicPr>
            <a:picLocks noChangeAspect="1"/>
          </p:cNvPicPr>
          <p:nvPr/>
        </p:nvPicPr>
        <p:blipFill>
          <a:blip r:embed="rId2"/>
          <a:stretch>
            <a:fillRect/>
          </a:stretch>
        </p:blipFill>
        <p:spPr>
          <a:xfrm>
            <a:off x="4820988" y="925991"/>
            <a:ext cx="3619500" cy="4127500"/>
          </a:xfrm>
          <a:prstGeom prst="rect">
            <a:avLst/>
          </a:prstGeom>
        </p:spPr>
      </p:pic>
    </p:spTree>
    <p:extLst>
      <p:ext uri="{BB962C8B-B14F-4D97-AF65-F5344CB8AC3E}">
        <p14:creationId xmlns:p14="http://schemas.microsoft.com/office/powerpoint/2010/main" val="110108669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30946" y="2193406"/>
            <a:ext cx="4445700" cy="1661993"/>
          </a:xfrm>
          <a:prstGeom prst="rect">
            <a:avLst/>
          </a:prstGeom>
          <a:noFill/>
        </p:spPr>
        <p:txBody>
          <a:bodyPr wrap="square" rtlCol="0">
            <a:spAutoFit/>
          </a:bodyPr>
          <a:lstStyle/>
          <a:p>
            <a:r>
              <a:rPr lang="fr-FR" sz="2800" dirty="0">
                <a:latin typeface="Times New Roman"/>
                <a:cs typeface="Times New Roman"/>
              </a:rPr>
              <a:t>Aucun M n’est un P</a:t>
            </a:r>
          </a:p>
          <a:p>
            <a:r>
              <a:rPr lang="fr-FR" sz="2800" dirty="0" smtClean="0">
                <a:latin typeface="Times New Roman"/>
                <a:cs typeface="Times New Roman"/>
              </a:rPr>
              <a:t>Quelques S sont des M</a:t>
            </a:r>
          </a:p>
          <a:p>
            <a:r>
              <a:rPr lang="fr-FR" sz="2800" b="1" dirty="0" smtClean="0">
                <a:latin typeface="Times New Roman"/>
                <a:cs typeface="Times New Roman"/>
              </a:rPr>
              <a:t>Quelques </a:t>
            </a:r>
            <a:r>
              <a:rPr lang="fr-FR" sz="2800" b="1" dirty="0">
                <a:latin typeface="Times New Roman"/>
                <a:cs typeface="Times New Roman"/>
              </a:rPr>
              <a:t>S ne sont pas de P</a:t>
            </a:r>
          </a:p>
          <a:p>
            <a:endParaRPr lang="fr-FR" dirty="0"/>
          </a:p>
        </p:txBody>
      </p:sp>
      <p:pic>
        <p:nvPicPr>
          <p:cNvPr id="2" name="Image 1"/>
          <p:cNvPicPr>
            <a:picLocks noChangeAspect="1"/>
          </p:cNvPicPr>
          <p:nvPr/>
        </p:nvPicPr>
        <p:blipFill>
          <a:blip r:embed="rId2"/>
          <a:stretch>
            <a:fillRect/>
          </a:stretch>
        </p:blipFill>
        <p:spPr>
          <a:xfrm>
            <a:off x="4676646" y="1009687"/>
            <a:ext cx="3619500" cy="4127500"/>
          </a:xfrm>
          <a:prstGeom prst="rect">
            <a:avLst/>
          </a:prstGeom>
        </p:spPr>
      </p:pic>
      <p:sp>
        <p:nvSpPr>
          <p:cNvPr id="3" name="ZoneTexte 2"/>
          <p:cNvSpPr txBox="1"/>
          <p:nvPr/>
        </p:nvSpPr>
        <p:spPr>
          <a:xfrm>
            <a:off x="577364" y="5194908"/>
            <a:ext cx="7043839" cy="830997"/>
          </a:xfrm>
          <a:prstGeom prst="rect">
            <a:avLst/>
          </a:prstGeom>
          <a:noFill/>
        </p:spPr>
        <p:txBody>
          <a:bodyPr wrap="square" rtlCol="0">
            <a:spAutoFit/>
          </a:bodyPr>
          <a:lstStyle/>
          <a:p>
            <a:r>
              <a:rPr lang="fr-FR" sz="4800" dirty="0" smtClean="0">
                <a:solidFill>
                  <a:srgbClr val="008000"/>
                </a:solidFill>
                <a:latin typeface="Times New Roman"/>
                <a:cs typeface="Times New Roman"/>
              </a:rPr>
              <a:t>Valide</a:t>
            </a:r>
            <a:endParaRPr lang="fr-FR" sz="4800" dirty="0">
              <a:solidFill>
                <a:srgbClr val="008000"/>
              </a:solidFill>
              <a:latin typeface="Times New Roman"/>
              <a:cs typeface="Times New Roman"/>
            </a:endParaRPr>
          </a:p>
        </p:txBody>
      </p:sp>
    </p:spTree>
    <p:extLst>
      <p:ext uri="{BB962C8B-B14F-4D97-AF65-F5344CB8AC3E}">
        <p14:creationId xmlns:p14="http://schemas.microsoft.com/office/powerpoint/2010/main" val="68176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800" dirty="0" smtClean="0">
                <a:latin typeface="Times New Roman"/>
                <a:cs typeface="Times New Roman"/>
              </a:rPr>
              <a:t>3. Introduction à la logique des propositions</a:t>
            </a:r>
            <a:endParaRPr lang="fr-FR" sz="4800" dirty="0">
              <a:latin typeface="Times New Roman"/>
              <a:cs typeface="Times New Roman"/>
            </a:endParaRPr>
          </a:p>
        </p:txBody>
      </p:sp>
    </p:spTree>
    <p:extLst>
      <p:ext uri="{BB962C8B-B14F-4D97-AF65-F5344CB8AC3E}">
        <p14:creationId xmlns:p14="http://schemas.microsoft.com/office/powerpoint/2010/main" val="335413821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4000" dirty="0">
                <a:latin typeface="Times New Roman"/>
                <a:cs typeface="Times New Roman"/>
              </a:rPr>
              <a:t>La logique des catégories est l’ancêtre de la </a:t>
            </a:r>
            <a:r>
              <a:rPr lang="fr-FR" sz="4000" dirty="0" smtClean="0">
                <a:latin typeface="Times New Roman"/>
                <a:cs typeface="Times New Roman"/>
              </a:rPr>
              <a:t>logique</a:t>
            </a:r>
            <a:r>
              <a:rPr lang="fr-FR" sz="4000" dirty="0">
                <a:latin typeface="Times New Roman"/>
                <a:cs typeface="Times New Roman"/>
              </a:rPr>
              <a:t> </a:t>
            </a:r>
            <a:r>
              <a:rPr lang="fr-FR" sz="4000" dirty="0" smtClean="0">
                <a:latin typeface="Times New Roman"/>
                <a:cs typeface="Times New Roman"/>
              </a:rPr>
              <a:t>(elle remonte à Aristote)</a:t>
            </a:r>
          </a:p>
          <a:p>
            <a:pPr algn="just"/>
            <a:r>
              <a:rPr lang="fr-FR" sz="4000" dirty="0" smtClean="0">
                <a:latin typeface="Times New Roman"/>
                <a:cs typeface="Times New Roman"/>
              </a:rPr>
              <a:t>La </a:t>
            </a:r>
            <a:r>
              <a:rPr lang="fr-FR" sz="4000" dirty="0">
                <a:latin typeface="Times New Roman"/>
                <a:cs typeface="Times New Roman"/>
              </a:rPr>
              <a:t>logique </a:t>
            </a:r>
            <a:r>
              <a:rPr lang="fr-FR" sz="4000" dirty="0" smtClean="0">
                <a:latin typeface="Times New Roman"/>
                <a:cs typeface="Times New Roman"/>
              </a:rPr>
              <a:t>propositionnelle</a:t>
            </a:r>
            <a:r>
              <a:rPr lang="fr-FR" sz="4000" dirty="0">
                <a:latin typeface="Times New Roman"/>
                <a:cs typeface="Times New Roman"/>
              </a:rPr>
              <a:t> </a:t>
            </a:r>
            <a:r>
              <a:rPr lang="fr-FR" sz="4000" dirty="0" smtClean="0">
                <a:latin typeface="Times New Roman"/>
                <a:cs typeface="Times New Roman"/>
              </a:rPr>
              <a:t>fut </a:t>
            </a:r>
            <a:r>
              <a:rPr lang="fr-FR" sz="4000" dirty="0">
                <a:latin typeface="Times New Roman"/>
                <a:cs typeface="Times New Roman"/>
              </a:rPr>
              <a:t>développée beaucoup plus </a:t>
            </a:r>
            <a:r>
              <a:rPr lang="fr-FR" sz="4000" dirty="0" smtClean="0">
                <a:latin typeface="Times New Roman"/>
                <a:cs typeface="Times New Roman"/>
              </a:rPr>
              <a:t>récemment</a:t>
            </a:r>
            <a:r>
              <a:rPr lang="fr-FR" sz="4000" dirty="0">
                <a:latin typeface="Times New Roman"/>
                <a:cs typeface="Times New Roman"/>
              </a:rPr>
              <a:t> </a:t>
            </a:r>
            <a:r>
              <a:rPr lang="fr-FR" sz="4000" dirty="0" smtClean="0">
                <a:latin typeface="Times New Roman"/>
                <a:cs typeface="Times New Roman"/>
              </a:rPr>
              <a:t>(fin </a:t>
            </a:r>
            <a:r>
              <a:rPr lang="fr-FR" sz="4000" dirty="0">
                <a:latin typeface="Times New Roman"/>
                <a:cs typeface="Times New Roman"/>
              </a:rPr>
              <a:t>du XIX° </a:t>
            </a:r>
            <a:r>
              <a:rPr lang="fr-FR" sz="4000" dirty="0" smtClean="0">
                <a:latin typeface="Times New Roman"/>
                <a:cs typeface="Times New Roman"/>
              </a:rPr>
              <a:t>siècle) </a:t>
            </a:r>
            <a:endParaRPr lang="fr-FR" sz="4000" dirty="0">
              <a:latin typeface="Times New Roman"/>
              <a:cs typeface="Times New Roman"/>
            </a:endParaRPr>
          </a:p>
        </p:txBody>
      </p:sp>
    </p:spTree>
    <p:extLst>
      <p:ext uri="{BB962C8B-B14F-4D97-AF65-F5344CB8AC3E}">
        <p14:creationId xmlns:p14="http://schemas.microsoft.com/office/powerpoint/2010/main" val="366088118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61770"/>
            <a:ext cx="8229600" cy="5664393"/>
          </a:xfrm>
        </p:spPr>
        <p:txBody>
          <a:bodyPr/>
          <a:lstStyle/>
          <a:p>
            <a:r>
              <a:rPr lang="fr-FR" dirty="0" smtClean="0">
                <a:latin typeface="Times New Roman"/>
                <a:cs typeface="Times New Roman"/>
              </a:rPr>
              <a:t>En logique propositionnelle, l’unité de base est la proposition </a:t>
            </a:r>
          </a:p>
          <a:p>
            <a:r>
              <a:rPr lang="fr-FR" dirty="0" smtClean="0">
                <a:latin typeface="Times New Roman"/>
                <a:cs typeface="Times New Roman"/>
              </a:rPr>
              <a:t>Une proposition est une affirmation sur l’état du monde</a:t>
            </a:r>
          </a:p>
          <a:p>
            <a:pPr marL="400050" lvl="1" indent="0">
              <a:buNone/>
            </a:pPr>
            <a:r>
              <a:rPr lang="fr-FR" dirty="0" smtClean="0">
                <a:latin typeface="Times New Roman"/>
                <a:cs typeface="Times New Roman"/>
              </a:rPr>
              <a:t>Exemples: « Il pleut », « Bruxelles est la capitale de la Belgique », « Le train est arrivé en retard »</a:t>
            </a:r>
            <a:endParaRPr lang="fr-FR" dirty="0">
              <a:latin typeface="Times New Roman"/>
              <a:cs typeface="Times New Roman"/>
            </a:endParaRPr>
          </a:p>
          <a:p>
            <a:pPr marL="342900" lvl="1" indent="-342900">
              <a:buFont typeface="Arial"/>
              <a:buChar char="•"/>
            </a:pPr>
            <a:r>
              <a:rPr lang="fr-FR" sz="3200" dirty="0">
                <a:latin typeface="Times New Roman"/>
                <a:cs typeface="Times New Roman"/>
              </a:rPr>
              <a:t>Les propositions peuvent avoir deux valeurs de vérité: le vrai ou le </a:t>
            </a:r>
            <a:r>
              <a:rPr lang="fr-FR" sz="3200" dirty="0" smtClean="0">
                <a:latin typeface="Times New Roman"/>
                <a:cs typeface="Times New Roman"/>
              </a:rPr>
              <a:t>faux</a:t>
            </a:r>
          </a:p>
          <a:p>
            <a:pPr marL="400050" lvl="1" indent="0">
              <a:buNone/>
            </a:pPr>
            <a:r>
              <a:rPr lang="fr-FR" sz="3200" dirty="0">
                <a:latin typeface="Times New Roman"/>
                <a:cs typeface="Times New Roman"/>
              </a:rPr>
              <a:t>	</a:t>
            </a:r>
            <a:r>
              <a:rPr lang="fr-FR" dirty="0" smtClean="0">
                <a:latin typeface="Times New Roman"/>
                <a:cs typeface="Times New Roman"/>
              </a:rPr>
              <a:t>Exemple: </a:t>
            </a:r>
            <a:r>
              <a:rPr lang="fr-FR" dirty="0">
                <a:latin typeface="Times New Roman"/>
                <a:cs typeface="Times New Roman"/>
              </a:rPr>
              <a:t>« </a:t>
            </a:r>
            <a:r>
              <a:rPr lang="fr-FR" dirty="0" smtClean="0">
                <a:latin typeface="Times New Roman"/>
                <a:cs typeface="Times New Roman"/>
              </a:rPr>
              <a:t>Il pleut</a:t>
            </a:r>
            <a:r>
              <a:rPr lang="fr-FR" dirty="0">
                <a:latin typeface="Times New Roman"/>
                <a:cs typeface="Times New Roman"/>
              </a:rPr>
              <a:t> » peut être vraie ou fausse</a:t>
            </a:r>
          </a:p>
        </p:txBody>
      </p:sp>
    </p:spTree>
    <p:extLst>
      <p:ext uri="{BB962C8B-B14F-4D97-AF65-F5344CB8AC3E}">
        <p14:creationId xmlns:p14="http://schemas.microsoft.com/office/powerpoint/2010/main" val="380455697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8606"/>
            <a:ext cx="8229600" cy="5837557"/>
          </a:xfrm>
        </p:spPr>
        <p:txBody>
          <a:bodyPr/>
          <a:lstStyle/>
          <a:p>
            <a:pPr marL="0" indent="0" algn="ctr">
              <a:buNone/>
            </a:pPr>
            <a:r>
              <a:rPr lang="fr-FR" b="1" dirty="0" smtClean="0">
                <a:latin typeface="Times New Roman"/>
                <a:cs typeface="Times New Roman"/>
              </a:rPr>
              <a:t>Propositions simples et complexes</a:t>
            </a:r>
          </a:p>
          <a:p>
            <a:pPr marL="0" indent="0" algn="ctr">
              <a:buNone/>
            </a:pPr>
            <a:endParaRPr lang="fr-FR" b="1" dirty="0">
              <a:latin typeface="Times New Roman"/>
              <a:cs typeface="Times New Roman"/>
            </a:endParaRPr>
          </a:p>
          <a:p>
            <a:r>
              <a:rPr lang="fr-FR" dirty="0" smtClean="0">
                <a:latin typeface="Times New Roman"/>
                <a:cs typeface="Times New Roman"/>
              </a:rPr>
              <a:t>« Il fait beau » est une proposition simple</a:t>
            </a:r>
          </a:p>
          <a:p>
            <a:r>
              <a:rPr lang="fr-FR" dirty="0" smtClean="0">
                <a:latin typeface="Times New Roman"/>
                <a:cs typeface="Times New Roman"/>
              </a:rPr>
              <a:t>« Il fait beau et chaud » est une proposition complexe:</a:t>
            </a:r>
          </a:p>
          <a:p>
            <a:pPr marL="0" indent="0">
              <a:buNone/>
            </a:pPr>
            <a:r>
              <a:rPr lang="fr-FR" dirty="0" smtClean="0">
                <a:latin typeface="Times New Roman"/>
                <a:cs typeface="Times New Roman"/>
              </a:rPr>
              <a:t>                              B  </a:t>
            </a:r>
            <a:r>
              <a:rPr lang="fr-FR" sz="4000" dirty="0" smtClean="0">
                <a:latin typeface="MS Reference Sans Serif"/>
                <a:ea typeface="Times New Roman"/>
                <a:cs typeface="MS Reference Sans Serif"/>
              </a:rPr>
              <a:t>∧</a:t>
            </a:r>
            <a:r>
              <a:rPr lang="fr-FR" sz="4000" dirty="0" smtClean="0"/>
              <a:t> </a:t>
            </a:r>
            <a:r>
              <a:rPr lang="fr-FR" dirty="0" smtClean="0">
                <a:latin typeface="Times New Roman"/>
                <a:cs typeface="Times New Roman"/>
              </a:rPr>
              <a:t> </a:t>
            </a:r>
            <a:r>
              <a:rPr lang="fr-FR" sz="3600" dirty="0" smtClean="0"/>
              <a:t>C</a:t>
            </a:r>
            <a:endParaRPr lang="fr-FR" sz="3600" dirty="0" smtClean="0">
              <a:latin typeface="Times New Roman"/>
              <a:cs typeface="Times New Roman"/>
            </a:endParaRPr>
          </a:p>
          <a:p>
            <a:pPr marL="0" indent="0">
              <a:buNone/>
            </a:pPr>
            <a:endParaRPr lang="fr-FR" dirty="0" smtClean="0">
              <a:latin typeface="Times New Roman"/>
              <a:cs typeface="Times New Roman"/>
            </a:endParaRPr>
          </a:p>
          <a:p>
            <a:r>
              <a:rPr lang="fr-FR" dirty="0" smtClean="0">
                <a:latin typeface="Times New Roman"/>
                <a:cs typeface="Times New Roman"/>
              </a:rPr>
              <a:t>« Il fait beau et chaud » est une conjonction de deux propositions simples. </a:t>
            </a:r>
            <a:endParaRPr lang="fr-FR" dirty="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311956508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797661531"/>
              </p:ext>
            </p:extLst>
          </p:nvPr>
        </p:nvGraphicFramePr>
        <p:xfrm>
          <a:off x="428333" y="1208020"/>
          <a:ext cx="8229600" cy="3169920"/>
        </p:xfrm>
        <a:graphic>
          <a:graphicData uri="http://schemas.openxmlformats.org/drawingml/2006/table">
            <a:tbl>
              <a:tblPr firstRow="1" bandRow="1">
                <a:tableStyleId>{9D7B26C5-4107-4FEC-AEDC-1716B250A1EF}</a:tableStyleId>
              </a:tblPr>
              <a:tblGrid>
                <a:gridCol w="2743200"/>
                <a:gridCol w="1591719"/>
                <a:gridCol w="3894681"/>
              </a:tblGrid>
              <a:tr h="307214">
                <a:tc>
                  <a:txBody>
                    <a:bodyPr/>
                    <a:lstStyle/>
                    <a:p>
                      <a:pPr>
                        <a:spcAft>
                          <a:spcPts val="0"/>
                        </a:spcAft>
                      </a:pPr>
                      <a:r>
                        <a:rPr lang="fr-FR" sz="4000" b="0" dirty="0">
                          <a:effectLst/>
                          <a:latin typeface="Times New Roman"/>
                          <a:cs typeface="Times New Roman"/>
                        </a:rPr>
                        <a:t>négation</a:t>
                      </a:r>
                      <a:endParaRPr lang="fr-FR" sz="4000" b="0" dirty="0">
                        <a:effectLst/>
                        <a:latin typeface="Times New Roman"/>
                        <a:ea typeface="ＭＳ 明朝"/>
                        <a:cs typeface="Times New Roman"/>
                      </a:endParaRPr>
                    </a:p>
                  </a:txBody>
                  <a:tcPr marL="68580" marR="68580" marT="0" marB="0"/>
                </a:tc>
                <a:tc>
                  <a:txBody>
                    <a:bodyPr/>
                    <a:lstStyle/>
                    <a:p>
                      <a:pPr>
                        <a:spcAft>
                          <a:spcPts val="0"/>
                        </a:spcAft>
                      </a:pPr>
                      <a:r>
                        <a:rPr lang="fr-FR" sz="4000" b="0" dirty="0" smtClean="0">
                          <a:effectLst/>
                          <a:latin typeface="Times New Roman"/>
                          <a:cs typeface="Times New Roman"/>
                        </a:rPr>
                        <a:t> </a:t>
                      </a:r>
                      <a:r>
                        <a:rPr lang="fr-FR" sz="4800" b="0" dirty="0" smtClean="0">
                          <a:effectLst/>
                          <a:latin typeface="Times New Roman"/>
                          <a:cs typeface="Times New Roman"/>
                        </a:rPr>
                        <a:t>¬</a:t>
                      </a:r>
                      <a:endParaRPr lang="fr-FR" sz="4800" b="0" dirty="0">
                        <a:effectLst/>
                        <a:latin typeface="Times New Roman"/>
                        <a:ea typeface="ＭＳ 明朝"/>
                        <a:cs typeface="Times New Roman"/>
                      </a:endParaRPr>
                    </a:p>
                  </a:txBody>
                  <a:tcPr marL="68580" marR="68580" marT="0" marB="0"/>
                </a:tc>
                <a:tc>
                  <a:txBody>
                    <a:bodyPr/>
                    <a:lstStyle/>
                    <a:p>
                      <a:pPr>
                        <a:spcAft>
                          <a:spcPts val="0"/>
                        </a:spcAft>
                      </a:pPr>
                      <a:r>
                        <a:rPr lang="fr-FR" sz="4000" b="0" dirty="0">
                          <a:effectLst/>
                          <a:latin typeface="Times New Roman"/>
                          <a:cs typeface="Times New Roman"/>
                        </a:rPr>
                        <a:t>non</a:t>
                      </a:r>
                      <a:endParaRPr lang="fr-FR" sz="4000" b="0" dirty="0">
                        <a:effectLst/>
                        <a:latin typeface="Times New Roman"/>
                        <a:ea typeface="ＭＳ 明朝"/>
                        <a:cs typeface="Times New Roman"/>
                      </a:endParaRPr>
                    </a:p>
                  </a:txBody>
                  <a:tcPr marL="68580" marR="68580" marT="0" marB="0"/>
                </a:tc>
              </a:tr>
              <a:tr h="307214">
                <a:tc>
                  <a:txBody>
                    <a:bodyPr/>
                    <a:lstStyle/>
                    <a:p>
                      <a:pPr>
                        <a:spcAft>
                          <a:spcPts val="0"/>
                        </a:spcAft>
                      </a:pPr>
                      <a:r>
                        <a:rPr lang="fr-FR" sz="4000" dirty="0">
                          <a:effectLst/>
                          <a:latin typeface="Times New Roman"/>
                          <a:cs typeface="Times New Roman"/>
                        </a:rPr>
                        <a:t>conjonction</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en-GB" sz="4000" baseline="0" dirty="0" smtClean="0">
                          <a:effectLst/>
                          <a:latin typeface="Times New Roman"/>
                          <a:cs typeface="Times New Roman"/>
                        </a:rPr>
                        <a:t> °</a:t>
                      </a:r>
                      <a:r>
                        <a:rPr lang="en-GB" sz="4000" dirty="0" smtClean="0">
                          <a:effectLst/>
                          <a:latin typeface="Times New Roman"/>
                          <a:cs typeface="Times New Roman"/>
                        </a:rPr>
                        <a:t> </a:t>
                      </a:r>
                      <a:r>
                        <a:rPr lang="fr-FR" sz="4000" dirty="0" smtClean="0">
                          <a:effectLst/>
                          <a:latin typeface="Times New Roman"/>
                          <a:cs typeface="Times New Roman"/>
                        </a:rPr>
                        <a:t>  </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a:effectLst/>
                          <a:latin typeface="Times New Roman"/>
                          <a:cs typeface="Times New Roman"/>
                        </a:rPr>
                        <a:t>et</a:t>
                      </a:r>
                      <a:endParaRPr lang="fr-FR" sz="4000">
                        <a:effectLst/>
                        <a:latin typeface="Times New Roman"/>
                        <a:ea typeface="ＭＳ 明朝"/>
                        <a:cs typeface="Times New Roman"/>
                      </a:endParaRPr>
                    </a:p>
                  </a:txBody>
                  <a:tcPr marL="68580" marR="68580" marT="0" marB="0"/>
                </a:tc>
              </a:tr>
              <a:tr h="307214">
                <a:tc>
                  <a:txBody>
                    <a:bodyPr/>
                    <a:lstStyle/>
                    <a:p>
                      <a:pPr>
                        <a:spcAft>
                          <a:spcPts val="0"/>
                        </a:spcAft>
                      </a:pPr>
                      <a:r>
                        <a:rPr lang="fr-FR" sz="4000">
                          <a:effectLst/>
                          <a:latin typeface="Times New Roman"/>
                          <a:cs typeface="Times New Roman"/>
                        </a:rPr>
                        <a:t>disjonction</a:t>
                      </a:r>
                      <a:endParaRPr lang="fr-FR" sz="400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a:effectLst/>
                          <a:latin typeface="Times New Roman"/>
                          <a:cs typeface="Times New Roman"/>
                        </a:rPr>
                        <a:t>ou</a:t>
                      </a:r>
                      <a:endParaRPr lang="fr-FR" sz="4000">
                        <a:effectLst/>
                        <a:latin typeface="Times New Roman"/>
                        <a:ea typeface="ＭＳ 明朝"/>
                        <a:cs typeface="Times New Roman"/>
                      </a:endParaRPr>
                    </a:p>
                  </a:txBody>
                  <a:tcPr marL="68580" marR="68580" marT="0" marB="0"/>
                </a:tc>
              </a:tr>
              <a:tr h="307214">
                <a:tc>
                  <a:txBody>
                    <a:bodyPr/>
                    <a:lstStyle/>
                    <a:p>
                      <a:pPr>
                        <a:spcAft>
                          <a:spcPts val="0"/>
                        </a:spcAft>
                      </a:pPr>
                      <a:r>
                        <a:rPr lang="fr-FR" sz="4000">
                          <a:effectLst/>
                          <a:latin typeface="Times New Roman"/>
                          <a:cs typeface="Times New Roman"/>
                        </a:rPr>
                        <a:t>implication</a:t>
                      </a:r>
                      <a:endParaRPr lang="fr-FR" sz="400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Si…alors</a:t>
                      </a:r>
                      <a:endParaRPr lang="fr-FR" sz="4000" dirty="0">
                        <a:effectLst/>
                        <a:latin typeface="Times New Roman"/>
                        <a:ea typeface="ＭＳ 明朝"/>
                        <a:cs typeface="Times New Roman"/>
                      </a:endParaRPr>
                    </a:p>
                  </a:txBody>
                  <a:tcPr marL="68580" marR="68580" marT="0" marB="0"/>
                </a:tc>
              </a:tr>
              <a:tr h="307214">
                <a:tc>
                  <a:txBody>
                    <a:bodyPr/>
                    <a:lstStyle/>
                    <a:p>
                      <a:pPr>
                        <a:spcAft>
                          <a:spcPts val="0"/>
                        </a:spcAft>
                      </a:pPr>
                      <a:r>
                        <a:rPr lang="fr-FR" sz="4000" dirty="0">
                          <a:effectLst/>
                          <a:latin typeface="Times New Roman"/>
                          <a:cs typeface="Times New Roman"/>
                        </a:rPr>
                        <a:t>Equivalence </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a:t>
                      </a:r>
                      <a:endParaRPr lang="fr-FR" sz="4000" dirty="0">
                        <a:effectLst/>
                        <a:latin typeface="Times New Roman"/>
                        <a:ea typeface="ＭＳ 明朝"/>
                        <a:cs typeface="Times New Roman"/>
                      </a:endParaRPr>
                    </a:p>
                  </a:txBody>
                  <a:tcPr marL="68580" marR="68580" marT="0" marB="0"/>
                </a:tc>
                <a:tc>
                  <a:txBody>
                    <a:bodyPr/>
                    <a:lstStyle/>
                    <a:p>
                      <a:pPr>
                        <a:spcAft>
                          <a:spcPts val="0"/>
                        </a:spcAft>
                      </a:pPr>
                      <a:r>
                        <a:rPr lang="fr-FR" sz="4000" dirty="0">
                          <a:effectLst/>
                          <a:latin typeface="Times New Roman"/>
                          <a:cs typeface="Times New Roman"/>
                        </a:rPr>
                        <a:t>Si et seulement si</a:t>
                      </a:r>
                      <a:endParaRPr lang="fr-FR" sz="4000" dirty="0">
                        <a:effectLst/>
                        <a:latin typeface="Times New Roman"/>
                        <a:ea typeface="ＭＳ 明朝"/>
                        <a:cs typeface="Times New Roman"/>
                      </a:endParaRPr>
                    </a:p>
                  </a:txBody>
                  <a:tcPr marL="68580" marR="68580" marT="0" marB="0"/>
                </a:tc>
              </a:tr>
            </a:tbl>
          </a:graphicData>
        </a:graphic>
      </p:graphicFrame>
      <p:sp>
        <p:nvSpPr>
          <p:cNvPr id="5" name="ZoneTexte 4"/>
          <p:cNvSpPr txBox="1"/>
          <p:nvPr/>
        </p:nvSpPr>
        <p:spPr>
          <a:xfrm>
            <a:off x="428333" y="4762000"/>
            <a:ext cx="8229600" cy="3139321"/>
          </a:xfrm>
          <a:prstGeom prst="rect">
            <a:avLst/>
          </a:prstGeom>
          <a:noFill/>
        </p:spPr>
        <p:txBody>
          <a:bodyPr wrap="square" rtlCol="0">
            <a:spAutoFit/>
          </a:bodyPr>
          <a:lstStyle/>
          <a:p>
            <a:r>
              <a:rPr lang="fr-FR" sz="3600" dirty="0">
                <a:latin typeface="Times New Roman"/>
                <a:cs typeface="Times New Roman"/>
              </a:rPr>
              <a:t>« Si </a:t>
            </a:r>
            <a:r>
              <a:rPr lang="fr-FR" sz="3600" dirty="0" smtClean="0">
                <a:latin typeface="Times New Roman"/>
                <a:cs typeface="Times New Roman"/>
              </a:rPr>
              <a:t>Gérard </a:t>
            </a:r>
            <a:r>
              <a:rPr lang="fr-FR" sz="3600" dirty="0">
                <a:latin typeface="Times New Roman"/>
                <a:cs typeface="Times New Roman"/>
              </a:rPr>
              <a:t>mange trop de bonbons alors il aura des carries. </a:t>
            </a:r>
            <a:r>
              <a:rPr lang="fr-FR" sz="3600" dirty="0" smtClean="0">
                <a:latin typeface="Times New Roman"/>
                <a:cs typeface="Times New Roman"/>
              </a:rPr>
              <a:t>»</a:t>
            </a:r>
          </a:p>
          <a:p>
            <a:pPr algn="ctr"/>
            <a:r>
              <a:rPr lang="fr-FR" sz="3600" dirty="0">
                <a:latin typeface="Times New Roman"/>
                <a:cs typeface="Times New Roman"/>
              </a:rPr>
              <a:t>G → C</a:t>
            </a:r>
          </a:p>
          <a:p>
            <a:endParaRPr lang="fr-FR" sz="3600" dirty="0" smtClean="0"/>
          </a:p>
          <a:p>
            <a:endParaRPr lang="fr-FR" dirty="0"/>
          </a:p>
          <a:p>
            <a:endParaRPr lang="fr-FR" dirty="0"/>
          </a:p>
          <a:p>
            <a:endParaRPr lang="fr-FR" dirty="0"/>
          </a:p>
        </p:txBody>
      </p:sp>
    </p:spTree>
    <p:extLst>
      <p:ext uri="{BB962C8B-B14F-4D97-AF65-F5344CB8AC3E}">
        <p14:creationId xmlns:p14="http://schemas.microsoft.com/office/powerpoint/2010/main" val="2307263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1827555449"/>
              </p:ext>
            </p:extLst>
          </p:nvPr>
        </p:nvGraphicFramePr>
        <p:xfrm>
          <a:off x="404155" y="445772"/>
          <a:ext cx="8400644" cy="5892625"/>
        </p:xfrm>
        <a:graphic>
          <a:graphicData uri="http://schemas.openxmlformats.org/drawingml/2006/table">
            <a:tbl>
              <a:tblPr firstRow="1" bandRow="1">
                <a:tableStyleId>{5C22544A-7EE6-4342-B048-85BDC9FD1C3A}</a:tableStyleId>
              </a:tblPr>
              <a:tblGrid>
                <a:gridCol w="2713610"/>
                <a:gridCol w="5687034"/>
              </a:tblGrid>
              <a:tr h="1109791">
                <a:tc>
                  <a:txBody>
                    <a:bodyPr/>
                    <a:lstStyle/>
                    <a:p>
                      <a:endParaRPr lang="fr-FR" sz="3200" dirty="0" smtClean="0"/>
                    </a:p>
                    <a:p>
                      <a:r>
                        <a:rPr lang="fr-FR" sz="3200" dirty="0" smtClean="0">
                          <a:latin typeface="Times New Roman"/>
                          <a:cs typeface="Times New Roman"/>
                        </a:rPr>
                        <a:t>Modèle </a:t>
                      </a:r>
                      <a:endParaRPr lang="fr-FR" sz="3200" dirty="0">
                        <a:latin typeface="Times New Roman"/>
                        <a:cs typeface="Times New Roman"/>
                      </a:endParaRPr>
                    </a:p>
                  </a:txBody>
                  <a:tcPr/>
                </a:tc>
                <a:tc>
                  <a:txBody>
                    <a:bodyPr/>
                    <a:lstStyle/>
                    <a:p>
                      <a:endParaRPr lang="fr-FR" sz="2200" dirty="0" smtClean="0"/>
                    </a:p>
                    <a:p>
                      <a:r>
                        <a:rPr lang="fr-FR" sz="3600" dirty="0" smtClean="0">
                          <a:latin typeface="Times New Roman"/>
                          <a:cs typeface="Times New Roman"/>
                        </a:rPr>
                        <a:t>Objet d’étude</a:t>
                      </a:r>
                      <a:endParaRPr lang="fr-FR" sz="3600" dirty="0">
                        <a:latin typeface="Times New Roman"/>
                        <a:cs typeface="Times New Roman"/>
                      </a:endParaRPr>
                    </a:p>
                  </a:txBody>
                  <a:tcPr/>
                </a:tc>
              </a:tr>
              <a:tr h="1186194">
                <a:tc>
                  <a:txBody>
                    <a:bodyPr/>
                    <a:lstStyle/>
                    <a:p>
                      <a:r>
                        <a:rPr lang="fr-FR" sz="3200" b="1" dirty="0" smtClean="0">
                          <a:latin typeface="Times New Roman"/>
                          <a:cs typeface="Times New Roman"/>
                        </a:rPr>
                        <a:t>Logique formelle</a:t>
                      </a:r>
                      <a:endParaRPr lang="fr-FR" sz="3200" b="1" dirty="0">
                        <a:latin typeface="Times New Roman"/>
                        <a:cs typeface="Times New Roman"/>
                      </a:endParaRPr>
                    </a:p>
                  </a:txBody>
                  <a:tcPr/>
                </a:tc>
                <a:tc>
                  <a:txBody>
                    <a:bodyPr/>
                    <a:lstStyle/>
                    <a:p>
                      <a:pPr algn="just"/>
                      <a:r>
                        <a:rPr lang="fr-FR" sz="3200" dirty="0" smtClean="0">
                          <a:latin typeface="Times New Roman"/>
                          <a:cs typeface="Times New Roman"/>
                        </a:rPr>
                        <a:t>Raisonnements</a:t>
                      </a:r>
                      <a:r>
                        <a:rPr lang="fr-FR" sz="3200" baseline="0" dirty="0" smtClean="0">
                          <a:latin typeface="Times New Roman"/>
                          <a:cs typeface="Times New Roman"/>
                        </a:rPr>
                        <a:t> et </a:t>
                      </a:r>
                      <a:r>
                        <a:rPr lang="fr-FR" sz="3200" dirty="0" smtClean="0">
                          <a:latin typeface="Times New Roman"/>
                          <a:cs typeface="Times New Roman"/>
                        </a:rPr>
                        <a:t>Arguments </a:t>
                      </a:r>
                    </a:p>
                    <a:p>
                      <a:pPr algn="just"/>
                      <a:r>
                        <a:rPr lang="fr-FR" sz="3200" dirty="0" smtClean="0">
                          <a:latin typeface="Times New Roman"/>
                          <a:cs typeface="Times New Roman"/>
                        </a:rPr>
                        <a:t>Valides ou invalides? </a:t>
                      </a:r>
                      <a:endParaRPr lang="fr-FR" sz="3200" dirty="0">
                        <a:latin typeface="Times New Roman"/>
                        <a:cs typeface="Times New Roman"/>
                      </a:endParaRPr>
                    </a:p>
                  </a:txBody>
                  <a:tcPr/>
                </a:tc>
              </a:tr>
              <a:tr h="1471891">
                <a:tc>
                  <a:txBody>
                    <a:bodyPr/>
                    <a:lstStyle/>
                    <a:p>
                      <a:r>
                        <a:rPr lang="fr-FR" sz="3200" b="1" dirty="0" smtClean="0">
                          <a:latin typeface="Times New Roman"/>
                          <a:cs typeface="Times New Roman"/>
                        </a:rPr>
                        <a:t>Logique informelle</a:t>
                      </a:r>
                      <a:endParaRPr lang="fr-FR" sz="3200" b="1" dirty="0">
                        <a:latin typeface="Times New Roman"/>
                        <a:cs typeface="Times New Roman"/>
                      </a:endParaRPr>
                    </a:p>
                  </a:txBody>
                  <a:tcPr/>
                </a:tc>
                <a:tc>
                  <a:txBody>
                    <a:bodyPr/>
                    <a:lstStyle/>
                    <a:p>
                      <a:pPr algn="just"/>
                      <a:r>
                        <a:rPr lang="fr-FR" sz="3200" dirty="0" smtClean="0">
                          <a:latin typeface="Times New Roman"/>
                          <a:cs typeface="Times New Roman"/>
                        </a:rPr>
                        <a:t>Arguments (solides ou non?) et comportements argumentatifs (utiles ou nuisibles?) </a:t>
                      </a:r>
                    </a:p>
                  </a:txBody>
                  <a:tcPr/>
                </a:tc>
              </a:tr>
              <a:tr h="1570170">
                <a:tc>
                  <a:txBody>
                    <a:bodyPr/>
                    <a:lstStyle/>
                    <a:p>
                      <a:r>
                        <a:rPr lang="fr-FR" sz="3200" b="1" dirty="0" smtClean="0">
                          <a:latin typeface="Times New Roman"/>
                          <a:cs typeface="Times New Roman"/>
                        </a:rPr>
                        <a:t>Rhétorique </a:t>
                      </a:r>
                      <a:endParaRPr lang="fr-FR" sz="3200" b="1" dirty="0">
                        <a:latin typeface="Times New Roman"/>
                        <a:cs typeface="Times New Roman"/>
                      </a:endParaRPr>
                    </a:p>
                  </a:txBody>
                  <a:tcPr/>
                </a:tc>
                <a:tc>
                  <a:txBody>
                    <a:bodyPr/>
                    <a:lstStyle/>
                    <a:p>
                      <a:r>
                        <a:rPr lang="fr-FR" sz="3200" dirty="0" smtClean="0">
                          <a:latin typeface="Times New Roman"/>
                          <a:cs typeface="Times New Roman"/>
                        </a:rPr>
                        <a:t>Discours</a:t>
                      </a:r>
                    </a:p>
                    <a:p>
                      <a:r>
                        <a:rPr lang="fr-FR" sz="3200" dirty="0" smtClean="0">
                          <a:latin typeface="Times New Roman"/>
                          <a:cs typeface="Times New Roman"/>
                        </a:rPr>
                        <a:t>Qu’est-ce qu’un discours persuasif? Qu’est-ce qu’un</a:t>
                      </a:r>
                      <a:r>
                        <a:rPr lang="fr-FR" sz="3200" baseline="0" dirty="0" smtClean="0">
                          <a:latin typeface="Times New Roman"/>
                          <a:cs typeface="Times New Roman"/>
                        </a:rPr>
                        <a:t> bon orateur? </a:t>
                      </a:r>
                      <a:r>
                        <a:rPr lang="fr-FR" sz="3200" dirty="0" smtClean="0">
                          <a:latin typeface="Times New Roman"/>
                          <a:cs typeface="Times New Roman"/>
                        </a:rPr>
                        <a:t> </a:t>
                      </a:r>
                    </a:p>
                  </a:txBody>
                  <a:tcPr/>
                </a:tc>
              </a:tr>
            </a:tbl>
          </a:graphicData>
        </a:graphic>
      </p:graphicFrame>
    </p:spTree>
    <p:extLst>
      <p:ext uri="{BB962C8B-B14F-4D97-AF65-F5344CB8AC3E}">
        <p14:creationId xmlns:p14="http://schemas.microsoft.com/office/powerpoint/2010/main" val="298600691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latin typeface="Times New Roman"/>
                <a:cs typeface="Times New Roman"/>
              </a:rPr>
              <a:t>Exercice: traduisez les énoncés suivants en logique propositionnelle </a:t>
            </a:r>
            <a:endParaRPr lang="fr-FR" sz="3200" dirty="0">
              <a:latin typeface="Times New Roman"/>
              <a:cs typeface="Times New Roman"/>
            </a:endParaRPr>
          </a:p>
        </p:txBody>
      </p:sp>
      <p:sp>
        <p:nvSpPr>
          <p:cNvPr id="3" name="Espace réservé du contenu 2"/>
          <p:cNvSpPr>
            <a:spLocks noGrp="1"/>
          </p:cNvSpPr>
          <p:nvPr>
            <p:ph idx="1"/>
          </p:nvPr>
        </p:nvSpPr>
        <p:spPr>
          <a:xfrm>
            <a:off x="0" y="1600200"/>
            <a:ext cx="9144000" cy="4951156"/>
          </a:xfrm>
        </p:spPr>
        <p:txBody>
          <a:bodyPr/>
          <a:lstStyle/>
          <a:p>
            <a:pPr marL="514350" indent="-514350">
              <a:buFont typeface="Wingdings" charset="2"/>
              <a:buAutoNum type="arabicPlain"/>
            </a:pPr>
            <a:r>
              <a:rPr lang="fr-FR" dirty="0" smtClean="0">
                <a:latin typeface="Times New Roman"/>
                <a:cs typeface="Times New Roman"/>
              </a:rPr>
              <a:t>Il fait beau et chaud        </a:t>
            </a:r>
          </a:p>
          <a:p>
            <a:pPr marL="514350" indent="-514350">
              <a:buFont typeface="Wingdings" charset="2"/>
              <a:buAutoNum type="arabicPlain"/>
            </a:pPr>
            <a:r>
              <a:rPr lang="fr-FR" dirty="0" smtClean="0">
                <a:latin typeface="Times New Roman"/>
                <a:cs typeface="Times New Roman"/>
              </a:rPr>
              <a:t>Si Pierre est un clown, alors il a un nez rouge</a:t>
            </a:r>
          </a:p>
          <a:p>
            <a:pPr marL="514350" indent="-514350">
              <a:buFont typeface="Wingdings" charset="2"/>
              <a:buAutoNum type="arabicPlain"/>
            </a:pPr>
            <a:r>
              <a:rPr lang="fr-FR" dirty="0" smtClean="0">
                <a:latin typeface="Times New Roman"/>
                <a:cs typeface="Times New Roman"/>
              </a:rPr>
              <a:t>Nous irons au cinéma ou au restaurant</a:t>
            </a:r>
          </a:p>
          <a:p>
            <a:pPr marL="514350" indent="-514350">
              <a:buFont typeface="Wingdings" charset="2"/>
              <a:buAutoNum type="arabicPlain"/>
            </a:pPr>
            <a:r>
              <a:rPr lang="fr-FR" dirty="0" smtClean="0">
                <a:latin typeface="Times New Roman"/>
                <a:cs typeface="Times New Roman"/>
              </a:rPr>
              <a:t>Arthur est honnête, mais pas Francis </a:t>
            </a:r>
          </a:p>
          <a:p>
            <a:pPr marL="514350" indent="-514350">
              <a:buFont typeface="Wingdings" charset="2"/>
              <a:buAutoNum type="arabicPlain"/>
            </a:pPr>
            <a:r>
              <a:rPr lang="fr-FR" dirty="0" smtClean="0">
                <a:latin typeface="Times New Roman"/>
                <a:cs typeface="Times New Roman"/>
              </a:rPr>
              <a:t>On repart à zéro si tu reviens </a:t>
            </a:r>
            <a:endParaRPr lang="fr-FR" sz="3600" dirty="0" smtClean="0">
              <a:latin typeface="Times New Roman"/>
              <a:cs typeface="Times New Roman"/>
            </a:endParaRPr>
          </a:p>
          <a:p>
            <a:pPr marL="514350" indent="-514350">
              <a:buFont typeface="Wingdings" charset="2"/>
              <a:buAutoNum type="arabicPlain"/>
            </a:pPr>
            <a:r>
              <a:rPr lang="fr-FR" dirty="0" smtClean="0">
                <a:latin typeface="Times New Roman"/>
                <a:cs typeface="Times New Roman"/>
              </a:rPr>
              <a:t>Ni Pierre, ni Jean ne sont venus</a:t>
            </a:r>
          </a:p>
          <a:p>
            <a:pPr marL="514350" indent="-514350">
              <a:buFont typeface="Wingdings" charset="2"/>
              <a:buAutoNum type="arabicPlain"/>
            </a:pPr>
            <a:r>
              <a:rPr lang="fr-FR" dirty="0" smtClean="0">
                <a:latin typeface="Times New Roman"/>
                <a:cs typeface="Times New Roman"/>
              </a:rPr>
              <a:t>Pierre et Jean ne sont pas venus séparément</a:t>
            </a:r>
          </a:p>
          <a:p>
            <a:pPr marL="514350" indent="-514350">
              <a:buFont typeface="Wingdings" charset="2"/>
              <a:buAutoNum type="arabicPlain"/>
            </a:pPr>
            <a:endParaRPr lang="fr-FR" dirty="0" smtClean="0"/>
          </a:p>
          <a:p>
            <a:pPr marL="0" indent="0">
              <a:buNone/>
            </a:pPr>
            <a:endParaRPr lang="fr-FR" dirty="0"/>
          </a:p>
        </p:txBody>
      </p:sp>
      <p:sp>
        <p:nvSpPr>
          <p:cNvPr id="4" name="ZoneTexte 3"/>
          <p:cNvSpPr txBox="1"/>
          <p:nvPr/>
        </p:nvSpPr>
        <p:spPr>
          <a:xfrm>
            <a:off x="4387965" y="1600199"/>
            <a:ext cx="2338324" cy="584776"/>
          </a:xfrm>
          <a:prstGeom prst="rect">
            <a:avLst/>
          </a:prstGeom>
          <a:noFill/>
        </p:spPr>
        <p:txBody>
          <a:bodyPr wrap="square" rtlCol="0">
            <a:spAutoFit/>
          </a:bodyPr>
          <a:lstStyle/>
          <a:p>
            <a:r>
              <a:rPr lang="fr-FR" sz="3200" dirty="0">
                <a:solidFill>
                  <a:srgbClr val="008000"/>
                </a:solidFill>
                <a:latin typeface="Times New Roman"/>
                <a:cs typeface="Times New Roman"/>
              </a:rPr>
              <a:t>B </a:t>
            </a:r>
            <a:r>
              <a:rPr lang="en-GB" sz="3200" dirty="0" smtClean="0">
                <a:solidFill>
                  <a:srgbClr val="008000"/>
                </a:solidFill>
                <a:latin typeface="Times New Roman"/>
                <a:cs typeface="Times New Roman"/>
              </a:rPr>
              <a:t>° </a:t>
            </a:r>
            <a:r>
              <a:rPr lang="en-GB" sz="3200" dirty="0">
                <a:solidFill>
                  <a:srgbClr val="008000"/>
                </a:solidFill>
                <a:latin typeface="Times New Roman"/>
                <a:cs typeface="Times New Roman"/>
              </a:rPr>
              <a:t>C</a:t>
            </a:r>
            <a:endParaRPr lang="fr-FR" sz="3200" dirty="0">
              <a:solidFill>
                <a:srgbClr val="008000"/>
              </a:solidFill>
              <a:latin typeface="Times New Roman"/>
              <a:cs typeface="Times New Roman"/>
            </a:endParaRPr>
          </a:p>
        </p:txBody>
      </p:sp>
      <p:sp>
        <p:nvSpPr>
          <p:cNvPr id="7" name="ZoneTexte 6"/>
          <p:cNvSpPr txBox="1"/>
          <p:nvPr/>
        </p:nvSpPr>
        <p:spPr>
          <a:xfrm>
            <a:off x="7881017" y="2139253"/>
            <a:ext cx="1262983" cy="861774"/>
          </a:xfrm>
          <a:prstGeom prst="rect">
            <a:avLst/>
          </a:prstGeom>
          <a:noFill/>
        </p:spPr>
        <p:txBody>
          <a:bodyPr wrap="square" rtlCol="0">
            <a:spAutoFit/>
          </a:bodyPr>
          <a:lstStyle/>
          <a:p>
            <a:r>
              <a:rPr lang="fr-FR" sz="3200" dirty="0" smtClean="0">
                <a:solidFill>
                  <a:srgbClr val="008000"/>
                </a:solidFill>
              </a:rPr>
              <a:t> P </a:t>
            </a:r>
            <a:r>
              <a:rPr lang="fr-FR" sz="3200" dirty="0">
                <a:solidFill>
                  <a:srgbClr val="008000"/>
                </a:solidFill>
              </a:rPr>
              <a:t>→ R</a:t>
            </a:r>
          </a:p>
          <a:p>
            <a:endParaRPr lang="fr-FR" dirty="0"/>
          </a:p>
        </p:txBody>
      </p:sp>
      <p:sp>
        <p:nvSpPr>
          <p:cNvPr id="10" name="ZoneTexte 9"/>
          <p:cNvSpPr txBox="1"/>
          <p:nvPr/>
        </p:nvSpPr>
        <p:spPr>
          <a:xfrm>
            <a:off x="7152096" y="2739417"/>
            <a:ext cx="1991904" cy="523220"/>
          </a:xfrm>
          <a:prstGeom prst="rect">
            <a:avLst/>
          </a:prstGeom>
          <a:noFill/>
        </p:spPr>
        <p:txBody>
          <a:bodyPr wrap="square" rtlCol="0">
            <a:spAutoFit/>
          </a:bodyPr>
          <a:lstStyle/>
          <a:p>
            <a:r>
              <a:rPr lang="fr-FR" sz="2800" dirty="0">
                <a:solidFill>
                  <a:srgbClr val="008000"/>
                </a:solidFill>
              </a:rPr>
              <a:t>C ∨  R </a:t>
            </a:r>
          </a:p>
        </p:txBody>
      </p:sp>
      <p:sp>
        <p:nvSpPr>
          <p:cNvPr id="11" name="ZoneTexte 10"/>
          <p:cNvSpPr txBox="1"/>
          <p:nvPr/>
        </p:nvSpPr>
        <p:spPr>
          <a:xfrm>
            <a:off x="6726289" y="3447303"/>
            <a:ext cx="1534704" cy="523220"/>
          </a:xfrm>
          <a:prstGeom prst="rect">
            <a:avLst/>
          </a:prstGeom>
          <a:noFill/>
        </p:spPr>
        <p:txBody>
          <a:bodyPr wrap="square" rtlCol="0">
            <a:spAutoFit/>
          </a:bodyPr>
          <a:lstStyle/>
          <a:p>
            <a:r>
              <a:rPr lang="fr-FR" sz="2800" dirty="0">
                <a:solidFill>
                  <a:srgbClr val="008000"/>
                </a:solidFill>
                <a:latin typeface="Times New Roman"/>
                <a:cs typeface="Times New Roman"/>
              </a:rPr>
              <a:t>A </a:t>
            </a:r>
            <a:r>
              <a:rPr lang="en-GB" sz="2800" dirty="0">
                <a:solidFill>
                  <a:srgbClr val="008000"/>
                </a:solidFill>
                <a:latin typeface="Times New Roman"/>
                <a:cs typeface="Times New Roman"/>
              </a:rPr>
              <a:t>°</a:t>
            </a:r>
            <a:r>
              <a:rPr lang="en-GB" sz="2800" dirty="0" smtClean="0">
                <a:solidFill>
                  <a:srgbClr val="008000"/>
                </a:solidFill>
                <a:latin typeface="Times New Roman"/>
                <a:cs typeface="Times New Roman"/>
              </a:rPr>
              <a:t> </a:t>
            </a:r>
            <a:r>
              <a:rPr lang="fr-FR" sz="2800" dirty="0">
                <a:solidFill>
                  <a:srgbClr val="008000"/>
                </a:solidFill>
                <a:latin typeface="Times New Roman"/>
                <a:cs typeface="Times New Roman"/>
              </a:rPr>
              <a:t>¬ F </a:t>
            </a:r>
          </a:p>
        </p:txBody>
      </p:sp>
      <p:sp>
        <p:nvSpPr>
          <p:cNvPr id="16" name="Rectangle 15"/>
          <p:cNvSpPr/>
          <p:nvPr/>
        </p:nvSpPr>
        <p:spPr>
          <a:xfrm>
            <a:off x="5889113" y="4556791"/>
            <a:ext cx="1505540" cy="584776"/>
          </a:xfrm>
          <a:prstGeom prst="rect">
            <a:avLst/>
          </a:prstGeom>
        </p:spPr>
        <p:txBody>
          <a:bodyPr wrap="none">
            <a:spAutoFit/>
          </a:bodyPr>
          <a:lstStyle/>
          <a:p>
            <a:pPr>
              <a:spcAft>
                <a:spcPts val="0"/>
              </a:spcAft>
            </a:pPr>
            <a:r>
              <a:rPr lang="fr-FR" sz="3200" dirty="0">
                <a:solidFill>
                  <a:srgbClr val="008000"/>
                </a:solidFill>
                <a:latin typeface="Times New Roman"/>
                <a:ea typeface="Times New Roman"/>
                <a:cs typeface="Times New Roman"/>
              </a:rPr>
              <a:t>¬ P </a:t>
            </a:r>
            <a:r>
              <a:rPr lang="en-GB" sz="3200" dirty="0" smtClean="0">
                <a:solidFill>
                  <a:srgbClr val="008000"/>
                </a:solidFill>
                <a:latin typeface="Palatino"/>
                <a:ea typeface="Times New Roman"/>
                <a:cs typeface="Palatino"/>
              </a:rPr>
              <a:t>° </a:t>
            </a:r>
            <a:r>
              <a:rPr lang="fr-FR" sz="3200" dirty="0">
                <a:solidFill>
                  <a:srgbClr val="008000"/>
                </a:solidFill>
                <a:latin typeface="Times New Roman"/>
                <a:ea typeface="Times New Roman"/>
                <a:cs typeface="Times New Roman"/>
              </a:rPr>
              <a:t>¬J</a:t>
            </a:r>
            <a:endParaRPr lang="fr-FR" sz="2800" dirty="0">
              <a:effectLst/>
              <a:latin typeface="Cambria"/>
              <a:ea typeface="ＭＳ 明朝"/>
              <a:cs typeface="Times New Roman"/>
            </a:endParaRPr>
          </a:p>
        </p:txBody>
      </p:sp>
      <p:sp>
        <p:nvSpPr>
          <p:cNvPr id="18" name="Rectangle 17"/>
          <p:cNvSpPr/>
          <p:nvPr/>
        </p:nvSpPr>
        <p:spPr>
          <a:xfrm>
            <a:off x="5644788" y="3910460"/>
            <a:ext cx="2163001" cy="646331"/>
          </a:xfrm>
          <a:prstGeom prst="rect">
            <a:avLst/>
          </a:prstGeom>
        </p:spPr>
        <p:txBody>
          <a:bodyPr wrap="square">
            <a:spAutoFit/>
          </a:bodyPr>
          <a:lstStyle/>
          <a:p>
            <a:r>
              <a:rPr lang="fr-FR" sz="3600" dirty="0">
                <a:solidFill>
                  <a:srgbClr val="008000"/>
                </a:solidFill>
              </a:rPr>
              <a:t>R→ Z </a:t>
            </a:r>
          </a:p>
        </p:txBody>
      </p:sp>
      <p:sp>
        <p:nvSpPr>
          <p:cNvPr id="19" name="ZoneTexte 18"/>
          <p:cNvSpPr txBox="1"/>
          <p:nvPr/>
        </p:nvSpPr>
        <p:spPr>
          <a:xfrm>
            <a:off x="7660100" y="5141567"/>
            <a:ext cx="1590299" cy="584776"/>
          </a:xfrm>
          <a:prstGeom prst="rect">
            <a:avLst/>
          </a:prstGeom>
          <a:noFill/>
        </p:spPr>
        <p:txBody>
          <a:bodyPr wrap="none" rtlCol="0">
            <a:spAutoFit/>
          </a:bodyPr>
          <a:lstStyle/>
          <a:p>
            <a:r>
              <a:rPr lang="fr-FR" sz="3200" dirty="0">
                <a:solidFill>
                  <a:srgbClr val="008000"/>
                </a:solidFill>
                <a:latin typeface="Times New Roman"/>
                <a:cs typeface="Times New Roman"/>
              </a:rPr>
              <a:t>¬ (P∨J) </a:t>
            </a:r>
          </a:p>
        </p:txBody>
      </p:sp>
    </p:spTree>
    <p:extLst>
      <p:ext uri="{BB962C8B-B14F-4D97-AF65-F5344CB8AC3E}">
        <p14:creationId xmlns:p14="http://schemas.microsoft.com/office/powerpoint/2010/main" val="3181505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6" grpId="0"/>
      <p:bldP spid="18"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Les valeurs de vérité des propositions</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endParaRPr lang="fr-FR" dirty="0">
              <a:latin typeface="Times New Roman"/>
              <a:cs typeface="Times New Roman"/>
            </a:endParaRPr>
          </a:p>
          <a:p>
            <a:r>
              <a:rPr lang="fr-FR" dirty="0" smtClean="0">
                <a:latin typeface="Times New Roman"/>
                <a:cs typeface="Times New Roman"/>
              </a:rPr>
              <a:t>P, une proposition simple, a deux valeurs de vérité: V ou F</a:t>
            </a:r>
          </a:p>
          <a:p>
            <a:pPr marL="400050" lvl="1" indent="0">
              <a:buNone/>
            </a:pPr>
            <a:r>
              <a:rPr lang="fr-FR" dirty="0" smtClean="0">
                <a:latin typeface="Times New Roman"/>
                <a:cs typeface="Times New Roman"/>
              </a:rPr>
              <a:t>Si je dis « Il fait beau », cela peut être vrai ou faux</a:t>
            </a:r>
          </a:p>
          <a:p>
            <a:endParaRPr lang="fr-FR" dirty="0" smtClean="0">
              <a:latin typeface="Times New Roman"/>
              <a:cs typeface="Times New Roman"/>
            </a:endParaRPr>
          </a:p>
          <a:p>
            <a:r>
              <a:rPr lang="fr-FR" dirty="0" smtClean="0">
                <a:latin typeface="Times New Roman"/>
                <a:cs typeface="Times New Roman"/>
              </a:rPr>
              <a:t>Qu’en est-il les propositions complexes? </a:t>
            </a:r>
            <a:endParaRPr lang="fr-FR" dirty="0">
              <a:latin typeface="Times New Roman"/>
              <a:cs typeface="Times New Roman"/>
            </a:endParaRPr>
          </a:p>
          <a:p>
            <a:pPr marL="0" indent="0">
              <a:buNone/>
            </a:pPr>
            <a:r>
              <a:rPr lang="fr-FR" dirty="0" smtClean="0">
                <a:latin typeface="Times New Roman"/>
                <a:cs typeface="Times New Roman"/>
              </a:rPr>
              <a:t>          </a:t>
            </a:r>
            <a:endParaRPr lang="fr-FR" dirty="0">
              <a:latin typeface="Times New Roman"/>
              <a:cs typeface="Times New Roman"/>
            </a:endParaRPr>
          </a:p>
        </p:txBody>
      </p:sp>
    </p:spTree>
    <p:extLst>
      <p:ext uri="{BB962C8B-B14F-4D97-AF65-F5344CB8AC3E}">
        <p14:creationId xmlns:p14="http://schemas.microsoft.com/office/powerpoint/2010/main" val="150439431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conjonction</a:t>
            </a: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50290117"/>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r>
                        <a:rPr lang="fr-FR" sz="4400" dirty="0" smtClean="0">
                          <a:latin typeface="Times New Roman"/>
                          <a:cs typeface="Times New Roman"/>
                        </a:rPr>
                        <a:t> P°Q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2453795" y="6020363"/>
            <a:ext cx="5123919" cy="584776"/>
          </a:xfrm>
          <a:prstGeom prst="rect">
            <a:avLst/>
          </a:prstGeom>
          <a:noFill/>
        </p:spPr>
        <p:txBody>
          <a:bodyPr wrap="none" rtlCol="0">
            <a:spAutoFit/>
          </a:bodyPr>
          <a:lstStyle/>
          <a:p>
            <a:r>
              <a:rPr lang="fr-FR" sz="3200" dirty="0" smtClean="0">
                <a:latin typeface="Times New Roman"/>
                <a:cs typeface="Times New Roman"/>
              </a:rPr>
              <a:t>Exemple: Il fait beau et chaud</a:t>
            </a:r>
            <a:endParaRPr lang="fr-FR" sz="3200" dirty="0">
              <a:latin typeface="Times New Roman"/>
              <a:cs typeface="Times New Roman"/>
            </a:endParaRPr>
          </a:p>
        </p:txBody>
      </p:sp>
    </p:spTree>
    <p:extLst>
      <p:ext uri="{BB962C8B-B14F-4D97-AF65-F5344CB8AC3E}">
        <p14:creationId xmlns:p14="http://schemas.microsoft.com/office/powerpoint/2010/main" val="108649705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 </a:t>
            </a:r>
            <a:r>
              <a:rPr lang="fr-FR" dirty="0" smtClean="0">
                <a:latin typeface="Times New Roman"/>
                <a:cs typeface="Times New Roman"/>
              </a:rPr>
              <a:t>disjonction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3718570808"/>
              </p:ext>
            </p:extLst>
          </p:nvPr>
        </p:nvGraphicFramePr>
        <p:xfrm>
          <a:off x="567980" y="1468894"/>
          <a:ext cx="7765542" cy="4373880"/>
        </p:xfrm>
        <a:graphic>
          <a:graphicData uri="http://schemas.openxmlformats.org/drawingml/2006/table">
            <a:tbl>
              <a:tblPr firstRow="1" bandRow="1">
                <a:tableStyleId>{616DA210-FB5B-4158-B5E0-FEB733F419BA}</a:tableStyleId>
              </a:tblPr>
              <a:tblGrid>
                <a:gridCol w="2588514"/>
                <a:gridCol w="2588514"/>
                <a:gridCol w="2588514"/>
              </a:tblGrid>
              <a:tr h="679786">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3200" dirty="0" smtClean="0">
                          <a:effectLst/>
                          <a:latin typeface="Times New Roman"/>
                          <a:cs typeface="Times New Roman"/>
                        </a:rPr>
                        <a:t>∨</a:t>
                      </a:r>
                      <a:r>
                        <a:rPr lang="fr-FR" sz="2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04820">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endParaRPr lang="fr-FR" sz="1100" dirty="0">
                        <a:latin typeface="Times New Roman"/>
                        <a:cs typeface="Times New Roman"/>
                      </a:endParaRPr>
                    </a:p>
                  </a:txBody>
                  <a:tcPr/>
                </a:tc>
              </a:tr>
              <a:tr h="704820">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717297">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8315097" cy="584776"/>
          </a:xfrm>
          <a:prstGeom prst="rect">
            <a:avLst/>
          </a:prstGeom>
          <a:noFill/>
        </p:spPr>
        <p:txBody>
          <a:bodyPr wrap="none" rtlCol="0">
            <a:spAutoFit/>
          </a:bodyPr>
          <a:lstStyle/>
          <a:p>
            <a:r>
              <a:rPr lang="fr-FR" sz="3200" dirty="0" smtClean="0">
                <a:latin typeface="Times New Roman"/>
                <a:cs typeface="Times New Roman"/>
              </a:rPr>
              <a:t>Exemple: Nous allons au cinéma ou au restaurant</a:t>
            </a:r>
            <a:endParaRPr lang="fr-FR" sz="3200" dirty="0">
              <a:latin typeface="Times New Roman"/>
              <a:cs typeface="Times New Roman"/>
            </a:endParaRPr>
          </a:p>
        </p:txBody>
      </p:sp>
    </p:spTree>
    <p:extLst>
      <p:ext uri="{BB962C8B-B14F-4D97-AF65-F5344CB8AC3E}">
        <p14:creationId xmlns:p14="http://schemas.microsoft.com/office/powerpoint/2010/main" val="277209437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l</a:t>
            </a:r>
            <a:r>
              <a:rPr lang="fr-FR" dirty="0" smtClean="0">
                <a:latin typeface="Times New Roman"/>
                <a:cs typeface="Times New Roman"/>
              </a:rPr>
              <a:t>’implication</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83319788"/>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baseline="0" dirty="0" smtClean="0">
                          <a:effectLst/>
                          <a:latin typeface="Times New Roman"/>
                          <a:ea typeface="ＭＳ 明朝"/>
                          <a:cs typeface="Times New Roman"/>
                        </a:rPr>
                        <a:t>  </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6" name="ZoneTexte 5"/>
          <p:cNvSpPr txBox="1"/>
          <p:nvPr/>
        </p:nvSpPr>
        <p:spPr>
          <a:xfrm>
            <a:off x="567980" y="6037721"/>
            <a:ext cx="7904728" cy="584776"/>
          </a:xfrm>
          <a:prstGeom prst="rect">
            <a:avLst/>
          </a:prstGeom>
          <a:noFill/>
        </p:spPr>
        <p:txBody>
          <a:bodyPr wrap="none" rtlCol="0">
            <a:spAutoFit/>
          </a:bodyPr>
          <a:lstStyle/>
          <a:p>
            <a:r>
              <a:rPr lang="fr-FR" sz="3200" dirty="0" smtClean="0">
                <a:latin typeface="Times New Roman"/>
                <a:cs typeface="Times New Roman"/>
              </a:rPr>
              <a:t>Exemple: Si je suis élu, les impôts vont baisser</a:t>
            </a:r>
            <a:endParaRPr lang="fr-FR" sz="3200" dirty="0">
              <a:latin typeface="Times New Roman"/>
              <a:cs typeface="Times New Roman"/>
            </a:endParaRPr>
          </a:p>
        </p:txBody>
      </p:sp>
    </p:spTree>
    <p:extLst>
      <p:ext uri="{BB962C8B-B14F-4D97-AF65-F5344CB8AC3E}">
        <p14:creationId xmlns:p14="http://schemas.microsoft.com/office/powerpoint/2010/main" val="69803057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a:cs typeface="Times New Roman"/>
              </a:rPr>
              <a:t>Les tables de vérité: </a:t>
            </a:r>
            <a:r>
              <a:rPr lang="fr-FR" dirty="0" smtClean="0">
                <a:latin typeface="Times New Roman"/>
                <a:cs typeface="Times New Roman"/>
              </a:rPr>
              <a:t>l’équivalence</a:t>
            </a:r>
            <a:endParaRPr lang="fr-FR" dirty="0">
              <a:latin typeface="Times New Roman"/>
              <a:cs typeface="Times New Roman"/>
            </a:endParaRPr>
          </a:p>
        </p:txBody>
      </p:sp>
      <p:sp>
        <p:nvSpPr>
          <p:cNvPr id="3" name="Espace réservé du contenu 2"/>
          <p:cNvSpPr>
            <a:spLocks noGrp="1"/>
          </p:cNvSpPr>
          <p:nvPr>
            <p:ph idx="1"/>
          </p:nvPr>
        </p:nvSpPr>
        <p:spPr>
          <a:xfrm>
            <a:off x="457200" y="1600201"/>
            <a:ext cx="8229600" cy="3967730"/>
          </a:xfrm>
        </p:spPr>
        <p:txBody>
          <a:bodyPr/>
          <a:lstStyle/>
          <a:p>
            <a:endParaRPr lang="fr-FR" dirty="0" smtClean="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1619959904"/>
              </p:ext>
            </p:extLst>
          </p:nvPr>
        </p:nvGraphicFramePr>
        <p:xfrm>
          <a:off x="567980" y="1468894"/>
          <a:ext cx="7765542" cy="4610134"/>
        </p:xfrm>
        <a:graphic>
          <a:graphicData uri="http://schemas.openxmlformats.org/drawingml/2006/table">
            <a:tbl>
              <a:tblPr firstRow="1" bandRow="1">
                <a:tableStyleId>{616DA210-FB5B-4158-B5E0-FEB733F419BA}</a:tableStyleId>
              </a:tblPr>
              <a:tblGrid>
                <a:gridCol w="2588514"/>
                <a:gridCol w="2588514"/>
                <a:gridCol w="2588514"/>
              </a:tblGrid>
              <a:tr h="707249">
                <a:tc>
                  <a:txBody>
                    <a:bodyPr/>
                    <a:lstStyle/>
                    <a:p>
                      <a:r>
                        <a:rPr lang="fr-FR" sz="4400" dirty="0" smtClean="0">
                          <a:latin typeface="Times New Roman"/>
                          <a:cs typeface="Times New Roman"/>
                        </a:rPr>
                        <a:t>P</a:t>
                      </a:r>
                      <a:endParaRPr lang="fr-FR" sz="4400" dirty="0">
                        <a:latin typeface="Times New Roman"/>
                        <a:cs typeface="Times New Roman"/>
                      </a:endParaRPr>
                    </a:p>
                  </a:txBody>
                  <a:tcPr/>
                </a:tc>
                <a:tc>
                  <a:txBody>
                    <a:bodyPr/>
                    <a:lstStyle/>
                    <a:p>
                      <a:r>
                        <a:rPr lang="fr-FR" sz="4400" dirty="0" smtClean="0">
                          <a:latin typeface="Times New Roman"/>
                          <a:cs typeface="Times New Roman"/>
                        </a:rPr>
                        <a:t>Q</a:t>
                      </a:r>
                      <a:endParaRPr lang="fr-FR" sz="4400" dirty="0">
                        <a:latin typeface="Times New Roman"/>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4400" dirty="0" smtClean="0">
                          <a:latin typeface="Times New Roman"/>
                          <a:cs typeface="Times New Roman"/>
                        </a:rPr>
                        <a:t> P </a:t>
                      </a:r>
                      <a:r>
                        <a:rPr lang="fr-FR" sz="4400" dirty="0" smtClean="0">
                          <a:effectLst/>
                          <a:latin typeface="Times New Roman"/>
                          <a:cs typeface="Times New Roman"/>
                        </a:rPr>
                        <a:t>↔</a:t>
                      </a:r>
                      <a:r>
                        <a:rPr lang="fr-FR" sz="4400" dirty="0" smtClean="0">
                          <a:latin typeface="Times New Roman"/>
                          <a:cs typeface="Times New Roman"/>
                        </a:rPr>
                        <a:t>Q</a:t>
                      </a:r>
                      <a:endParaRPr lang="fr-FR" sz="4400" dirty="0">
                        <a:latin typeface="Times New Roman"/>
                        <a:cs typeface="Times New Roman"/>
                      </a:endParaRPr>
                    </a:p>
                  </a:txBody>
                  <a:tcPr/>
                </a:tc>
              </a:tr>
              <a:tr h="105921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dirty="0">
                        <a:solidFill>
                          <a:srgbClr val="008000"/>
                        </a:solidFill>
                        <a:latin typeface="Times New Roman"/>
                        <a:cs typeface="Times New Roman"/>
                      </a:endParaRPr>
                    </a:p>
                  </a:txBody>
                  <a:tcPr/>
                </a:tc>
              </a:tr>
              <a:tr h="749684">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endParaRPr lang="fr-FR" sz="1100" dirty="0">
                        <a:latin typeface="Times New Roman"/>
                        <a:cs typeface="Times New Roman"/>
                      </a:endParaRPr>
                    </a:p>
                  </a:txBody>
                  <a:tcPr/>
                </a:tc>
              </a:tr>
              <a:tr h="905279">
                <a:tc>
                  <a:txBody>
                    <a:bodyPr/>
                    <a:lstStyle/>
                    <a:p>
                      <a:r>
                        <a:rPr lang="fr-FR" sz="3600" dirty="0" smtClean="0">
                          <a:latin typeface="Times New Roman"/>
                          <a:cs typeface="Times New Roman"/>
                        </a:rPr>
                        <a:t>F</a:t>
                      </a:r>
                      <a:endParaRPr lang="fr-FR" sz="3600" dirty="0">
                        <a:latin typeface="Times New Roman"/>
                        <a:cs typeface="Times New Roman"/>
                      </a:endParaRPr>
                    </a:p>
                  </a:txBody>
                  <a:tcPr/>
                </a:tc>
                <a:tc>
                  <a:txBody>
                    <a:bodyPr/>
                    <a:lstStyle/>
                    <a:p>
                      <a:r>
                        <a:rPr lang="fr-FR" sz="3600" dirty="0" smtClean="0">
                          <a:latin typeface="Times New Roman"/>
                          <a:cs typeface="Times New Roman"/>
                        </a:rPr>
                        <a:t>V</a:t>
                      </a:r>
                      <a:endParaRPr lang="fr-FR" sz="36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smtClean="0">
                        <a:ln>
                          <a:noFill/>
                        </a:ln>
                        <a:solidFill>
                          <a:srgbClr val="008000"/>
                        </a:solidFill>
                        <a:effectLst/>
                        <a:uLnTx/>
                        <a:uFillTx/>
                        <a:latin typeface="Times New Roman"/>
                        <a:ea typeface="+mn-ea"/>
                        <a:cs typeface="Times New Roman"/>
                      </a:endParaRPr>
                    </a:p>
                  </a:txBody>
                  <a:tcPr/>
                </a:tc>
              </a:tr>
              <a:tr h="933569">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r>
                        <a:rPr lang="fr-FR" sz="4000" dirty="0" smtClean="0">
                          <a:latin typeface="Times New Roman"/>
                          <a:cs typeface="Times New Roman"/>
                        </a:rPr>
                        <a:t>F</a:t>
                      </a:r>
                      <a:endParaRPr lang="fr-FR" sz="4000" dirty="0">
                        <a:latin typeface="Times New Roman"/>
                        <a:cs typeface="Times New Roman"/>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600" b="0" i="0" u="none" strike="noStrike" kern="1200" cap="none" spc="0" normalizeH="0" baseline="0" noProof="0" dirty="0" smtClean="0">
                          <a:ln>
                            <a:noFill/>
                          </a:ln>
                          <a:solidFill>
                            <a:srgbClr val="008000"/>
                          </a:solidFill>
                          <a:effectLst/>
                          <a:uLnTx/>
                          <a:uFillTx/>
                          <a:latin typeface="Times New Roman"/>
                          <a:ea typeface="+mn-ea"/>
                          <a:cs typeface="Times New Roman"/>
                        </a:rPr>
                        <a:t>V</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008000"/>
                        </a:solidFill>
                        <a:effectLst/>
                        <a:uLnTx/>
                        <a:uFillTx/>
                        <a:latin typeface="Times New Roman"/>
                        <a:ea typeface="+mn-ea"/>
                        <a:cs typeface="Times New Roman"/>
                      </a:endParaRPr>
                    </a:p>
                    <a:p>
                      <a:endParaRPr lang="fr-FR" sz="1200" dirty="0">
                        <a:latin typeface="Times New Roman"/>
                        <a:cs typeface="Times New Roman"/>
                      </a:endParaRPr>
                    </a:p>
                  </a:txBody>
                  <a:tcPr/>
                </a:tc>
              </a:tr>
            </a:tbl>
          </a:graphicData>
        </a:graphic>
      </p:graphicFrame>
      <p:sp>
        <p:nvSpPr>
          <p:cNvPr id="5" name="Rectangle 4"/>
          <p:cNvSpPr/>
          <p:nvPr/>
        </p:nvSpPr>
        <p:spPr>
          <a:xfrm>
            <a:off x="457200" y="6180892"/>
            <a:ext cx="8686800" cy="584776"/>
          </a:xfrm>
          <a:prstGeom prst="rect">
            <a:avLst/>
          </a:prstGeom>
        </p:spPr>
        <p:txBody>
          <a:bodyPr wrap="square">
            <a:spAutoFit/>
          </a:bodyPr>
          <a:lstStyle/>
          <a:p>
            <a:r>
              <a:rPr lang="fr-FR" sz="2000" dirty="0">
                <a:latin typeface="Times New Roman"/>
                <a:cs typeface="Times New Roman"/>
              </a:rPr>
              <a:t>‘</a:t>
            </a:r>
            <a:r>
              <a:rPr lang="fr-FR" sz="2800" dirty="0">
                <a:latin typeface="Times New Roman"/>
                <a:cs typeface="Times New Roman"/>
              </a:rPr>
              <a:t>Vous passerez l’examen si et seulement </a:t>
            </a:r>
            <a:r>
              <a:rPr lang="fr-FR" sz="3200" dirty="0" smtClean="0">
                <a:latin typeface="Times New Roman"/>
                <a:cs typeface="Times New Roman"/>
              </a:rPr>
              <a:t>si</a:t>
            </a:r>
            <a:r>
              <a:rPr lang="fr-FR" sz="2800" dirty="0" smtClean="0">
                <a:latin typeface="Times New Roman"/>
                <a:cs typeface="Times New Roman"/>
              </a:rPr>
              <a:t> </a:t>
            </a:r>
            <a:r>
              <a:rPr lang="fr-FR" sz="2800" dirty="0">
                <a:latin typeface="Times New Roman"/>
                <a:cs typeface="Times New Roman"/>
              </a:rPr>
              <a:t>vous travaillez</a:t>
            </a:r>
            <a:r>
              <a:rPr lang="fr-FR" sz="2000" dirty="0">
                <a:latin typeface="Times New Roman"/>
                <a:cs typeface="Times New Roman"/>
              </a:rPr>
              <a:t>’</a:t>
            </a:r>
          </a:p>
        </p:txBody>
      </p:sp>
    </p:spTree>
    <p:extLst>
      <p:ext uri="{BB962C8B-B14F-4D97-AF65-F5344CB8AC3E}">
        <p14:creationId xmlns:p14="http://schemas.microsoft.com/office/powerpoint/2010/main" val="382711761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endParaRPr lang="fr-FR" dirty="0" smtClean="0"/>
          </a:p>
          <a:p>
            <a:r>
              <a:rPr lang="fr-FR" sz="4000" dirty="0" smtClean="0">
                <a:latin typeface="Times New Roman"/>
                <a:cs typeface="Times New Roman"/>
              </a:rPr>
              <a:t>L’opérateur principal est celui qui porte sur l’ensemble de la formule</a:t>
            </a:r>
          </a:p>
          <a:p>
            <a:r>
              <a:rPr lang="fr-FR" sz="4000" dirty="0" smtClean="0">
                <a:latin typeface="Times New Roman"/>
                <a:cs typeface="Times New Roman"/>
              </a:rPr>
              <a:t>L’opérateur principal est l’opérateur de plus haut niveau</a:t>
            </a:r>
            <a:endParaRPr lang="fr-FR" sz="4000" dirty="0">
              <a:latin typeface="Times New Roman"/>
              <a:cs typeface="Times New Roman"/>
            </a:endParaRPr>
          </a:p>
        </p:txBody>
      </p:sp>
    </p:spTree>
    <p:extLst>
      <p:ext uri="{BB962C8B-B14F-4D97-AF65-F5344CB8AC3E}">
        <p14:creationId xmlns:p14="http://schemas.microsoft.com/office/powerpoint/2010/main" val="79801041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1: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a:t>
            </a:r>
            <a:r>
              <a:rPr lang="fr-FR" sz="7200" dirty="0">
                <a:latin typeface="Times New Roman"/>
                <a:ea typeface="ＭＳ 明朝"/>
                <a:cs typeface="Times New Roman"/>
              </a:rPr>
              <a:t> </a:t>
            </a:r>
            <a:r>
              <a:rPr lang="fr-FR" sz="4400" dirty="0">
                <a:latin typeface="Palatino Linotype"/>
                <a:ea typeface="Times New Roman"/>
                <a:cs typeface="Palatino Linotype"/>
              </a:rPr>
              <a:t>∨</a:t>
            </a:r>
            <a:r>
              <a:rPr lang="fr-FR" sz="7200" dirty="0">
                <a:latin typeface="Times New Roman"/>
                <a:ea typeface="ＭＳ 明朝"/>
                <a:cs typeface="Times New Roman"/>
              </a:rPr>
              <a:t> </a:t>
            </a:r>
            <a:r>
              <a:rPr lang="fr-FR" sz="4400" dirty="0">
                <a:latin typeface="Times New Roman"/>
                <a:ea typeface="ＭＳ 明朝"/>
                <a:cs typeface="Times New Roman"/>
              </a:rPr>
              <a:t>(C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 </a:t>
            </a:r>
          </a:p>
          <a:p>
            <a:pPr marL="0" indent="0" algn="just">
              <a:spcAft>
                <a:spcPts val="0"/>
              </a:spcAft>
              <a:buNone/>
            </a:pPr>
            <a:endParaRPr lang="fr-FR" sz="4400" dirty="0">
              <a:latin typeface="Times New Roman"/>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312807067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1: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a:t>
            </a:r>
            <a:r>
              <a:rPr lang="fr-FR" sz="7200" dirty="0">
                <a:latin typeface="Times New Roman"/>
                <a:ea typeface="ＭＳ 明朝"/>
                <a:cs typeface="Times New Roman"/>
              </a:rPr>
              <a:t> </a:t>
            </a:r>
            <a:r>
              <a:rPr lang="fr-FR" sz="5400" dirty="0">
                <a:solidFill>
                  <a:srgbClr val="008000"/>
                </a:solidFill>
                <a:latin typeface="Palatino Linotype"/>
                <a:ea typeface="Times New Roman"/>
                <a:cs typeface="Palatino Linotype"/>
              </a:rPr>
              <a:t>∨</a:t>
            </a:r>
            <a:r>
              <a:rPr lang="fr-FR" sz="7200" dirty="0">
                <a:latin typeface="Times New Roman"/>
                <a:ea typeface="ＭＳ 明朝"/>
                <a:cs typeface="Times New Roman"/>
              </a:rPr>
              <a:t> </a:t>
            </a:r>
            <a:r>
              <a:rPr lang="fr-FR" sz="4400" dirty="0">
                <a:latin typeface="Times New Roman"/>
                <a:ea typeface="ＭＳ 明朝"/>
                <a:cs typeface="Times New Roman"/>
              </a:rPr>
              <a:t>(C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 </a:t>
            </a:r>
          </a:p>
          <a:p>
            <a:pPr marL="0" indent="0" algn="just">
              <a:spcAft>
                <a:spcPts val="0"/>
              </a:spcAft>
              <a:buNone/>
            </a:pPr>
            <a:endParaRPr lang="fr-FR" sz="4400" dirty="0">
              <a:latin typeface="Times New Roman"/>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84180275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2: </a:t>
            </a:r>
          </a:p>
          <a:p>
            <a:pPr marL="0" indent="0">
              <a:buNone/>
            </a:pPr>
            <a:endParaRPr lang="fr-FR" dirty="0">
              <a:latin typeface="Times New Roman"/>
              <a:cs typeface="Times New Roman"/>
            </a:endParaRPr>
          </a:p>
          <a:p>
            <a:pPr marL="0" indent="0" algn="just">
              <a:spcAft>
                <a:spcPts val="0"/>
              </a:spcAft>
              <a:buNone/>
            </a:pPr>
            <a:r>
              <a:rPr lang="fr-FR" sz="4400" dirty="0">
                <a:latin typeface="Times New Roman"/>
                <a:ea typeface="Times New Roman"/>
                <a:cs typeface="Times New Roman"/>
              </a:rPr>
              <a:t>¬</a:t>
            </a:r>
            <a:r>
              <a:rPr lang="fr-FR" sz="4400" dirty="0">
                <a:latin typeface="Times New Roman"/>
                <a:ea typeface="ＭＳ 明朝"/>
                <a:cs typeface="Times New Roman"/>
                <a:sym typeface="Symbol"/>
              </a:rPr>
              <a:t></a:t>
            </a: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 </a:t>
            </a:r>
            <a:r>
              <a:rPr lang="fr-FR" sz="2400" dirty="0">
                <a:latin typeface="Palatino Linotype"/>
                <a:ea typeface="Times New Roman"/>
                <a:cs typeface="Palatino Linotype"/>
              </a:rPr>
              <a:t>∨</a:t>
            </a:r>
            <a:r>
              <a:rPr lang="fr-FR" sz="4400" dirty="0">
                <a:latin typeface="Times New Roman"/>
                <a:ea typeface="ＭＳ 明朝"/>
                <a:cs typeface="Times New Roman"/>
              </a:rPr>
              <a:t> (C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a:t>
            </a:r>
            <a:r>
              <a:rPr lang="fr-FR" sz="4400" dirty="0" smtClean="0">
                <a:latin typeface="Times New Roman"/>
                <a:ea typeface="ＭＳ 明朝"/>
                <a:cs typeface="Times New Roman"/>
                <a:sym typeface="Symbol"/>
              </a:rPr>
              <a:t></a:t>
            </a:r>
            <a:endParaRPr lang="fr-FR" sz="4400" dirty="0">
              <a:latin typeface="Cambria"/>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30864668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42648"/>
            <a:ext cx="8229600" cy="5783515"/>
          </a:xfrm>
        </p:spPr>
        <p:txBody>
          <a:bodyPr>
            <a:normAutofit lnSpcReduction="10000"/>
          </a:bodyPr>
          <a:lstStyle/>
          <a:p>
            <a:pPr marL="0" indent="0">
              <a:buNone/>
            </a:pPr>
            <a:r>
              <a:rPr lang="fr-FR" sz="4000" b="1" dirty="0">
                <a:latin typeface="Times New Roman"/>
                <a:cs typeface="Times New Roman"/>
              </a:rPr>
              <a:t>Évaluation</a:t>
            </a:r>
            <a:endParaRPr lang="fr-FR" sz="4000" dirty="0">
              <a:latin typeface="Times New Roman"/>
              <a:cs typeface="Times New Roman"/>
            </a:endParaRPr>
          </a:p>
          <a:p>
            <a:pPr marL="0" indent="0">
              <a:buNone/>
            </a:pPr>
            <a:r>
              <a:rPr lang="fr-FR" sz="4000" dirty="0">
                <a:latin typeface="Times New Roman"/>
                <a:cs typeface="Times New Roman"/>
              </a:rPr>
              <a:t>1) Plaidoirie </a:t>
            </a:r>
            <a:r>
              <a:rPr lang="fr-FR" sz="4000" dirty="0" smtClean="0">
                <a:latin typeface="Times New Roman"/>
                <a:cs typeface="Times New Roman"/>
              </a:rPr>
              <a:t>(</a:t>
            </a:r>
            <a:r>
              <a:rPr lang="fr-FR" sz="4000" b="1" dirty="0">
                <a:latin typeface="Times New Roman"/>
                <a:cs typeface="Times New Roman"/>
              </a:rPr>
              <a:t>5</a:t>
            </a:r>
            <a:r>
              <a:rPr lang="fr-FR" sz="4000" b="1" dirty="0" smtClean="0">
                <a:latin typeface="Times New Roman"/>
                <a:cs typeface="Times New Roman"/>
              </a:rPr>
              <a:t> </a:t>
            </a:r>
            <a:r>
              <a:rPr lang="fr-FR" sz="4000" b="1" dirty="0">
                <a:latin typeface="Times New Roman"/>
                <a:cs typeface="Times New Roman"/>
              </a:rPr>
              <a:t>pts)</a:t>
            </a:r>
            <a:endParaRPr lang="fr-FR" sz="4000" dirty="0">
              <a:latin typeface="Times New Roman"/>
              <a:cs typeface="Times New Roman"/>
            </a:endParaRPr>
          </a:p>
          <a:p>
            <a:pPr marL="0" indent="0">
              <a:buNone/>
            </a:pPr>
            <a:r>
              <a:rPr lang="fr-FR" sz="4000" dirty="0">
                <a:latin typeface="Times New Roman"/>
                <a:cs typeface="Times New Roman"/>
              </a:rPr>
              <a:t>2) Opinion argumentée </a:t>
            </a:r>
            <a:r>
              <a:rPr lang="fr-FR" sz="4000" dirty="0" smtClean="0">
                <a:latin typeface="Times New Roman"/>
                <a:cs typeface="Times New Roman"/>
              </a:rPr>
              <a:t>(</a:t>
            </a:r>
            <a:r>
              <a:rPr lang="fr-FR" sz="4000" b="1" dirty="0">
                <a:latin typeface="Times New Roman"/>
                <a:cs typeface="Times New Roman"/>
              </a:rPr>
              <a:t>5</a:t>
            </a:r>
            <a:r>
              <a:rPr lang="fr-FR" sz="4000" b="1" dirty="0" smtClean="0">
                <a:latin typeface="Times New Roman"/>
                <a:cs typeface="Times New Roman"/>
              </a:rPr>
              <a:t> </a:t>
            </a:r>
            <a:r>
              <a:rPr lang="fr-FR" sz="4000" b="1" dirty="0">
                <a:latin typeface="Times New Roman"/>
                <a:cs typeface="Times New Roman"/>
              </a:rPr>
              <a:t>pts)</a:t>
            </a:r>
            <a:endParaRPr lang="fr-FR" sz="4000" dirty="0">
              <a:latin typeface="Times New Roman"/>
              <a:cs typeface="Times New Roman"/>
            </a:endParaRPr>
          </a:p>
          <a:p>
            <a:pPr marL="0" indent="0">
              <a:buNone/>
            </a:pPr>
            <a:r>
              <a:rPr lang="fr-FR" sz="4000" dirty="0">
                <a:latin typeface="Times New Roman"/>
                <a:cs typeface="Times New Roman"/>
              </a:rPr>
              <a:t>3</a:t>
            </a:r>
            <a:r>
              <a:rPr lang="fr-FR" sz="4000" dirty="0" smtClean="0">
                <a:latin typeface="Times New Roman"/>
                <a:cs typeface="Times New Roman"/>
              </a:rPr>
              <a:t>) </a:t>
            </a:r>
            <a:r>
              <a:rPr lang="fr-FR" sz="4000" dirty="0">
                <a:latin typeface="Times New Roman"/>
                <a:cs typeface="Times New Roman"/>
              </a:rPr>
              <a:t>Examen de logique </a:t>
            </a:r>
            <a:r>
              <a:rPr lang="fr-FR" sz="4000" dirty="0" smtClean="0">
                <a:latin typeface="Times New Roman"/>
                <a:cs typeface="Times New Roman"/>
              </a:rPr>
              <a:t>formelle: 25 mars 2016 </a:t>
            </a:r>
            <a:r>
              <a:rPr lang="fr-FR" sz="4000" dirty="0">
                <a:latin typeface="Times New Roman"/>
                <a:cs typeface="Times New Roman"/>
              </a:rPr>
              <a:t>(</a:t>
            </a:r>
            <a:r>
              <a:rPr lang="fr-FR" sz="4000" b="1" dirty="0">
                <a:latin typeface="Times New Roman"/>
                <a:cs typeface="Times New Roman"/>
              </a:rPr>
              <a:t>10 pts</a:t>
            </a:r>
            <a:r>
              <a:rPr lang="fr-FR" sz="4000" dirty="0" smtClean="0">
                <a:latin typeface="Times New Roman"/>
                <a:cs typeface="Times New Roman"/>
              </a:rPr>
              <a:t>)</a:t>
            </a:r>
          </a:p>
          <a:p>
            <a:pPr marL="0" indent="0">
              <a:buNone/>
            </a:pPr>
            <a:r>
              <a:rPr lang="fr-FR" sz="4000" dirty="0" smtClean="0">
                <a:latin typeface="Times New Roman"/>
                <a:cs typeface="Times New Roman"/>
              </a:rPr>
              <a:t>4) Performance </a:t>
            </a:r>
            <a:r>
              <a:rPr lang="fr-FR" sz="4000" dirty="0">
                <a:latin typeface="Times New Roman"/>
                <a:cs typeface="Times New Roman"/>
              </a:rPr>
              <a:t>orale </a:t>
            </a:r>
            <a:r>
              <a:rPr lang="fr-FR" sz="4000" dirty="0" smtClean="0">
                <a:latin typeface="Times New Roman"/>
                <a:cs typeface="Times New Roman"/>
              </a:rPr>
              <a:t>(</a:t>
            </a:r>
            <a:r>
              <a:rPr lang="fr-FR" sz="4000" b="1" dirty="0" smtClean="0">
                <a:latin typeface="Times New Roman"/>
                <a:cs typeface="Times New Roman"/>
              </a:rPr>
              <a:t>1 pt bonus</a:t>
            </a:r>
            <a:r>
              <a:rPr lang="fr-FR" sz="4000" dirty="0" smtClean="0">
                <a:latin typeface="Times New Roman"/>
                <a:cs typeface="Times New Roman"/>
              </a:rPr>
              <a:t>)</a:t>
            </a:r>
            <a:endParaRPr lang="fr-FR" sz="4000" dirty="0">
              <a:latin typeface="Times New Roman"/>
              <a:cs typeface="Times New Roman"/>
            </a:endParaRPr>
          </a:p>
          <a:p>
            <a:pPr marL="0" indent="0">
              <a:buNone/>
            </a:pPr>
            <a:endParaRPr lang="fr-FR" sz="4000" dirty="0" smtClean="0"/>
          </a:p>
          <a:p>
            <a:pPr marL="0" indent="0" algn="just">
              <a:buNone/>
            </a:pPr>
            <a:r>
              <a:rPr lang="fr-FR" sz="4000" dirty="0">
                <a:latin typeface="Times New Roman"/>
                <a:cs typeface="Times New Roman"/>
              </a:rPr>
              <a:t>Remise des travaux écrits (plaidoirie et opinion argumentée) : </a:t>
            </a:r>
            <a:r>
              <a:rPr lang="fr-FR" sz="4000" b="1" dirty="0">
                <a:latin typeface="Times New Roman"/>
                <a:cs typeface="Times New Roman"/>
              </a:rPr>
              <a:t>29 avril </a:t>
            </a:r>
            <a:r>
              <a:rPr lang="fr-FR" sz="4000" b="1" dirty="0" smtClean="0">
                <a:latin typeface="Times New Roman"/>
                <a:cs typeface="Times New Roman"/>
              </a:rPr>
              <a:t>2016</a:t>
            </a:r>
            <a:endParaRPr lang="fr-FR" sz="40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66805072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 identifier l’opérateur principal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buNone/>
            </a:pPr>
            <a:r>
              <a:rPr lang="fr-FR" dirty="0" smtClean="0">
                <a:latin typeface="Times New Roman"/>
                <a:cs typeface="Times New Roman"/>
              </a:rPr>
              <a:t>Exemple 2: </a:t>
            </a:r>
          </a:p>
          <a:p>
            <a:pPr marL="0" indent="0">
              <a:buNone/>
            </a:pPr>
            <a:endParaRPr lang="fr-FR" dirty="0">
              <a:latin typeface="Times New Roman"/>
              <a:cs typeface="Times New Roman"/>
            </a:endParaRPr>
          </a:p>
          <a:p>
            <a:pPr marL="0" indent="0" algn="just">
              <a:spcAft>
                <a:spcPts val="0"/>
              </a:spcAft>
              <a:buNone/>
            </a:pPr>
            <a:r>
              <a:rPr lang="fr-FR" sz="6000" dirty="0">
                <a:solidFill>
                  <a:srgbClr val="008000"/>
                </a:solidFill>
                <a:latin typeface="Times New Roman"/>
                <a:ea typeface="Times New Roman"/>
                <a:cs typeface="Times New Roman"/>
              </a:rPr>
              <a:t>¬</a:t>
            </a:r>
            <a:r>
              <a:rPr lang="fr-FR" sz="4400" dirty="0">
                <a:latin typeface="Times New Roman"/>
                <a:ea typeface="ＭＳ 明朝"/>
                <a:cs typeface="Times New Roman"/>
                <a:sym typeface="Symbol"/>
              </a:rPr>
              <a:t></a:t>
            </a:r>
            <a:r>
              <a:rPr lang="fr-FR" sz="4400" dirty="0">
                <a:latin typeface="Times New Roman"/>
                <a:ea typeface="ＭＳ 明朝"/>
                <a:cs typeface="Times New Roman"/>
              </a:rPr>
              <a:t>(A</a:t>
            </a:r>
            <a:r>
              <a:rPr lang="fr-FR" sz="4400" dirty="0">
                <a:latin typeface="MS Reference Sans Serif"/>
                <a:ea typeface="Times New Roman"/>
                <a:cs typeface="MS Reference Sans Serif"/>
              </a:rPr>
              <a:t>∧</a:t>
            </a:r>
            <a:r>
              <a:rPr lang="fr-FR" sz="4400" dirty="0">
                <a:latin typeface="Times New Roman"/>
                <a:ea typeface="ＭＳ 明朝"/>
                <a:cs typeface="Times New Roman"/>
              </a:rPr>
              <a:t>B) </a:t>
            </a:r>
            <a:r>
              <a:rPr lang="fr-FR" sz="2400" dirty="0">
                <a:latin typeface="Palatino Linotype"/>
                <a:ea typeface="Times New Roman"/>
                <a:cs typeface="Palatino Linotype"/>
              </a:rPr>
              <a:t>∨</a:t>
            </a:r>
            <a:r>
              <a:rPr lang="fr-FR" sz="4400" dirty="0">
                <a:latin typeface="Times New Roman"/>
                <a:ea typeface="ＭＳ 明朝"/>
                <a:cs typeface="Times New Roman"/>
              </a:rPr>
              <a:t> (C</a:t>
            </a:r>
            <a:r>
              <a:rPr lang="fr-FR" sz="4400" dirty="0">
                <a:latin typeface="MS Reference Sans Serif"/>
                <a:ea typeface="Times New Roman"/>
                <a:cs typeface="MS Reference Sans Serif"/>
              </a:rPr>
              <a:t>∧</a:t>
            </a:r>
            <a:r>
              <a:rPr lang="fr-FR" sz="4400" dirty="0">
                <a:latin typeface="Times New Roman"/>
                <a:ea typeface="ＭＳ 明朝"/>
                <a:cs typeface="Times New Roman"/>
              </a:rPr>
              <a:t>D</a:t>
            </a:r>
            <a:r>
              <a:rPr lang="fr-FR" sz="4400" dirty="0" smtClean="0">
                <a:latin typeface="Times New Roman"/>
                <a:ea typeface="ＭＳ 明朝"/>
                <a:cs typeface="Times New Roman"/>
              </a:rPr>
              <a:t>)</a:t>
            </a:r>
            <a:r>
              <a:rPr lang="fr-FR" sz="4400" dirty="0" smtClean="0">
                <a:latin typeface="Times New Roman"/>
                <a:ea typeface="ＭＳ 明朝"/>
                <a:cs typeface="Times New Roman"/>
                <a:sym typeface="Symbol"/>
              </a:rPr>
              <a:t></a:t>
            </a:r>
            <a:endParaRPr lang="fr-FR" sz="4400" dirty="0">
              <a:latin typeface="Cambria"/>
              <a:ea typeface="ＭＳ 明朝"/>
              <a:cs typeface="Times New Roman"/>
            </a:endParaRPr>
          </a:p>
          <a:p>
            <a:pPr marL="0" indent="0" algn="just">
              <a:spcAft>
                <a:spcPts val="0"/>
              </a:spcAft>
              <a:buNone/>
            </a:pPr>
            <a:endParaRPr lang="fr-FR" sz="4400" dirty="0">
              <a:latin typeface="Cambria"/>
              <a:ea typeface="ＭＳ 明朝"/>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5752725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 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p>
        </p:txBody>
      </p:sp>
    </p:spTree>
    <p:extLst>
      <p:ext uri="{BB962C8B-B14F-4D97-AF65-F5344CB8AC3E}">
        <p14:creationId xmlns:p14="http://schemas.microsoft.com/office/powerpoint/2010/main" val="1687841514"/>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87616590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58740142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sz="3600" dirty="0" smtClean="0">
                <a:latin typeface="Times New Roman"/>
                <a:ea typeface="ＭＳ 明朝"/>
                <a:cs typeface="Times New Roman"/>
              </a:rPr>
              <a:t>Exemple 1:</a:t>
            </a:r>
            <a:endParaRPr lang="fr-FR" sz="3600" dirty="0">
              <a:latin typeface="Times New Roman"/>
              <a:ea typeface="ＭＳ 明朝"/>
              <a:cs typeface="Times New Roman"/>
            </a:endParaRPr>
          </a:p>
          <a:p>
            <a:pPr marL="0" indent="0" algn="just">
              <a:spcAft>
                <a:spcPts val="0"/>
              </a:spcAft>
              <a:buNone/>
            </a:pPr>
            <a:r>
              <a:rPr lang="fr-FR" dirty="0">
                <a:latin typeface="Times New Roman"/>
                <a:ea typeface="ＭＳ 明朝"/>
                <a:cs typeface="Times New Roman"/>
              </a:rPr>
              <a:t>(A v D) </a:t>
            </a:r>
            <a:r>
              <a:rPr lang="fr-FR" dirty="0">
                <a:latin typeface="Times New Roman"/>
                <a:cs typeface="Times New Roman"/>
              </a:rPr>
              <a:t>→</a:t>
            </a:r>
            <a:r>
              <a:rPr lang="fr-FR" dirty="0" smtClean="0">
                <a:latin typeface="Times New Roman"/>
                <a:ea typeface="ＭＳ 明朝"/>
                <a:cs typeface="Times New Roman"/>
              </a:rPr>
              <a:t> </a:t>
            </a:r>
            <a:r>
              <a:rPr lang="fr-FR" dirty="0">
                <a:latin typeface="Times New Roman"/>
                <a:ea typeface="ＭＳ 明朝"/>
                <a:cs typeface="Times New Roman"/>
              </a:rPr>
              <a:t>E   </a:t>
            </a:r>
            <a:r>
              <a:rPr lang="fr-FR" dirty="0" smtClean="0">
                <a:latin typeface="Times New Roman"/>
                <a:ea typeface="ＭＳ 明朝"/>
                <a:cs typeface="Times New Roman"/>
              </a:rPr>
              <a:t>et </a:t>
            </a:r>
            <a:r>
              <a:rPr lang="fr-FR" dirty="0">
                <a:latin typeface="Times New Roman"/>
                <a:ea typeface="ＭＳ 明朝"/>
                <a:cs typeface="Times New Roman"/>
              </a:rPr>
              <a:t>nous savons A=V ; D=F ; E = V</a:t>
            </a:r>
            <a:endParaRPr lang="fr-FR" dirty="0">
              <a:latin typeface="Cambria"/>
              <a:ea typeface="ＭＳ 明朝"/>
              <a:cs typeface="Times New Roman"/>
            </a:endParaRPr>
          </a:p>
          <a:p>
            <a:pPr marL="0" indent="0">
              <a:buNone/>
            </a:pPr>
            <a:r>
              <a:rPr lang="fr-FR" dirty="0" smtClean="0">
                <a:latin typeface="Times New Roman"/>
                <a:cs typeface="Times New Roman"/>
              </a:rPr>
              <a:t> </a:t>
            </a:r>
            <a:r>
              <a:rPr lang="fr-FR" dirty="0" smtClean="0">
                <a:solidFill>
                  <a:srgbClr val="008000"/>
                </a:solidFill>
                <a:latin typeface="Times New Roman"/>
                <a:cs typeface="Times New Roman"/>
              </a:rPr>
              <a:t>V    F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buNone/>
            </a:pPr>
            <a:endParaRPr lang="fr-FR" dirty="0">
              <a:solidFill>
                <a:srgbClr val="008000"/>
              </a:solidFill>
              <a:latin typeface="Times New Roman"/>
              <a:cs typeface="Times New Roman"/>
            </a:endParaRPr>
          </a:p>
          <a:p>
            <a:pPr marL="0" indent="0">
              <a:buNone/>
            </a:pPr>
            <a:r>
              <a:rPr lang="fr-FR" dirty="0" smtClean="0">
                <a:latin typeface="Times New Roman"/>
                <a:cs typeface="Times New Roman"/>
              </a:rPr>
              <a:t>La formule est vraie</a:t>
            </a:r>
          </a:p>
        </p:txBody>
      </p:sp>
    </p:spTree>
    <p:extLst>
      <p:ext uri="{BB962C8B-B14F-4D97-AF65-F5344CB8AC3E}">
        <p14:creationId xmlns:p14="http://schemas.microsoft.com/office/powerpoint/2010/main" val="42302546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2157032382"/>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a:t>
            </a:r>
          </a:p>
        </p:txBody>
      </p:sp>
    </p:spTree>
    <p:extLst>
      <p:ext uri="{BB962C8B-B14F-4D97-AF65-F5344CB8AC3E}">
        <p14:creationId xmlns:p14="http://schemas.microsoft.com/office/powerpoint/2010/main" val="663067653"/>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p:txBody>
      </p:sp>
    </p:spTree>
    <p:extLst>
      <p:ext uri="{BB962C8B-B14F-4D97-AF65-F5344CB8AC3E}">
        <p14:creationId xmlns:p14="http://schemas.microsoft.com/office/powerpoint/2010/main" val="732193946"/>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a:cs typeface="Times New Roman"/>
              </a:rPr>
              <a:t>Calculer la vérité d’une proposition</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spcAft>
                <a:spcPts val="0"/>
              </a:spcAft>
              <a:buNone/>
            </a:pPr>
            <a:r>
              <a:rPr lang="fr-FR" dirty="0" smtClean="0">
                <a:latin typeface="Times New Roman"/>
                <a:cs typeface="Times New Roman"/>
              </a:rPr>
              <a:t>Exemple 2</a:t>
            </a:r>
          </a:p>
          <a:p>
            <a:pPr marL="0" indent="0">
              <a:spcAft>
                <a:spcPts val="0"/>
              </a:spcAft>
              <a:buNone/>
            </a:pPr>
            <a:r>
              <a:rPr lang="fr-FR" sz="3600" dirty="0" smtClean="0">
                <a:latin typeface="Times New Roman"/>
                <a:ea typeface="Times New Roman"/>
                <a:cs typeface="Times New Roman"/>
              </a:rPr>
              <a:t>( </a:t>
            </a:r>
            <a:r>
              <a:rPr lang="fr-FR" sz="3600" dirty="0">
                <a:latin typeface="Times New Roman"/>
                <a:ea typeface="Times New Roman"/>
                <a:cs typeface="Times New Roman"/>
              </a:rPr>
              <a:t>C v A) → B </a:t>
            </a:r>
            <a:r>
              <a:rPr lang="fr-FR" sz="3600" dirty="0" smtClean="0">
                <a:latin typeface="Times New Roman"/>
                <a:ea typeface="Times New Roman"/>
                <a:cs typeface="Times New Roman"/>
              </a:rPr>
              <a:t>  avec </a:t>
            </a:r>
            <a:r>
              <a:rPr lang="fr-FR" sz="3600" dirty="0">
                <a:latin typeface="Times New Roman"/>
                <a:ea typeface="Times New Roman"/>
                <a:cs typeface="Times New Roman"/>
              </a:rPr>
              <a:t>A=V, C=F et B</a:t>
            </a:r>
            <a:r>
              <a:rPr lang="fr-FR" sz="3600" dirty="0" smtClean="0">
                <a:latin typeface="Times New Roman"/>
                <a:ea typeface="Times New Roman"/>
                <a:cs typeface="Times New Roman"/>
              </a:rPr>
              <a:t>=F</a:t>
            </a:r>
            <a:endParaRPr lang="fr-FR" sz="3600" dirty="0">
              <a:latin typeface="Times New Roman"/>
              <a:ea typeface="ＭＳ 明朝"/>
              <a:cs typeface="Times New Roman"/>
            </a:endParaRPr>
          </a:p>
          <a:p>
            <a:pPr marL="0" indent="0" algn="just">
              <a:spcAft>
                <a:spcPts val="0"/>
              </a:spcAft>
              <a:buNone/>
            </a:pPr>
            <a:r>
              <a:rPr lang="fr-FR" dirty="0" smtClean="0">
                <a:latin typeface="Times New Roman"/>
                <a:cs typeface="Times New Roman"/>
              </a:rPr>
              <a:t>  </a:t>
            </a:r>
            <a:r>
              <a:rPr lang="fr-FR" dirty="0" smtClean="0">
                <a:solidFill>
                  <a:srgbClr val="008000"/>
                </a:solidFill>
                <a:latin typeface="Times New Roman"/>
                <a:cs typeface="Times New Roman"/>
              </a:rPr>
              <a:t> F     V         F</a:t>
            </a:r>
          </a:p>
          <a:p>
            <a:pPr marL="0" indent="0" algn="just">
              <a:spcAft>
                <a:spcPts val="0"/>
              </a:spcAft>
              <a:buNone/>
            </a:pPr>
            <a:r>
              <a:rPr lang="fr-FR" dirty="0">
                <a:solidFill>
                  <a:srgbClr val="008000"/>
                </a:solidFill>
                <a:latin typeface="Times New Roman"/>
                <a:cs typeface="Times New Roman"/>
              </a:rPr>
              <a:t> </a:t>
            </a:r>
            <a:r>
              <a:rPr lang="fr-FR" dirty="0" smtClean="0">
                <a:solidFill>
                  <a:srgbClr val="008000"/>
                </a:solidFill>
                <a:latin typeface="Times New Roman"/>
                <a:cs typeface="Times New Roman"/>
              </a:rPr>
              <a:t>     V</a:t>
            </a:r>
          </a:p>
          <a:p>
            <a:pPr marL="0" indent="0" algn="just">
              <a:spcAft>
                <a:spcPts val="0"/>
              </a:spcAft>
              <a:buNone/>
            </a:pPr>
            <a:r>
              <a:rPr lang="fr-FR" dirty="0" smtClean="0">
                <a:solidFill>
                  <a:srgbClr val="008000"/>
                </a:solidFill>
                <a:latin typeface="Times New Roman"/>
                <a:cs typeface="Times New Roman"/>
              </a:rPr>
              <a:t>                F</a:t>
            </a:r>
          </a:p>
        </p:txBody>
      </p:sp>
    </p:spTree>
    <p:extLst>
      <p:ext uri="{BB962C8B-B14F-4D97-AF65-F5344CB8AC3E}">
        <p14:creationId xmlns:p14="http://schemas.microsoft.com/office/powerpoint/2010/main" val="324076368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34934"/>
            <a:ext cx="8229600" cy="5491230"/>
          </a:xfrm>
        </p:spPr>
        <p:txBody>
          <a:bodyPr/>
          <a:lstStyle/>
          <a:p>
            <a:pPr marL="0" indent="0">
              <a:buNone/>
            </a:pPr>
            <a:r>
              <a:rPr lang="fr-FR" dirty="0" smtClean="0">
                <a:latin typeface="Times New Roman"/>
                <a:cs typeface="Times New Roman"/>
              </a:rPr>
              <a:t>Prochaine séance: </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19-02-2016: Discussion critique</a:t>
            </a:r>
          </a:p>
          <a:p>
            <a:pPr marL="0" indent="0">
              <a:buNone/>
            </a:pPr>
            <a:endParaRPr lang="fr-FR" dirty="0" smtClean="0">
              <a:latin typeface="Times New Roman"/>
              <a:cs typeface="Times New Roman"/>
            </a:endParaRPr>
          </a:p>
          <a:p>
            <a:pPr marL="0" indent="0">
              <a:buNone/>
            </a:pPr>
            <a:r>
              <a:rPr lang="fr-FR" b="1" dirty="0">
                <a:latin typeface="Times New Roman"/>
                <a:cs typeface="Times New Roman"/>
              </a:rPr>
              <a:t>Comment enseigner la citoyenneté à l’école? </a:t>
            </a:r>
          </a:p>
          <a:p>
            <a:pPr marL="0" indent="0">
              <a:buNone/>
            </a:pPr>
            <a:endParaRPr lang="fr-FR" dirty="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12026240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63794"/>
            <a:ext cx="8229600" cy="5462369"/>
          </a:xfrm>
        </p:spPr>
        <p:txBody>
          <a:bodyPr/>
          <a:lstStyle/>
          <a:p>
            <a:pPr marL="0" indent="0" algn="just">
              <a:buNone/>
            </a:pPr>
            <a:r>
              <a:rPr lang="fr-FR" sz="4000" dirty="0" smtClean="0">
                <a:latin typeface="Times New Roman"/>
                <a:cs typeface="Times New Roman"/>
              </a:rPr>
              <a:t>Aujourd’hui: séance de logique formelle. </a:t>
            </a:r>
          </a:p>
          <a:p>
            <a:pPr marL="0" indent="0" algn="just">
              <a:buNone/>
            </a:pPr>
            <a:r>
              <a:rPr lang="fr-FR" sz="4000" dirty="0" smtClean="0">
                <a:latin typeface="Times New Roman"/>
                <a:cs typeface="Times New Roman"/>
              </a:rPr>
              <a:t>Logique formelle: science qui s’intéresse aux règles pour déterminer la validité des arguments et des raisonnements</a:t>
            </a:r>
          </a:p>
          <a:p>
            <a:pPr marL="0" indent="0" algn="just">
              <a:buNone/>
            </a:pPr>
            <a:endParaRPr lang="fr-FR" sz="4000" dirty="0">
              <a:latin typeface="Times New Roman"/>
              <a:cs typeface="Times New Roman"/>
            </a:endParaRPr>
          </a:p>
          <a:p>
            <a:pPr marL="0" indent="0" algn="just">
              <a:buNone/>
            </a:pPr>
            <a:r>
              <a:rPr lang="fr-FR" sz="4000" dirty="0" smtClean="0">
                <a:solidFill>
                  <a:srgbClr val="008000"/>
                </a:solidFill>
                <a:latin typeface="Times New Roman"/>
                <a:cs typeface="Times New Roman"/>
              </a:rPr>
              <a:t>Qu’est-ce que la validité?  </a:t>
            </a:r>
            <a:endParaRPr lang="fr-FR" sz="4000" dirty="0">
              <a:solidFill>
                <a:srgbClr val="008000"/>
              </a:solidFill>
              <a:latin typeface="Times New Roman"/>
              <a:cs typeface="Times New Roman"/>
            </a:endParaRPr>
          </a:p>
        </p:txBody>
      </p:sp>
    </p:spTree>
    <p:extLst>
      <p:ext uri="{BB962C8B-B14F-4D97-AF65-F5344CB8AC3E}">
        <p14:creationId xmlns:p14="http://schemas.microsoft.com/office/powerpoint/2010/main" val="39682360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79236"/>
            <a:ext cx="8229600" cy="5346927"/>
          </a:xfrm>
        </p:spPr>
        <p:txBody>
          <a:bodyPr>
            <a:normAutofit/>
          </a:bodyPr>
          <a:lstStyle/>
          <a:p>
            <a:pPr algn="just"/>
            <a:r>
              <a:rPr lang="fr-FR" sz="3600" dirty="0" smtClean="0">
                <a:latin typeface="Times New Roman"/>
                <a:cs typeface="Times New Roman"/>
              </a:rPr>
              <a:t>Argument </a:t>
            </a:r>
            <a:r>
              <a:rPr lang="fr-FR" sz="3600" dirty="0">
                <a:latin typeface="Times New Roman"/>
                <a:cs typeface="Times New Roman"/>
              </a:rPr>
              <a:t>est</a:t>
            </a:r>
            <a:r>
              <a:rPr lang="fr-FR" sz="3600" b="1" dirty="0">
                <a:solidFill>
                  <a:srgbClr val="008000"/>
                </a:solidFill>
                <a:latin typeface="Times New Roman"/>
                <a:cs typeface="Times New Roman"/>
              </a:rPr>
              <a:t> valide </a:t>
            </a:r>
            <a:r>
              <a:rPr lang="fr-FR" sz="3600" dirty="0">
                <a:latin typeface="Times New Roman"/>
                <a:cs typeface="Times New Roman"/>
              </a:rPr>
              <a:t>dès lors que si ses prémisses sont vraies, sa conclusion est également vraie</a:t>
            </a:r>
            <a:r>
              <a:rPr lang="fr-FR" sz="3600" dirty="0" smtClean="0">
                <a:latin typeface="Times New Roman"/>
                <a:cs typeface="Times New Roman"/>
              </a:rPr>
              <a:t>.</a:t>
            </a:r>
          </a:p>
          <a:p>
            <a:pPr algn="just"/>
            <a:endParaRPr lang="en-GB" sz="3600" dirty="0">
              <a:latin typeface="Times New Roman"/>
              <a:cs typeface="Times New Roman"/>
            </a:endParaRPr>
          </a:p>
          <a:p>
            <a:pPr algn="just"/>
            <a:r>
              <a:rPr lang="fr-FR" sz="3600" dirty="0" smtClean="0">
                <a:latin typeface="Times New Roman"/>
                <a:cs typeface="Times New Roman"/>
              </a:rPr>
              <a:t>Un argument est</a:t>
            </a:r>
            <a:r>
              <a:rPr lang="fr-FR" sz="3600" b="1" dirty="0" smtClean="0">
                <a:solidFill>
                  <a:srgbClr val="FF0000"/>
                </a:solidFill>
                <a:latin typeface="Times New Roman"/>
                <a:cs typeface="Times New Roman"/>
              </a:rPr>
              <a:t> invalide </a:t>
            </a:r>
            <a:r>
              <a:rPr lang="fr-FR" sz="3600" dirty="0" smtClean="0">
                <a:latin typeface="Times New Roman"/>
                <a:cs typeface="Times New Roman"/>
              </a:rPr>
              <a:t>s’il est possible que sa conclusion soit fausse alors que ses prémisses sont vraies</a:t>
            </a:r>
            <a:endParaRPr lang="fr-FR" sz="3600" dirty="0">
              <a:latin typeface="Times New Roman"/>
              <a:cs typeface="Times New Roman"/>
            </a:endParaRPr>
          </a:p>
        </p:txBody>
      </p:sp>
    </p:spTree>
    <p:extLst>
      <p:ext uri="{BB962C8B-B14F-4D97-AF65-F5344CB8AC3E}">
        <p14:creationId xmlns:p14="http://schemas.microsoft.com/office/powerpoint/2010/main" val="15320020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2546"/>
            <a:ext cx="8229600" cy="5733618"/>
          </a:xfrm>
        </p:spPr>
        <p:txBody>
          <a:bodyPr>
            <a:normAutofit/>
          </a:bodyPr>
          <a:lstStyle/>
          <a:p>
            <a:pPr marL="0" indent="0" algn="ctr">
              <a:buNone/>
            </a:pPr>
            <a:r>
              <a:rPr lang="fr-FR" b="1" dirty="0" smtClean="0">
                <a:latin typeface="Times New Roman"/>
                <a:cs typeface="Times New Roman"/>
              </a:rPr>
              <a:t>Validité ≠ Vérité</a:t>
            </a:r>
          </a:p>
          <a:p>
            <a:pPr marL="0" indent="0" algn="ctr">
              <a:buNone/>
            </a:pPr>
            <a:endParaRPr lang="fr-FR" dirty="0" smtClean="0">
              <a:latin typeface="Times New Roman"/>
              <a:cs typeface="Times New Roman"/>
            </a:endParaRPr>
          </a:p>
          <a:p>
            <a:pPr algn="just">
              <a:buFont typeface="Wingdings" charset="2"/>
              <a:buChar char="ü"/>
            </a:pPr>
            <a:r>
              <a:rPr lang="fr-FR" dirty="0" smtClean="0">
                <a:latin typeface="Times New Roman"/>
                <a:cs typeface="Times New Roman"/>
              </a:rPr>
              <a:t>La logique ne s’intéresse pas </a:t>
            </a:r>
            <a:r>
              <a:rPr lang="fr-FR" dirty="0">
                <a:latin typeface="Times New Roman"/>
                <a:cs typeface="Times New Roman"/>
              </a:rPr>
              <a:t>à</a:t>
            </a:r>
            <a:r>
              <a:rPr lang="fr-FR" dirty="0" smtClean="0">
                <a:latin typeface="Times New Roman"/>
                <a:cs typeface="Times New Roman"/>
              </a:rPr>
              <a:t> établir ce qui est vrai ou non</a:t>
            </a:r>
          </a:p>
          <a:p>
            <a:pPr algn="just">
              <a:buFont typeface="Wingdings" charset="2"/>
              <a:buChar char="ü"/>
            </a:pPr>
            <a:r>
              <a:rPr lang="fr-FR" dirty="0" smtClean="0">
                <a:latin typeface="Times New Roman"/>
                <a:cs typeface="Times New Roman"/>
              </a:rPr>
              <a:t>La logique s’intéresse à la cohérence des raisonnements : une fois que les prémisses sont posées comme vraies, qu’est-on autorisé à conclure? </a:t>
            </a: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6702007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400" b="1" dirty="0" smtClean="0">
                <a:latin typeface="Times New Roman"/>
                <a:cs typeface="Times New Roman"/>
              </a:rPr>
              <a:t>2. Rappel: tester la validité des arguments en logique catégorique</a:t>
            </a:r>
            <a:endParaRPr lang="fr-FR" sz="4400" b="1" dirty="0">
              <a:latin typeface="Times New Roman"/>
              <a:cs typeface="Times New Roman"/>
            </a:endParaRPr>
          </a:p>
        </p:txBody>
      </p:sp>
    </p:spTree>
    <p:extLst>
      <p:ext uri="{BB962C8B-B14F-4D97-AF65-F5344CB8AC3E}">
        <p14:creationId xmlns:p14="http://schemas.microsoft.com/office/powerpoint/2010/main" val="32856385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TotalTime>
  <Words>1652</Words>
  <Application>Microsoft Macintosh PowerPoint</Application>
  <PresentationFormat>Présentation à l'écran (4:3)</PresentationFormat>
  <Paragraphs>367</Paragraphs>
  <Slides>59</Slides>
  <Notes>4</Notes>
  <HiddenSlides>0</HiddenSlides>
  <MMClips>0</MMClips>
  <ScaleCrop>false</ScaleCrop>
  <HeadingPairs>
    <vt:vector size="4" baseType="variant">
      <vt:variant>
        <vt:lpstr>Thème</vt:lpstr>
      </vt:variant>
      <vt:variant>
        <vt:i4>1</vt:i4>
      </vt:variant>
      <vt:variant>
        <vt:lpstr>Titres des diapositives</vt:lpstr>
      </vt:variant>
      <vt:variant>
        <vt:i4>59</vt:i4>
      </vt:variant>
    </vt:vector>
  </HeadingPairs>
  <TitlesOfParts>
    <vt:vector size="60" baseType="lpstr">
      <vt:lpstr>Thème Office</vt:lpstr>
      <vt:lpstr>Logique et Argumentation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Exercice: traduisez les énoncés suivants en logique propositionnelle </vt:lpstr>
      <vt:lpstr>Les valeurs de vérité des propositions</vt:lpstr>
      <vt:lpstr>Les tables de vérité: la conjonction</vt:lpstr>
      <vt:lpstr>Les tables de vérité: la disjonction</vt:lpstr>
      <vt:lpstr>Les tables de vérité: l’implication</vt:lpstr>
      <vt:lpstr>Les tables de vérité: l’équivalence</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 identifier l’opérateur principal </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Calculer la vérité d’une proposition</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60</cp:revision>
  <dcterms:created xsi:type="dcterms:W3CDTF">2016-01-31T15:45:03Z</dcterms:created>
  <dcterms:modified xsi:type="dcterms:W3CDTF">2016-02-10T18:57:18Z</dcterms:modified>
</cp:coreProperties>
</file>