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04/11/2015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04/11/2015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04/11/2015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04/11/2015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04/11/2015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04/11/2015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04/11/2015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04/11/2015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04/11/2015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04/11/2015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04/11/2015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04/11/2015</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re 1"/>
          <p:cNvSpPr>
            <a:spLocks noGrp="1"/>
          </p:cNvSpPr>
          <p:nvPr>
            <p:ph type="title"/>
          </p:nvPr>
        </p:nvSpPr>
        <p:spPr/>
        <p:txBody>
          <a:bodyPr/>
          <a:lstStyle/>
          <a:p>
            <a:endParaRPr lang="fr-FR" smtClean="0"/>
          </a:p>
        </p:txBody>
      </p:sp>
      <p:pic>
        <p:nvPicPr>
          <p:cNvPr id="62467" name="Espace réservé du contenu 5" descr="fotolia_18220636_vaccin_enfant.jpg"/>
          <p:cNvPicPr>
            <a:picLocks noGrp="1" noChangeAspect="1"/>
          </p:cNvPicPr>
          <p:nvPr>
            <p:ph idx="1"/>
          </p:nvPr>
        </p:nvPicPr>
        <p:blipFill>
          <a:blip r:embed="rId2"/>
          <a:srcRect/>
          <a:stretch>
            <a:fillRect/>
          </a:stretch>
        </p:blipFill>
        <p:spPr>
          <a:xfrm>
            <a:off x="4786313" y="3571875"/>
            <a:ext cx="4143375" cy="2928938"/>
          </a:xfrm>
        </p:spPr>
      </p:pic>
      <p:sp>
        <p:nvSpPr>
          <p:cNvPr id="4" name="Ellipse 3"/>
          <p:cNvSpPr/>
          <p:nvPr/>
        </p:nvSpPr>
        <p:spPr>
          <a:xfrm>
            <a:off x="500063" y="1500188"/>
            <a:ext cx="8001000" cy="1714500"/>
          </a:xfrm>
          <a:prstGeom prst="ellipse">
            <a:avLst/>
          </a:prstGeom>
          <a:solidFill>
            <a:srgbClr val="00B050"/>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3200" b="1" dirty="0">
                <a:solidFill>
                  <a:schemeClr val="tx1">
                    <a:lumMod val="95000"/>
                    <a:lumOff val="5000"/>
                  </a:schemeClr>
                </a:solidFill>
                <a:cs typeface="Arial" charset="0"/>
              </a:rPr>
              <a:t>Programme national d’immunisation:</a:t>
            </a:r>
          </a:p>
          <a:p>
            <a:pPr algn="ctr">
              <a:defRPr/>
            </a:pPr>
            <a:r>
              <a:rPr lang="fr-FR" sz="3200" b="1" dirty="0">
                <a:solidFill>
                  <a:schemeClr val="tx1">
                    <a:lumMod val="95000"/>
                    <a:lumOff val="5000"/>
                  </a:schemeClr>
                </a:solidFill>
                <a:cs typeface="Arial" charset="0"/>
              </a:rPr>
              <a:t>(PNI)    </a:t>
            </a:r>
          </a:p>
        </p:txBody>
      </p:sp>
      <p:pic>
        <p:nvPicPr>
          <p:cNvPr id="5" name="Picture 8"/>
          <p:cNvPicPr>
            <a:picLocks noChangeAspect="1" noChangeArrowheads="1"/>
          </p:cNvPicPr>
          <p:nvPr/>
        </p:nvPicPr>
        <p:blipFill>
          <a:blip r:embed="rId3"/>
          <a:srcRect/>
          <a:stretch>
            <a:fillRect/>
          </a:stretch>
        </p:blipFill>
        <p:spPr bwMode="auto">
          <a:xfrm>
            <a:off x="4000496" y="214290"/>
            <a:ext cx="1011237" cy="865188"/>
          </a:xfrm>
          <a:prstGeom prst="rect">
            <a:avLst/>
          </a:prstGeom>
          <a:ln w="228600" cap="sq" cmpd="thickThin">
            <a:solidFill>
              <a:srgbClr val="000000"/>
            </a:solidFill>
            <a:prstDash val="solid"/>
            <a:miter lim="800000"/>
          </a:ln>
          <a:effectLst>
            <a:innerShdw blurRad="76200">
              <a:srgbClr val="000000"/>
            </a:innerShdw>
          </a:effectLst>
        </p:spPr>
      </p:pic>
      <p:pic>
        <p:nvPicPr>
          <p:cNvPr id="62470" name="Image 6" descr="vaccin_contre_le_pneumocoque_large.jpg"/>
          <p:cNvPicPr>
            <a:picLocks noChangeAspect="1"/>
          </p:cNvPicPr>
          <p:nvPr/>
        </p:nvPicPr>
        <p:blipFill>
          <a:blip r:embed="rId4"/>
          <a:srcRect/>
          <a:stretch>
            <a:fillRect/>
          </a:stretch>
        </p:blipFill>
        <p:spPr bwMode="auto">
          <a:xfrm>
            <a:off x="285750" y="3571875"/>
            <a:ext cx="4286250" cy="2928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re 1"/>
          <p:cNvSpPr>
            <a:spLocks noGrp="1"/>
          </p:cNvSpPr>
          <p:nvPr>
            <p:ph type="title"/>
          </p:nvPr>
        </p:nvSpPr>
        <p:spPr>
          <a:xfrm>
            <a:off x="428625" y="642938"/>
            <a:ext cx="8229600" cy="714375"/>
          </a:xfrm>
        </p:spPr>
        <p:txBody>
          <a:bodyPr/>
          <a:lstStyle/>
          <a:p>
            <a:endParaRPr lang="fr-FR" smtClean="0"/>
          </a:p>
        </p:txBody>
      </p:sp>
      <p:graphicFrame>
        <p:nvGraphicFramePr>
          <p:cNvPr id="6" name="Espace réservé du contenu 5"/>
          <p:cNvGraphicFramePr>
            <a:graphicFrameLocks noGrp="1"/>
          </p:cNvGraphicFramePr>
          <p:nvPr>
            <p:ph idx="1"/>
          </p:nvPr>
        </p:nvGraphicFramePr>
        <p:xfrm>
          <a:off x="500063" y="1071563"/>
          <a:ext cx="8215341" cy="5415280"/>
        </p:xfrm>
        <a:graphic>
          <a:graphicData uri="http://schemas.openxmlformats.org/drawingml/2006/table">
            <a:tbl>
              <a:tblPr firstRow="1" bandRow="1">
                <a:tableStyleId>{5C22544A-7EE6-4342-B048-85BDC9FD1C3A}</a:tableStyleId>
              </a:tblPr>
              <a:tblGrid>
                <a:gridCol w="2743200"/>
                <a:gridCol w="2686059"/>
                <a:gridCol w="2786082"/>
              </a:tblGrid>
              <a:tr h="370840">
                <a:tc>
                  <a:txBody>
                    <a:bodyPr/>
                    <a:lstStyle/>
                    <a:p>
                      <a:r>
                        <a:rPr lang="fr-FR" dirty="0" smtClean="0"/>
                        <a:t>      Age de l’enfant</a:t>
                      </a:r>
                      <a:endParaRPr lang="fr-FR" dirty="0"/>
                    </a:p>
                  </a:txBody>
                  <a:tcPr/>
                </a:tc>
                <a:tc>
                  <a:txBody>
                    <a:bodyPr/>
                    <a:lstStyle/>
                    <a:p>
                      <a:r>
                        <a:rPr lang="fr-FR" dirty="0" smtClean="0"/>
                        <a:t>             vaccins</a:t>
                      </a:r>
                      <a:endParaRPr lang="fr-FR" dirty="0"/>
                    </a:p>
                  </a:txBody>
                  <a:tcPr/>
                </a:tc>
                <a:tc>
                  <a:txBody>
                    <a:bodyPr/>
                    <a:lstStyle/>
                    <a:p>
                      <a:r>
                        <a:rPr lang="fr-FR" dirty="0" smtClean="0"/>
                        <a:t>       Observation </a:t>
                      </a:r>
                      <a:endParaRPr lang="fr-FR" dirty="0"/>
                    </a:p>
                  </a:txBody>
                  <a:tcPr/>
                </a:tc>
              </a:tr>
              <a:tr h="1200779">
                <a:tc>
                  <a:txBody>
                    <a:bodyPr/>
                    <a:lstStyle/>
                    <a:p>
                      <a:r>
                        <a:rPr lang="fr-FR" dirty="0" smtClean="0"/>
                        <a:t>    A la naissance</a:t>
                      </a:r>
                      <a:endParaRPr lang="fr-FR" dirty="0"/>
                    </a:p>
                  </a:txBody>
                  <a:tcPr/>
                </a:tc>
                <a:tc>
                  <a:txBody>
                    <a:bodyPr/>
                    <a:lstStyle/>
                    <a:p>
                      <a:r>
                        <a:rPr lang="fr-FR" baseline="30000" dirty="0" smtClean="0"/>
                        <a:t> </a:t>
                      </a:r>
                      <a:r>
                        <a:rPr lang="fr-FR" baseline="0" dirty="0" smtClean="0"/>
                        <a:t> BCG+VPO0( si accouchement a domicile on ajoute HB1)</a:t>
                      </a:r>
                      <a:endParaRPr lang="fr-FR" baseline="30000" dirty="0" smtClean="0"/>
                    </a:p>
                    <a:p>
                      <a:endParaRPr lang="fr-FR" dirty="0" smtClean="0"/>
                    </a:p>
                    <a:p>
                      <a:endParaRPr lang="fr-FR" dirty="0"/>
                    </a:p>
                  </a:txBody>
                  <a:tcPr/>
                </a:tc>
                <a:tc>
                  <a:txBody>
                    <a:bodyPr/>
                    <a:lstStyle/>
                    <a:p>
                      <a:endParaRPr lang="fr-FR" dirty="0"/>
                    </a:p>
                  </a:txBody>
                  <a:tcPr/>
                </a:tc>
              </a:tr>
              <a:tr h="370840">
                <a:tc>
                  <a:txBody>
                    <a:bodyPr/>
                    <a:lstStyle/>
                    <a:p>
                      <a:r>
                        <a:rPr lang="fr-FR" dirty="0" smtClean="0"/>
                        <a:t>A 2 </a:t>
                      </a:r>
                      <a:r>
                        <a:rPr lang="fr-FR" baseline="0" dirty="0" smtClean="0"/>
                        <a:t>mois</a:t>
                      </a:r>
                      <a:endParaRPr lang="fr-FR" dirty="0"/>
                    </a:p>
                  </a:txBody>
                  <a:tcPr/>
                </a:tc>
                <a:tc>
                  <a:txBody>
                    <a:bodyPr/>
                    <a:lstStyle/>
                    <a:p>
                      <a:r>
                        <a:rPr lang="fr-FR" dirty="0" smtClean="0"/>
                        <a:t>Vaccin</a:t>
                      </a:r>
                      <a:r>
                        <a:rPr lang="fr-FR" baseline="0" dirty="0" smtClean="0"/>
                        <a:t> pentavalent1(DTC –</a:t>
                      </a:r>
                      <a:r>
                        <a:rPr lang="fr-FR" baseline="0" dirty="0" err="1" smtClean="0"/>
                        <a:t>hib</a:t>
                      </a:r>
                      <a:r>
                        <a:rPr lang="fr-FR" baseline="0" dirty="0" smtClean="0"/>
                        <a:t>-HB)+VPO1+rotavirus1+ pneumocoque1</a:t>
                      </a:r>
                    </a:p>
                  </a:txBody>
                  <a:tcPr/>
                </a:tc>
                <a:tc>
                  <a:txBody>
                    <a:bodyPr/>
                    <a:lstStyle/>
                    <a:p>
                      <a:pPr>
                        <a:buFont typeface="Wingdings" pitchFamily="2" charset="2"/>
                        <a:buNone/>
                      </a:pPr>
                      <a:endParaRPr lang="fr-FR" dirty="0"/>
                    </a:p>
                  </a:txBody>
                  <a:tcPr/>
                </a:tc>
              </a:tr>
              <a:tr h="370840">
                <a:tc>
                  <a:txBody>
                    <a:bodyPr/>
                    <a:lstStyle/>
                    <a:p>
                      <a:r>
                        <a:rPr lang="fr-FR" dirty="0" smtClean="0"/>
                        <a:t>A</a:t>
                      </a:r>
                      <a:r>
                        <a:rPr lang="fr-FR" baseline="0" dirty="0" smtClean="0"/>
                        <a:t> 3 mois</a:t>
                      </a:r>
                      <a:endParaRPr lang="fr-FR" dirty="0"/>
                    </a:p>
                  </a:txBody>
                  <a:tcPr/>
                </a:tc>
                <a:tc>
                  <a:txBody>
                    <a:bodyPr/>
                    <a:lstStyle/>
                    <a:p>
                      <a:r>
                        <a:rPr lang="fr-FR" dirty="0" smtClean="0"/>
                        <a:t>Vaccin pentavalent2+</a:t>
                      </a:r>
                      <a:r>
                        <a:rPr lang="fr-FR" baseline="0" dirty="0" smtClean="0"/>
                        <a:t> VPO2+rotavirus2</a:t>
                      </a:r>
                      <a:endParaRPr lang="fr-FR" dirty="0"/>
                    </a:p>
                  </a:txBody>
                  <a:tcPr/>
                </a:tc>
                <a:tc>
                  <a:txBody>
                    <a:bodyPr/>
                    <a:lstStyle/>
                    <a:p>
                      <a:endParaRPr lang="fr-FR"/>
                    </a:p>
                  </a:txBody>
                  <a:tcPr/>
                </a:tc>
              </a:tr>
              <a:tr h="370840">
                <a:tc>
                  <a:txBody>
                    <a:bodyPr/>
                    <a:lstStyle/>
                    <a:p>
                      <a:r>
                        <a:rPr lang="fr-FR" dirty="0" smtClean="0"/>
                        <a:t>A 4</a:t>
                      </a:r>
                      <a:r>
                        <a:rPr lang="fr-FR" baseline="0" dirty="0" smtClean="0"/>
                        <a:t> mois</a:t>
                      </a:r>
                      <a:endParaRPr lang="fr-FR" dirty="0"/>
                    </a:p>
                  </a:txBody>
                  <a:tcPr/>
                </a:tc>
                <a:tc>
                  <a:txBody>
                    <a:bodyPr/>
                    <a:lstStyle/>
                    <a:p>
                      <a:r>
                        <a:rPr lang="fr-FR" dirty="0" smtClean="0"/>
                        <a:t>Vaccin pentavalent3+VPO3+</a:t>
                      </a:r>
                    </a:p>
                    <a:p>
                      <a:r>
                        <a:rPr lang="fr-FR" dirty="0" smtClean="0"/>
                        <a:t>pneumocoque2</a:t>
                      </a:r>
                      <a:endParaRPr lang="fr-FR" dirty="0"/>
                    </a:p>
                  </a:txBody>
                  <a:tcPr/>
                </a:tc>
                <a:tc>
                  <a:txBody>
                    <a:bodyPr/>
                    <a:lstStyle/>
                    <a:p>
                      <a:endParaRPr lang="fr-FR"/>
                    </a:p>
                  </a:txBody>
                  <a:tcPr/>
                </a:tc>
              </a:tr>
              <a:tr h="370840">
                <a:tc>
                  <a:txBody>
                    <a:bodyPr/>
                    <a:lstStyle/>
                    <a:p>
                      <a:r>
                        <a:rPr lang="fr-FR" dirty="0" smtClean="0"/>
                        <a:t>A 9</a:t>
                      </a:r>
                      <a:r>
                        <a:rPr lang="fr-FR" baseline="0" dirty="0" smtClean="0"/>
                        <a:t> mois</a:t>
                      </a:r>
                      <a:endParaRPr lang="fr-FR" dirty="0"/>
                    </a:p>
                  </a:txBody>
                  <a:tcPr/>
                </a:tc>
                <a:tc>
                  <a:txBody>
                    <a:bodyPr/>
                    <a:lstStyle/>
                    <a:p>
                      <a:r>
                        <a:rPr lang="fr-FR" dirty="0" smtClean="0"/>
                        <a:t>         VAR</a:t>
                      </a:r>
                      <a:endParaRPr lang="fr-FR" dirty="0"/>
                    </a:p>
                  </a:txBody>
                  <a:tcPr/>
                </a:tc>
                <a:tc>
                  <a:txBody>
                    <a:bodyPr/>
                    <a:lstStyle/>
                    <a:p>
                      <a:endParaRPr lang="fr-FR"/>
                    </a:p>
                  </a:txBody>
                  <a:tcPr/>
                </a:tc>
              </a:tr>
              <a:tr h="370840">
                <a:tc>
                  <a:txBody>
                    <a:bodyPr/>
                    <a:lstStyle/>
                    <a:p>
                      <a:r>
                        <a:rPr lang="fr-FR" dirty="0" smtClean="0"/>
                        <a:t>A</a:t>
                      </a:r>
                      <a:r>
                        <a:rPr lang="fr-FR" baseline="0" dirty="0" smtClean="0"/>
                        <a:t> 12 mois</a:t>
                      </a:r>
                      <a:endParaRPr lang="fr-FR" dirty="0"/>
                    </a:p>
                  </a:txBody>
                  <a:tcPr/>
                </a:tc>
                <a:tc>
                  <a:txBody>
                    <a:bodyPr/>
                    <a:lstStyle/>
                    <a:p>
                      <a:r>
                        <a:rPr lang="fr-FR" dirty="0" smtClean="0"/>
                        <a:t>pneomocoque3</a:t>
                      </a:r>
                      <a:endParaRPr lang="fr-FR" dirty="0"/>
                    </a:p>
                  </a:txBody>
                  <a:tcPr/>
                </a:tc>
                <a:tc>
                  <a:txBody>
                    <a:bodyPr/>
                    <a:lstStyle/>
                    <a:p>
                      <a:endParaRPr lang="fr-FR"/>
                    </a:p>
                  </a:txBody>
                  <a:tcPr/>
                </a:tc>
              </a:tr>
              <a:tr h="370840">
                <a:tc>
                  <a:txBody>
                    <a:bodyPr/>
                    <a:lstStyle/>
                    <a:p>
                      <a:r>
                        <a:rPr lang="fr-FR" dirty="0" smtClean="0"/>
                        <a:t>18mois</a:t>
                      </a:r>
                      <a:endParaRPr lang="fr-FR" dirty="0"/>
                    </a:p>
                  </a:txBody>
                  <a:tcPr/>
                </a:tc>
                <a:tc>
                  <a:txBody>
                    <a:bodyPr/>
                    <a:lstStyle/>
                    <a:p>
                      <a:r>
                        <a:rPr lang="fr-FR" dirty="0" smtClean="0"/>
                        <a:t>Rappel1 DTC+ VPO4</a:t>
                      </a:r>
                      <a:endParaRPr lang="fr-FR" dirty="0"/>
                    </a:p>
                  </a:txBody>
                  <a:tcPr/>
                </a:tc>
                <a:tc>
                  <a:txBody>
                    <a:bodyPr/>
                    <a:lstStyle/>
                    <a:p>
                      <a:endParaRPr lang="fr-FR"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88" y="3000375"/>
            <a:ext cx="8229600" cy="2357438"/>
          </a:xfrm>
        </p:spPr>
        <p:txBody>
          <a:bodyPr/>
          <a:lstStyle/>
          <a:p>
            <a:pPr>
              <a:buFont typeface="Wingdings" pitchFamily="2" charset="2"/>
              <a:buChar char="§"/>
              <a:defRPr/>
            </a:pPr>
            <a:r>
              <a:rPr lang="fr-FR" sz="2000" b="1" u="sng" dirty="0" err="1" smtClean="0">
                <a:solidFill>
                  <a:schemeClr val="tx1"/>
                </a:solidFill>
                <a:latin typeface="+mn-lt"/>
                <a:ea typeface="+mn-ea"/>
                <a:cs typeface="+mn-cs"/>
                <a:sym typeface="Wingdings" pitchFamily="2" charset="2"/>
              </a:rPr>
              <a:t>Supplémentation</a:t>
            </a:r>
            <a:r>
              <a:rPr lang="fr-FR" sz="2000" b="1" u="sng" dirty="0" smtClean="0">
                <a:solidFill>
                  <a:schemeClr val="tx1"/>
                </a:solidFill>
                <a:latin typeface="+mn-lt"/>
                <a:ea typeface="+mn-ea"/>
                <a:cs typeface="+mn-cs"/>
                <a:sym typeface="Wingdings" pitchFamily="2" charset="2"/>
              </a:rPr>
              <a:t> en vitamines:</a:t>
            </a:r>
            <a:r>
              <a:rPr lang="fr-FR" sz="2000" dirty="0" smtClean="0">
                <a:solidFill>
                  <a:schemeClr val="tx1"/>
                </a:solidFill>
                <a:latin typeface="+mn-lt"/>
                <a:ea typeface="+mn-ea"/>
                <a:cs typeface="+mn-cs"/>
                <a:sym typeface="Wingdings" pitchFamily="2" charset="2"/>
              </a:rPr>
              <a:t/>
            </a:r>
            <a:br>
              <a:rPr lang="fr-FR" sz="2000" dirty="0" smtClean="0">
                <a:solidFill>
                  <a:schemeClr val="tx1"/>
                </a:solidFill>
                <a:latin typeface="+mn-lt"/>
                <a:ea typeface="+mn-ea"/>
                <a:cs typeface="+mn-cs"/>
                <a:sym typeface="Wingdings" pitchFamily="2" charset="2"/>
              </a:rPr>
            </a:br>
            <a:r>
              <a:rPr lang="fr-FR" sz="2000" dirty="0" smtClean="0">
                <a:solidFill>
                  <a:schemeClr val="tx1"/>
                </a:solidFill>
                <a:latin typeface="+mn-lt"/>
                <a:ea typeface="+mn-ea"/>
                <a:cs typeface="+mn-cs"/>
                <a:sym typeface="Wingdings" pitchFamily="2" charset="2"/>
              </a:rPr>
              <a:t/>
            </a:r>
            <a:br>
              <a:rPr lang="fr-FR" sz="2000" dirty="0" smtClean="0">
                <a:solidFill>
                  <a:schemeClr val="tx1"/>
                </a:solidFill>
                <a:latin typeface="+mn-lt"/>
                <a:ea typeface="+mn-ea"/>
                <a:cs typeface="+mn-cs"/>
                <a:sym typeface="Wingdings" pitchFamily="2" charset="2"/>
              </a:rPr>
            </a:br>
            <a:r>
              <a:rPr lang="fr-FR" sz="2000" dirty="0" smtClean="0">
                <a:solidFill>
                  <a:schemeClr val="tx1"/>
                </a:solidFill>
                <a:latin typeface="+mn-lt"/>
                <a:ea typeface="+mn-ea"/>
                <a:cs typeface="+mn-cs"/>
                <a:sym typeface="Wingdings" pitchFamily="2" charset="2"/>
              </a:rPr>
              <a:t/>
            </a:r>
            <a:br>
              <a:rPr lang="fr-FR" sz="2000" dirty="0" smtClean="0">
                <a:solidFill>
                  <a:schemeClr val="tx1"/>
                </a:solidFill>
                <a:latin typeface="+mn-lt"/>
                <a:ea typeface="+mn-ea"/>
                <a:cs typeface="+mn-cs"/>
                <a:sym typeface="Wingdings" pitchFamily="2" charset="2"/>
              </a:rPr>
            </a:br>
            <a:r>
              <a:rPr lang="fr-FR" sz="2000" b="1" dirty="0" smtClean="0">
                <a:solidFill>
                  <a:srgbClr val="FF0000"/>
                </a:solidFill>
                <a:latin typeface="+mn-lt"/>
                <a:ea typeface="+mn-ea"/>
                <a:cs typeface="+mn-cs"/>
                <a:sym typeface="Wingdings" pitchFamily="2" charset="2"/>
              </a:rPr>
              <a:t>vit D2 </a:t>
            </a:r>
            <a:r>
              <a:rPr lang="fr-FR" sz="2000" dirty="0" smtClean="0">
                <a:solidFill>
                  <a:schemeClr val="tx1"/>
                </a:solidFill>
                <a:latin typeface="+mn-lt"/>
                <a:ea typeface="+mn-ea"/>
                <a:cs typeface="+mn-cs"/>
                <a:sym typeface="Wingdings" pitchFamily="2" charset="2"/>
              </a:rPr>
              <a:t>( </a:t>
            </a:r>
            <a:r>
              <a:rPr lang="fr-FR" sz="2000" dirty="0" err="1" smtClean="0">
                <a:solidFill>
                  <a:schemeClr val="tx1"/>
                </a:solidFill>
                <a:latin typeface="+mn-lt"/>
                <a:ea typeface="+mn-ea"/>
                <a:cs typeface="+mn-cs"/>
                <a:sym typeface="Wingdings" pitchFamily="2" charset="2"/>
              </a:rPr>
              <a:t>stérogyl</a:t>
            </a:r>
            <a:r>
              <a:rPr lang="fr-FR" sz="2000" dirty="0" smtClean="0">
                <a:solidFill>
                  <a:schemeClr val="tx1"/>
                </a:solidFill>
                <a:latin typeface="+mn-lt"/>
                <a:ea typeface="+mn-ea"/>
                <a:cs typeface="+mn-cs"/>
                <a:sym typeface="Wingdings" pitchFamily="2" charset="2"/>
              </a:rPr>
              <a:t>) : à la naissance</a:t>
            </a:r>
            <a:br>
              <a:rPr lang="fr-FR" sz="2000" dirty="0" smtClean="0">
                <a:solidFill>
                  <a:schemeClr val="tx1"/>
                </a:solidFill>
                <a:latin typeface="+mn-lt"/>
                <a:ea typeface="+mn-ea"/>
                <a:cs typeface="+mn-cs"/>
                <a:sym typeface="Wingdings" pitchFamily="2" charset="2"/>
              </a:rPr>
            </a:br>
            <a:r>
              <a:rPr lang="fr-FR" sz="2000" dirty="0" smtClean="0">
                <a:solidFill>
                  <a:schemeClr val="tx1"/>
                </a:solidFill>
                <a:latin typeface="+mn-lt"/>
                <a:ea typeface="+mn-ea"/>
                <a:cs typeface="+mn-cs"/>
                <a:sym typeface="Wingdings" pitchFamily="2" charset="2"/>
              </a:rPr>
              <a:t>                                6 mois</a:t>
            </a:r>
            <a:br>
              <a:rPr lang="fr-FR" sz="2000" dirty="0" smtClean="0">
                <a:solidFill>
                  <a:schemeClr val="tx1"/>
                </a:solidFill>
                <a:latin typeface="+mn-lt"/>
                <a:ea typeface="+mn-ea"/>
                <a:cs typeface="+mn-cs"/>
                <a:sym typeface="Wingdings" pitchFamily="2" charset="2"/>
              </a:rPr>
            </a:br>
            <a:r>
              <a:rPr lang="fr-FR" sz="2000" b="1" dirty="0" smtClean="0">
                <a:solidFill>
                  <a:srgbClr val="FF0000"/>
                </a:solidFill>
                <a:latin typeface="+mn-lt"/>
                <a:ea typeface="+mn-ea"/>
                <a:cs typeface="+mn-cs"/>
                <a:sym typeface="Wingdings" pitchFamily="2" charset="2"/>
              </a:rPr>
              <a:t/>
            </a:r>
            <a:br>
              <a:rPr lang="fr-FR" sz="2000" b="1" dirty="0" smtClean="0">
                <a:solidFill>
                  <a:srgbClr val="FF0000"/>
                </a:solidFill>
                <a:latin typeface="+mn-lt"/>
                <a:ea typeface="+mn-ea"/>
                <a:cs typeface="+mn-cs"/>
                <a:sym typeface="Wingdings" pitchFamily="2" charset="2"/>
              </a:rPr>
            </a:br>
            <a:r>
              <a:rPr lang="fr-FR" sz="2000" b="1" dirty="0" smtClean="0">
                <a:solidFill>
                  <a:srgbClr val="FF0000"/>
                </a:solidFill>
                <a:latin typeface="+mn-lt"/>
                <a:ea typeface="+mn-ea"/>
                <a:cs typeface="+mn-cs"/>
                <a:sym typeface="Wingdings" pitchFamily="2" charset="2"/>
              </a:rPr>
              <a:t>vit A :                       </a:t>
            </a:r>
            <a:r>
              <a:rPr lang="fr-FR" sz="2000" dirty="0" smtClean="0">
                <a:solidFill>
                  <a:schemeClr val="tx1"/>
                </a:solidFill>
                <a:latin typeface="+mn-lt"/>
                <a:ea typeface="+mn-ea"/>
                <a:cs typeface="+mn-cs"/>
                <a:sym typeface="Wingdings" pitchFamily="2" charset="2"/>
              </a:rPr>
              <a:t>6 mois(100.000UI)</a:t>
            </a:r>
            <a:br>
              <a:rPr lang="fr-FR" sz="2000" dirty="0" smtClean="0">
                <a:solidFill>
                  <a:schemeClr val="tx1"/>
                </a:solidFill>
                <a:latin typeface="+mn-lt"/>
                <a:ea typeface="+mn-ea"/>
                <a:cs typeface="+mn-cs"/>
                <a:sym typeface="Wingdings" pitchFamily="2" charset="2"/>
              </a:rPr>
            </a:br>
            <a:r>
              <a:rPr lang="fr-FR" sz="2000" dirty="0" smtClean="0">
                <a:solidFill>
                  <a:schemeClr val="tx1"/>
                </a:solidFill>
                <a:latin typeface="+mn-lt"/>
                <a:ea typeface="+mn-ea"/>
                <a:cs typeface="+mn-cs"/>
                <a:sym typeface="Wingdings" pitchFamily="2" charset="2"/>
              </a:rPr>
              <a:t>                                 12mois (200.000UI)</a:t>
            </a:r>
            <a:br>
              <a:rPr lang="fr-FR" sz="2000" dirty="0" smtClean="0">
                <a:solidFill>
                  <a:schemeClr val="tx1"/>
                </a:solidFill>
                <a:latin typeface="+mn-lt"/>
                <a:ea typeface="+mn-ea"/>
                <a:cs typeface="+mn-cs"/>
                <a:sym typeface="Wingdings" pitchFamily="2" charset="2"/>
              </a:rPr>
            </a:br>
            <a:r>
              <a:rPr lang="fr-FR" sz="2000" dirty="0" smtClean="0">
                <a:solidFill>
                  <a:schemeClr val="tx1"/>
                </a:solidFill>
                <a:latin typeface="+mn-lt"/>
                <a:ea typeface="+mn-ea"/>
                <a:cs typeface="+mn-cs"/>
                <a:sym typeface="Wingdings" pitchFamily="2" charset="2"/>
              </a:rPr>
              <a:t>                                 18 mois(200.000UI)</a:t>
            </a:r>
          </a:p>
        </p:txBody>
      </p:sp>
      <p:graphicFrame>
        <p:nvGraphicFramePr>
          <p:cNvPr id="4" name="Espace réservé du contenu 3"/>
          <p:cNvGraphicFramePr>
            <a:graphicFrameLocks noGrp="1"/>
          </p:cNvGraphicFramePr>
          <p:nvPr>
            <p:ph idx="1"/>
          </p:nvPr>
        </p:nvGraphicFramePr>
        <p:xfrm>
          <a:off x="428625" y="1000125"/>
          <a:ext cx="8229600" cy="11125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fr-FR" dirty="0" smtClean="0"/>
                        <a:t>A</a:t>
                      </a:r>
                      <a:r>
                        <a:rPr lang="fr-FR" baseline="0" dirty="0" smtClean="0"/>
                        <a:t> 5 ans</a:t>
                      </a:r>
                      <a:endParaRPr lang="fr-FR" dirty="0"/>
                    </a:p>
                  </a:txBody>
                  <a:tcPr/>
                </a:tc>
                <a:tc>
                  <a:txBody>
                    <a:bodyPr/>
                    <a:lstStyle/>
                    <a:p>
                      <a:r>
                        <a:rPr lang="fr-FR" dirty="0" smtClean="0"/>
                        <a:t>Rappel2</a:t>
                      </a:r>
                      <a:r>
                        <a:rPr lang="fr-FR" baseline="0" dirty="0" smtClean="0"/>
                        <a:t> DTC+VPO5</a:t>
                      </a:r>
                      <a:endParaRPr lang="fr-FR" dirty="0"/>
                    </a:p>
                  </a:txBody>
                  <a:tcPr/>
                </a:tc>
                <a:tc>
                  <a:txBody>
                    <a:bodyPr/>
                    <a:lstStyle/>
                    <a:p>
                      <a:endParaRPr lang="fr-FR"/>
                    </a:p>
                  </a:txBody>
                  <a:tcPr/>
                </a:tc>
              </a:tr>
              <a:tr h="370840">
                <a:tc>
                  <a:txBody>
                    <a:bodyPr/>
                    <a:lstStyle/>
                    <a:p>
                      <a:r>
                        <a:rPr lang="fr-FR" dirty="0" smtClean="0"/>
                        <a:t>Tous</a:t>
                      </a:r>
                      <a:r>
                        <a:rPr lang="fr-FR" baseline="0" dirty="0" smtClean="0"/>
                        <a:t>  les 10ans</a:t>
                      </a:r>
                      <a:endParaRPr lang="fr-FR" dirty="0"/>
                    </a:p>
                  </a:txBody>
                  <a:tcPr/>
                </a:tc>
                <a:tc>
                  <a:txBody>
                    <a:bodyPr/>
                    <a:lstStyle/>
                    <a:p>
                      <a:r>
                        <a:rPr lang="fr-FR" dirty="0" err="1" smtClean="0"/>
                        <a:t>Rappel</a:t>
                      </a:r>
                      <a:r>
                        <a:rPr lang="fr-FR" baseline="0" dirty="0" err="1" smtClean="0"/>
                        <a:t>nDTC</a:t>
                      </a:r>
                      <a:r>
                        <a:rPr lang="fr-FR" baseline="0" dirty="0" smtClean="0"/>
                        <a:t> + </a:t>
                      </a:r>
                      <a:r>
                        <a:rPr lang="fr-FR" baseline="0" dirty="0" err="1" smtClean="0"/>
                        <a:t>VPOn</a:t>
                      </a:r>
                      <a:endParaRPr lang="fr-FR" dirty="0"/>
                    </a:p>
                  </a:txBody>
                  <a:tcPr/>
                </a:tc>
                <a:tc>
                  <a:txBody>
                    <a:bodyPr/>
                    <a:lstStyle/>
                    <a:p>
                      <a:endParaRPr lang="fr-FR"/>
                    </a:p>
                  </a:txBody>
                  <a:tcPr/>
                </a:tc>
              </a:tr>
              <a:tr h="370840">
                <a:tc>
                  <a:txBody>
                    <a:bodyPr/>
                    <a:lstStyle/>
                    <a:p>
                      <a:r>
                        <a:rPr lang="fr-FR" dirty="0" smtClean="0"/>
                        <a:t>RR</a:t>
                      </a:r>
                      <a:endParaRPr lang="fr-FR" dirty="0"/>
                    </a:p>
                  </a:txBody>
                  <a:tcPr/>
                </a:tc>
                <a:tc>
                  <a:txBody>
                    <a:bodyPr/>
                    <a:lstStyle/>
                    <a:p>
                      <a:r>
                        <a:rPr lang="fr-FR" dirty="0" smtClean="0"/>
                        <a:t>…………………………………</a:t>
                      </a:r>
                      <a:endParaRPr lang="fr-FR" dirty="0"/>
                    </a:p>
                  </a:txBody>
                  <a:tcPr/>
                </a:tc>
                <a:tc>
                  <a:txBody>
                    <a:bodyPr/>
                    <a:lstStyle/>
                    <a:p>
                      <a:endParaRPr lang="fr-FR"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re 1"/>
          <p:cNvSpPr>
            <a:spLocks noGrp="1"/>
          </p:cNvSpPr>
          <p:nvPr>
            <p:ph type="title"/>
          </p:nvPr>
        </p:nvSpPr>
        <p:spPr/>
        <p:txBody>
          <a:bodyPr/>
          <a:lstStyle/>
          <a:p>
            <a:endParaRPr lang="fr-FR" smtClean="0"/>
          </a:p>
        </p:txBody>
      </p:sp>
      <p:sp>
        <p:nvSpPr>
          <p:cNvPr id="78851" name="Espace réservé du contenu 2"/>
          <p:cNvSpPr>
            <a:spLocks noGrp="1"/>
          </p:cNvSpPr>
          <p:nvPr>
            <p:ph idx="1"/>
          </p:nvPr>
        </p:nvSpPr>
        <p:spPr>
          <a:xfrm>
            <a:off x="428625" y="1143000"/>
            <a:ext cx="8229600" cy="4389438"/>
          </a:xfrm>
        </p:spPr>
        <p:txBody>
          <a:bodyPr/>
          <a:lstStyle/>
          <a:p>
            <a:pPr>
              <a:buFont typeface="Wingdings 2" pitchFamily="18" charset="2"/>
              <a:buNone/>
            </a:pPr>
            <a:r>
              <a:rPr lang="fr-FR" sz="2000" b="1" i="1" smtClean="0">
                <a:solidFill>
                  <a:srgbClr val="C00000"/>
                </a:solidFill>
                <a:sym typeface="Wingdings" pitchFamily="2" charset="2"/>
              </a:rPr>
              <a:t>6-2) présentation des vaccins utilisés:</a:t>
            </a:r>
          </a:p>
          <a:p>
            <a:pPr>
              <a:buFont typeface="Wingdings 2" pitchFamily="18" charset="2"/>
              <a:buNone/>
            </a:pPr>
            <a:r>
              <a:rPr lang="fr-FR" sz="2000" b="1" i="1" smtClean="0">
                <a:solidFill>
                  <a:srgbClr val="2F1F91"/>
                </a:solidFill>
                <a:sym typeface="Wingdings" pitchFamily="2" charset="2"/>
              </a:rPr>
              <a:t>A – classification des principaux vaccins disponibles:</a:t>
            </a:r>
          </a:p>
          <a:p>
            <a:pPr>
              <a:buFont typeface="Wingdings 2" pitchFamily="18" charset="2"/>
              <a:buNone/>
            </a:pPr>
            <a:endParaRPr lang="fr-FR" sz="2000" b="1" i="1" smtClean="0">
              <a:solidFill>
                <a:srgbClr val="2F1F91"/>
              </a:solidFill>
              <a:sym typeface="Wingdings" pitchFamily="2" charset="2"/>
            </a:endParaRPr>
          </a:p>
        </p:txBody>
      </p:sp>
      <p:graphicFrame>
        <p:nvGraphicFramePr>
          <p:cNvPr id="4" name="Tableau 3"/>
          <p:cNvGraphicFramePr>
            <a:graphicFrameLocks noGrp="1"/>
          </p:cNvGraphicFramePr>
          <p:nvPr/>
        </p:nvGraphicFramePr>
        <p:xfrm>
          <a:off x="714375" y="2143125"/>
          <a:ext cx="7215237" cy="4480560"/>
        </p:xfrm>
        <a:graphic>
          <a:graphicData uri="http://schemas.openxmlformats.org/drawingml/2006/table">
            <a:tbl>
              <a:tblPr firstRow="1" bandRow="1">
                <a:tableStyleId>{5C22544A-7EE6-4342-B048-85BDC9FD1C3A}</a:tableStyleId>
              </a:tblPr>
              <a:tblGrid>
                <a:gridCol w="2405079"/>
                <a:gridCol w="2405079"/>
                <a:gridCol w="2405079"/>
              </a:tblGrid>
              <a:tr h="370840">
                <a:tc>
                  <a:txBody>
                    <a:bodyPr/>
                    <a:lstStyle/>
                    <a:p>
                      <a:r>
                        <a:rPr lang="fr-FR" dirty="0" smtClean="0"/>
                        <a:t>Composition des vaccins:</a:t>
                      </a:r>
                      <a:endParaRPr lang="fr-FR" dirty="0"/>
                    </a:p>
                  </a:txBody>
                  <a:tcPr/>
                </a:tc>
                <a:tc>
                  <a:txBody>
                    <a:bodyPr/>
                    <a:lstStyle/>
                    <a:p>
                      <a:r>
                        <a:rPr lang="fr-FR" dirty="0" smtClean="0"/>
                        <a:t>Maladies évitées bactériennes</a:t>
                      </a:r>
                      <a:endParaRPr lang="fr-FR" dirty="0"/>
                    </a:p>
                  </a:txBody>
                  <a:tcPr/>
                </a:tc>
                <a:tc>
                  <a:txBody>
                    <a:bodyPr/>
                    <a:lstStyle/>
                    <a:p>
                      <a:r>
                        <a:rPr lang="fr-FR" dirty="0" smtClean="0"/>
                        <a:t>Maladies évitées</a:t>
                      </a:r>
                      <a:r>
                        <a:rPr lang="fr-FR" baseline="0" dirty="0" smtClean="0"/>
                        <a:t> virales</a:t>
                      </a:r>
                      <a:endParaRPr lang="fr-FR" dirty="0"/>
                    </a:p>
                  </a:txBody>
                  <a:tcPr/>
                </a:tc>
              </a:tr>
              <a:tr h="370840">
                <a:tc>
                  <a:txBody>
                    <a:bodyPr/>
                    <a:lstStyle/>
                    <a:p>
                      <a:r>
                        <a:rPr lang="fr-FR" dirty="0" smtClean="0"/>
                        <a:t>Vivants  atténués</a:t>
                      </a:r>
                      <a:endParaRPr lang="fr-FR" dirty="0"/>
                    </a:p>
                  </a:txBody>
                  <a:tcPr/>
                </a:tc>
                <a:tc>
                  <a:txBody>
                    <a:bodyPr/>
                    <a:lstStyle/>
                    <a:p>
                      <a:pPr>
                        <a:buFont typeface="Wingdings" pitchFamily="2" charset="2"/>
                        <a:buChar char="§"/>
                      </a:pPr>
                      <a:r>
                        <a:rPr lang="fr-FR" dirty="0" smtClean="0"/>
                        <a:t>Typhoïde</a:t>
                      </a:r>
                    </a:p>
                    <a:p>
                      <a:pPr>
                        <a:buFont typeface="Wingdings" pitchFamily="2" charset="2"/>
                        <a:buChar char="§"/>
                      </a:pPr>
                      <a:r>
                        <a:rPr lang="fr-FR" dirty="0" smtClean="0"/>
                        <a:t>tuberculose</a:t>
                      </a:r>
                      <a:endParaRPr lang="fr-FR" dirty="0"/>
                    </a:p>
                  </a:txBody>
                  <a:tcPr/>
                </a:tc>
                <a:tc>
                  <a:txBody>
                    <a:bodyPr/>
                    <a:lstStyle/>
                    <a:p>
                      <a:pPr>
                        <a:buFont typeface="Wingdings" pitchFamily="2" charset="2"/>
                        <a:buChar char="§"/>
                      </a:pPr>
                      <a:r>
                        <a:rPr lang="fr-FR" dirty="0" smtClean="0"/>
                        <a:t>Fièvre</a:t>
                      </a:r>
                      <a:r>
                        <a:rPr lang="fr-FR" baseline="0" dirty="0" smtClean="0"/>
                        <a:t> jaune</a:t>
                      </a:r>
                    </a:p>
                    <a:p>
                      <a:pPr>
                        <a:buFont typeface="Wingdings" pitchFamily="2" charset="2"/>
                        <a:buChar char="§"/>
                      </a:pPr>
                      <a:r>
                        <a:rPr lang="fr-FR" baseline="0" dirty="0" smtClean="0"/>
                        <a:t>Oreillons</a:t>
                      </a:r>
                    </a:p>
                    <a:p>
                      <a:pPr>
                        <a:buFont typeface="Wingdings" pitchFamily="2" charset="2"/>
                        <a:buChar char="§"/>
                      </a:pPr>
                      <a:r>
                        <a:rPr lang="fr-FR" baseline="0" dirty="0" smtClean="0"/>
                        <a:t>Rougeole</a:t>
                      </a:r>
                    </a:p>
                    <a:p>
                      <a:pPr>
                        <a:buFont typeface="Wingdings" pitchFamily="2" charset="2"/>
                        <a:buChar char="§"/>
                      </a:pPr>
                      <a:r>
                        <a:rPr lang="fr-FR" baseline="0" dirty="0" smtClean="0"/>
                        <a:t>Rubéole</a:t>
                      </a:r>
                    </a:p>
                    <a:p>
                      <a:pPr>
                        <a:buFont typeface="Wingdings" pitchFamily="2" charset="2"/>
                        <a:buChar char="§"/>
                      </a:pPr>
                      <a:r>
                        <a:rPr lang="fr-FR" baseline="0" dirty="0" smtClean="0"/>
                        <a:t>poliomyélite</a:t>
                      </a:r>
                      <a:endParaRPr lang="fr-FR" dirty="0"/>
                    </a:p>
                  </a:txBody>
                  <a:tcPr/>
                </a:tc>
              </a:tr>
              <a:tr h="370840">
                <a:tc>
                  <a:txBody>
                    <a:bodyPr/>
                    <a:lstStyle/>
                    <a:p>
                      <a:r>
                        <a:rPr lang="fr-FR" dirty="0" smtClean="0"/>
                        <a:t>Inactivés entiers</a:t>
                      </a:r>
                      <a:endParaRPr lang="fr-FR" dirty="0"/>
                    </a:p>
                  </a:txBody>
                  <a:tcPr/>
                </a:tc>
                <a:tc>
                  <a:txBody>
                    <a:bodyPr/>
                    <a:lstStyle/>
                    <a:p>
                      <a:pPr>
                        <a:buFont typeface="Wingdings" pitchFamily="2" charset="2"/>
                        <a:buChar char="§"/>
                      </a:pPr>
                      <a:r>
                        <a:rPr lang="fr-FR" dirty="0" smtClean="0"/>
                        <a:t>Choléra</a:t>
                      </a:r>
                    </a:p>
                    <a:p>
                      <a:pPr>
                        <a:buFont typeface="Wingdings" pitchFamily="2" charset="2"/>
                        <a:buChar char="§"/>
                      </a:pPr>
                      <a:r>
                        <a:rPr lang="fr-FR" dirty="0" smtClean="0"/>
                        <a:t>Coqueluche</a:t>
                      </a:r>
                    </a:p>
                    <a:p>
                      <a:pPr>
                        <a:buFont typeface="Wingdings" pitchFamily="2" charset="2"/>
                        <a:buChar char="§"/>
                      </a:pPr>
                      <a:r>
                        <a:rPr lang="fr-FR" dirty="0" smtClean="0"/>
                        <a:t>Typhoïde</a:t>
                      </a:r>
                    </a:p>
                    <a:p>
                      <a:pPr>
                        <a:buFont typeface="Wingdings" pitchFamily="2" charset="2"/>
                        <a:buChar char="§"/>
                      </a:pPr>
                      <a:r>
                        <a:rPr lang="fr-FR" dirty="0" smtClean="0"/>
                        <a:t>peste</a:t>
                      </a:r>
                      <a:endParaRPr lang="fr-FR" dirty="0"/>
                    </a:p>
                  </a:txBody>
                  <a:tcPr/>
                </a:tc>
                <a:tc>
                  <a:txBody>
                    <a:bodyPr/>
                    <a:lstStyle/>
                    <a:p>
                      <a:pPr>
                        <a:buFont typeface="Wingdings" pitchFamily="2" charset="2"/>
                        <a:buChar char="§"/>
                      </a:pPr>
                      <a:r>
                        <a:rPr lang="fr-FR" dirty="0" smtClean="0"/>
                        <a:t>Poliomyélite</a:t>
                      </a:r>
                    </a:p>
                    <a:p>
                      <a:pPr>
                        <a:buFont typeface="Wingdings" pitchFamily="2" charset="2"/>
                        <a:buChar char="§"/>
                      </a:pPr>
                      <a:r>
                        <a:rPr lang="fr-FR" dirty="0" smtClean="0"/>
                        <a:t>Rage</a:t>
                      </a:r>
                    </a:p>
                    <a:p>
                      <a:pPr>
                        <a:buFont typeface="Wingdings" pitchFamily="2" charset="2"/>
                        <a:buChar char="§"/>
                      </a:pPr>
                      <a:r>
                        <a:rPr lang="fr-FR" dirty="0" smtClean="0"/>
                        <a:t>L’encéphalite</a:t>
                      </a:r>
                    </a:p>
                    <a:p>
                      <a:pPr>
                        <a:buFont typeface="Wingdings" pitchFamily="2" charset="2"/>
                        <a:buChar char="§"/>
                      </a:pPr>
                      <a:r>
                        <a:rPr lang="fr-FR" dirty="0" smtClean="0"/>
                        <a:t>hépatite</a:t>
                      </a:r>
                    </a:p>
                    <a:p>
                      <a:endParaRPr lang="fr-FR" dirty="0"/>
                    </a:p>
                  </a:txBody>
                  <a:tcPr/>
                </a:tc>
              </a:tr>
              <a:tr h="370840">
                <a:tc>
                  <a:txBody>
                    <a:bodyPr/>
                    <a:lstStyle/>
                    <a:p>
                      <a:r>
                        <a:rPr lang="fr-FR" dirty="0" err="1" smtClean="0"/>
                        <a:t>polysaccaharides</a:t>
                      </a:r>
                      <a:endParaRPr lang="fr-FR" dirty="0"/>
                    </a:p>
                  </a:txBody>
                  <a:tcPr/>
                </a:tc>
                <a:tc>
                  <a:txBody>
                    <a:bodyPr/>
                    <a:lstStyle/>
                    <a:p>
                      <a:pPr>
                        <a:buFont typeface="Wingdings" pitchFamily="2" charset="2"/>
                        <a:buChar char="§"/>
                      </a:pPr>
                      <a:r>
                        <a:rPr lang="fr-FR" dirty="0" smtClean="0"/>
                        <a:t>Méningococcie</a:t>
                      </a:r>
                    </a:p>
                    <a:p>
                      <a:pPr>
                        <a:buFont typeface="Wingdings" pitchFamily="2" charset="2"/>
                        <a:buChar char="§"/>
                      </a:pPr>
                      <a:r>
                        <a:rPr lang="fr-FR" dirty="0" smtClean="0"/>
                        <a:t>Pneumocoque</a:t>
                      </a:r>
                    </a:p>
                    <a:p>
                      <a:pPr>
                        <a:buFont typeface="Wingdings" pitchFamily="2" charset="2"/>
                        <a:buChar char="§"/>
                      </a:pPr>
                      <a:r>
                        <a:rPr lang="fr-FR" dirty="0" err="1" smtClean="0"/>
                        <a:t>typhoide</a:t>
                      </a:r>
                      <a:endParaRPr lang="fr-FR" dirty="0"/>
                    </a:p>
                  </a:txBody>
                  <a:tcPr/>
                </a:tc>
                <a:tc>
                  <a:txBody>
                    <a:bodyPr/>
                    <a:lstStyle/>
                    <a:p>
                      <a:endParaRPr lang="fr-FR"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re 1"/>
          <p:cNvSpPr>
            <a:spLocks noGrp="1"/>
          </p:cNvSpPr>
          <p:nvPr>
            <p:ph type="title"/>
          </p:nvPr>
        </p:nvSpPr>
        <p:spPr/>
        <p:txBody>
          <a:bodyPr/>
          <a:lstStyle/>
          <a:p>
            <a:endParaRPr lang="fr-FR" smtClean="0"/>
          </a:p>
        </p:txBody>
      </p:sp>
      <p:graphicFrame>
        <p:nvGraphicFramePr>
          <p:cNvPr id="6" name="Espace réservé du contenu 5"/>
          <p:cNvGraphicFramePr>
            <a:graphicFrameLocks noGrp="1"/>
          </p:cNvGraphicFramePr>
          <p:nvPr>
            <p:ph idx="1"/>
          </p:nvPr>
        </p:nvGraphicFramePr>
        <p:xfrm>
          <a:off x="428625" y="1071563"/>
          <a:ext cx="8229600" cy="9144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fr-FR" dirty="0" smtClean="0"/>
                        <a:t>Protéines purifiées et toxines</a:t>
                      </a:r>
                      <a:endParaRPr lang="fr-FR" dirty="0"/>
                    </a:p>
                  </a:txBody>
                  <a:tcPr/>
                </a:tc>
                <a:tc>
                  <a:txBody>
                    <a:bodyPr/>
                    <a:lstStyle/>
                    <a:p>
                      <a:pPr>
                        <a:buFont typeface="Wingdings" pitchFamily="2" charset="2"/>
                        <a:buChar char="§"/>
                      </a:pPr>
                      <a:r>
                        <a:rPr lang="fr-FR" dirty="0" smtClean="0"/>
                        <a:t>Tétanos</a:t>
                      </a:r>
                    </a:p>
                    <a:p>
                      <a:pPr>
                        <a:buFont typeface="Wingdings" pitchFamily="2" charset="2"/>
                        <a:buChar char="§"/>
                      </a:pPr>
                      <a:r>
                        <a:rPr lang="fr-FR" dirty="0" smtClean="0"/>
                        <a:t>Diphtérie</a:t>
                      </a:r>
                    </a:p>
                    <a:p>
                      <a:pPr>
                        <a:buFont typeface="Wingdings" pitchFamily="2" charset="2"/>
                        <a:buChar char="§"/>
                      </a:pPr>
                      <a:r>
                        <a:rPr lang="fr-FR" dirty="0" smtClean="0"/>
                        <a:t>coqueluche</a:t>
                      </a:r>
                      <a:endParaRPr lang="fr-FR" dirty="0"/>
                    </a:p>
                  </a:txBody>
                  <a:tcPr/>
                </a:tc>
                <a:tc>
                  <a:txBody>
                    <a:bodyPr/>
                    <a:lstStyle/>
                    <a:p>
                      <a:pPr>
                        <a:buFont typeface="Wingdings" pitchFamily="2" charset="2"/>
                        <a:buChar char="§"/>
                      </a:pPr>
                      <a:r>
                        <a:rPr lang="fr-FR" dirty="0" smtClean="0"/>
                        <a:t>hépatite</a:t>
                      </a:r>
                      <a:endParaRPr lang="fr-FR"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re 1"/>
          <p:cNvSpPr>
            <a:spLocks noGrp="1"/>
          </p:cNvSpPr>
          <p:nvPr>
            <p:ph type="title"/>
          </p:nvPr>
        </p:nvSpPr>
        <p:spPr>
          <a:xfrm>
            <a:off x="428625" y="857250"/>
            <a:ext cx="8229600" cy="1143000"/>
          </a:xfrm>
        </p:spPr>
        <p:txBody>
          <a:bodyPr/>
          <a:lstStyle/>
          <a:p>
            <a:endParaRPr lang="fr-FR" smtClean="0"/>
          </a:p>
        </p:txBody>
      </p:sp>
      <p:sp>
        <p:nvSpPr>
          <p:cNvPr id="80899" name="Espace réservé du contenu 2"/>
          <p:cNvSpPr>
            <a:spLocks noGrp="1"/>
          </p:cNvSpPr>
          <p:nvPr>
            <p:ph idx="1"/>
          </p:nvPr>
        </p:nvSpPr>
        <p:spPr>
          <a:xfrm>
            <a:off x="571500" y="785813"/>
            <a:ext cx="8229600" cy="4389437"/>
          </a:xfrm>
        </p:spPr>
        <p:txBody>
          <a:bodyPr/>
          <a:lstStyle/>
          <a:p>
            <a:pPr>
              <a:buFont typeface="Wingdings" pitchFamily="2" charset="2"/>
              <a:buChar char="Ø"/>
            </a:pPr>
            <a:r>
              <a:rPr lang="fr-FR" sz="2000" b="1" i="1" u="sng" smtClean="0">
                <a:solidFill>
                  <a:srgbClr val="00B050"/>
                </a:solidFill>
                <a:sym typeface="Wingdings" pitchFamily="2" charset="2"/>
              </a:rPr>
              <a:t>Le vaccin pentavalent anti (DTC+Hib+HB):</a:t>
            </a:r>
          </a:p>
        </p:txBody>
      </p:sp>
      <p:graphicFrame>
        <p:nvGraphicFramePr>
          <p:cNvPr id="4" name="Tableau 3"/>
          <p:cNvGraphicFramePr>
            <a:graphicFrameLocks noGrp="1"/>
          </p:cNvGraphicFramePr>
          <p:nvPr/>
        </p:nvGraphicFramePr>
        <p:xfrm>
          <a:off x="428625" y="1285875"/>
          <a:ext cx="8358246" cy="5447492"/>
        </p:xfrm>
        <a:graphic>
          <a:graphicData uri="http://schemas.openxmlformats.org/drawingml/2006/table">
            <a:tbl>
              <a:tblPr firstRow="1" bandRow="1">
                <a:tableStyleId>{5C22544A-7EE6-4342-B048-85BDC9FD1C3A}</a:tableStyleId>
              </a:tblPr>
              <a:tblGrid>
                <a:gridCol w="3000396"/>
                <a:gridCol w="5357850"/>
              </a:tblGrid>
              <a:tr h="633708">
                <a:tc>
                  <a:txBody>
                    <a:bodyPr/>
                    <a:lstStyle/>
                    <a:p>
                      <a:r>
                        <a:rPr lang="fr-FR" dirty="0" smtClean="0"/>
                        <a:t>    maladie</a:t>
                      </a:r>
                      <a:endParaRPr lang="fr-FR" dirty="0"/>
                    </a:p>
                  </a:txBody>
                  <a:tcPr/>
                </a:tc>
                <a:tc>
                  <a:txBody>
                    <a:bodyPr/>
                    <a:lstStyle/>
                    <a:p>
                      <a:r>
                        <a:rPr lang="fr-FR" dirty="0" smtClean="0"/>
                        <a:t>Diphtérie,</a:t>
                      </a:r>
                      <a:r>
                        <a:rPr lang="fr-FR" baseline="0" dirty="0" smtClean="0"/>
                        <a:t> tétanos, coqueluche, infections à </a:t>
                      </a:r>
                      <a:r>
                        <a:rPr lang="fr-FR" baseline="0" dirty="0" err="1" smtClean="0"/>
                        <a:t>Haemophilus</a:t>
                      </a:r>
                      <a:r>
                        <a:rPr lang="fr-FR" baseline="0" dirty="0" smtClean="0"/>
                        <a:t> influenza </a:t>
                      </a:r>
                      <a:r>
                        <a:rPr lang="fr-FR" baseline="0" dirty="0" err="1" smtClean="0"/>
                        <a:t>typeb</a:t>
                      </a:r>
                      <a:r>
                        <a:rPr lang="fr-FR" baseline="0" dirty="0" smtClean="0"/>
                        <a:t> et hépatite B</a:t>
                      </a:r>
                      <a:endParaRPr lang="fr-FR" dirty="0"/>
                    </a:p>
                  </a:txBody>
                  <a:tcPr/>
                </a:tc>
              </a:tr>
              <a:tr h="609944">
                <a:tc>
                  <a:txBody>
                    <a:bodyPr/>
                    <a:lstStyle/>
                    <a:p>
                      <a:r>
                        <a:rPr lang="fr-FR" dirty="0" smtClean="0"/>
                        <a:t>Nature du vaccin</a:t>
                      </a:r>
                      <a:endParaRPr lang="fr-FR" dirty="0"/>
                    </a:p>
                  </a:txBody>
                  <a:tcPr/>
                </a:tc>
                <a:tc>
                  <a:txBody>
                    <a:bodyPr/>
                    <a:lstStyle/>
                    <a:p>
                      <a:r>
                        <a:rPr lang="fr-FR" dirty="0" smtClean="0"/>
                        <a:t>Vaccin</a:t>
                      </a:r>
                      <a:r>
                        <a:rPr lang="fr-FR" baseline="0" dirty="0" smtClean="0"/>
                        <a:t> recombiné</a:t>
                      </a:r>
                      <a:endParaRPr lang="fr-FR" dirty="0"/>
                    </a:p>
                  </a:txBody>
                  <a:tcPr/>
                </a:tc>
              </a:tr>
              <a:tr h="394704">
                <a:tc>
                  <a:txBody>
                    <a:bodyPr/>
                    <a:lstStyle/>
                    <a:p>
                      <a:r>
                        <a:rPr lang="fr-FR" dirty="0" smtClean="0"/>
                        <a:t>présentation</a:t>
                      </a:r>
                      <a:endParaRPr lang="fr-FR" dirty="0"/>
                    </a:p>
                  </a:txBody>
                  <a:tcPr/>
                </a:tc>
                <a:tc>
                  <a:txBody>
                    <a:bodyPr/>
                    <a:lstStyle/>
                    <a:p>
                      <a:r>
                        <a:rPr lang="fr-FR" dirty="0" smtClean="0"/>
                        <a:t>liquide</a:t>
                      </a:r>
                      <a:endParaRPr lang="fr-FR" dirty="0"/>
                    </a:p>
                  </a:txBody>
                  <a:tcPr/>
                </a:tc>
              </a:tr>
              <a:tr h="1132752">
                <a:tc>
                  <a:txBody>
                    <a:bodyPr/>
                    <a:lstStyle/>
                    <a:p>
                      <a:r>
                        <a:rPr lang="fr-FR" dirty="0" smtClean="0"/>
                        <a:t>conservation</a:t>
                      </a:r>
                      <a:endParaRPr lang="fr-FR" dirty="0"/>
                    </a:p>
                  </a:txBody>
                  <a:tcPr/>
                </a:tc>
                <a:tc>
                  <a:txBody>
                    <a:bodyPr/>
                    <a:lstStyle/>
                    <a:p>
                      <a:r>
                        <a:rPr lang="fr-FR" dirty="0" smtClean="0"/>
                        <a:t>Conservé</a:t>
                      </a:r>
                      <a:r>
                        <a:rPr lang="fr-FR" baseline="0" dirty="0" smtClean="0"/>
                        <a:t> au fraigérateur et +2c° et+8 c° ne jamais congelé </a:t>
                      </a:r>
                      <a:endParaRPr lang="fr-FR" dirty="0"/>
                    </a:p>
                  </a:txBody>
                  <a:tcPr/>
                </a:tc>
              </a:tr>
              <a:tr h="871348">
                <a:tc>
                  <a:txBody>
                    <a:bodyPr/>
                    <a:lstStyle/>
                    <a:p>
                      <a:r>
                        <a:rPr lang="fr-FR" dirty="0" smtClean="0"/>
                        <a:t>Lieu et voie d’administration </a:t>
                      </a:r>
                      <a:endParaRPr lang="fr-FR" dirty="0"/>
                    </a:p>
                  </a:txBody>
                  <a:tcPr/>
                </a:tc>
                <a:tc>
                  <a:txBody>
                    <a:bodyPr/>
                    <a:lstStyle/>
                    <a:p>
                      <a:r>
                        <a:rPr lang="fr-FR" dirty="0" smtClean="0"/>
                        <a:t>IM(face</a:t>
                      </a:r>
                      <a:r>
                        <a:rPr lang="fr-FR" baseline="0" dirty="0" smtClean="0"/>
                        <a:t> </a:t>
                      </a:r>
                      <a:r>
                        <a:rPr lang="fr-FR" baseline="0" dirty="0" err="1" smtClean="0"/>
                        <a:t>antéro</a:t>
                      </a:r>
                      <a:r>
                        <a:rPr lang="fr-FR" baseline="0" dirty="0" smtClean="0"/>
                        <a:t> latérale de la cuisse)</a:t>
                      </a:r>
                      <a:endParaRPr lang="fr-FR" dirty="0"/>
                    </a:p>
                  </a:txBody>
                  <a:tcPr/>
                </a:tc>
              </a:tr>
              <a:tr h="609944">
                <a:tc>
                  <a:txBody>
                    <a:bodyPr/>
                    <a:lstStyle/>
                    <a:p>
                      <a:r>
                        <a:rPr lang="fr-FR" dirty="0" smtClean="0"/>
                        <a:t>Nombre</a:t>
                      </a:r>
                      <a:r>
                        <a:rPr lang="fr-FR" baseline="0" dirty="0" smtClean="0"/>
                        <a:t> de doses injectées:</a:t>
                      </a:r>
                      <a:endParaRPr lang="fr-FR" dirty="0"/>
                    </a:p>
                  </a:txBody>
                  <a:tcPr/>
                </a:tc>
                <a:tc>
                  <a:txBody>
                    <a:bodyPr/>
                    <a:lstStyle/>
                    <a:p>
                      <a:r>
                        <a:rPr lang="fr-FR" dirty="0" smtClean="0"/>
                        <a:t>3 doses</a:t>
                      </a:r>
                      <a:endParaRPr lang="fr-FR" dirty="0"/>
                    </a:p>
                  </a:txBody>
                  <a:tcPr/>
                </a:tc>
              </a:tr>
              <a:tr h="1176887">
                <a:tc>
                  <a:txBody>
                    <a:bodyPr/>
                    <a:lstStyle/>
                    <a:p>
                      <a:r>
                        <a:rPr lang="fr-FR" dirty="0" smtClean="0"/>
                        <a:t>Effets secondaires</a:t>
                      </a:r>
                      <a:endParaRPr lang="fr-FR" dirty="0"/>
                    </a:p>
                  </a:txBody>
                  <a:tcPr/>
                </a:tc>
                <a:tc>
                  <a:txBody>
                    <a:bodyPr/>
                    <a:lstStyle/>
                    <a:p>
                      <a:pPr>
                        <a:buFont typeface="Wingdings" pitchFamily="2" charset="2"/>
                        <a:buChar char="§"/>
                      </a:pPr>
                      <a:r>
                        <a:rPr lang="fr-FR" baseline="0" dirty="0" smtClean="0"/>
                        <a:t> rougeur</a:t>
                      </a:r>
                    </a:p>
                    <a:p>
                      <a:pPr>
                        <a:buFont typeface="Wingdings" pitchFamily="2" charset="2"/>
                        <a:buChar char="§"/>
                      </a:pPr>
                      <a:r>
                        <a:rPr lang="fr-FR" baseline="0" dirty="0" smtClean="0"/>
                        <a:t>Douleur et induration au point d’injection(48h)</a:t>
                      </a:r>
                    </a:p>
                    <a:p>
                      <a:pPr>
                        <a:buFont typeface="Wingdings" pitchFamily="2" charset="2"/>
                        <a:buNone/>
                      </a:pPr>
                      <a:endParaRPr lang="fr-FR" baseline="0" dirty="0" smtClean="0"/>
                    </a:p>
                    <a:p>
                      <a:pPr>
                        <a:buFont typeface="Wingdings" pitchFamily="2" charset="2"/>
                        <a:buNone/>
                      </a:pPr>
                      <a:endParaRPr lang="fr-FR"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50" y="3143250"/>
            <a:ext cx="7943850" cy="1143000"/>
          </a:xfrm>
        </p:spPr>
        <p:txBody>
          <a:bodyPr/>
          <a:lstStyle/>
          <a:p>
            <a:pPr>
              <a:buFont typeface="Wingdings" pitchFamily="2" charset="2"/>
              <a:buChar char="Ø"/>
              <a:defRPr/>
            </a:pPr>
            <a:r>
              <a:rPr lang="fr-FR" sz="2000" b="1" i="1" u="sng" dirty="0" smtClean="0">
                <a:solidFill>
                  <a:srgbClr val="00B050"/>
                </a:solidFill>
                <a:latin typeface="+mn-lt"/>
                <a:ea typeface="+mn-ea"/>
                <a:cs typeface="+mn-cs"/>
                <a:sym typeface="Wingdings" pitchFamily="2" charset="2"/>
              </a:rPr>
              <a:t>Vaccin anti polio:</a:t>
            </a:r>
            <a:br>
              <a:rPr lang="fr-FR" sz="2000" b="1" i="1" u="sng" dirty="0" smtClean="0">
                <a:solidFill>
                  <a:srgbClr val="00B050"/>
                </a:solidFill>
                <a:latin typeface="+mn-lt"/>
                <a:ea typeface="+mn-ea"/>
                <a:cs typeface="+mn-cs"/>
                <a:sym typeface="Wingdings" pitchFamily="2" charset="2"/>
              </a:rPr>
            </a:br>
            <a:endParaRPr lang="fr-FR" sz="2000" b="1" i="1" u="sng" dirty="0" smtClean="0">
              <a:solidFill>
                <a:srgbClr val="00B050"/>
              </a:solidFill>
              <a:latin typeface="+mn-lt"/>
              <a:ea typeface="+mn-ea"/>
              <a:cs typeface="+mn-cs"/>
              <a:sym typeface="Wingdings" pitchFamily="2" charset="2"/>
            </a:endParaRPr>
          </a:p>
        </p:txBody>
      </p:sp>
      <p:graphicFrame>
        <p:nvGraphicFramePr>
          <p:cNvPr id="4" name="Espace réservé du contenu 3"/>
          <p:cNvGraphicFramePr>
            <a:graphicFrameLocks noGrp="1"/>
          </p:cNvGraphicFramePr>
          <p:nvPr>
            <p:ph idx="1"/>
          </p:nvPr>
        </p:nvGraphicFramePr>
        <p:xfrm>
          <a:off x="428625" y="1071563"/>
          <a:ext cx="8229600" cy="173736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fr-FR" dirty="0" smtClean="0"/>
                        <a:t>Contre</a:t>
                      </a:r>
                      <a:r>
                        <a:rPr lang="fr-FR" baseline="0" dirty="0" smtClean="0"/>
                        <a:t> indications:</a:t>
                      </a:r>
                      <a:endParaRPr lang="fr-FR" dirty="0"/>
                    </a:p>
                  </a:txBody>
                  <a:tcPr/>
                </a:tc>
                <a:tc>
                  <a:txBody>
                    <a:bodyPr/>
                    <a:lstStyle/>
                    <a:p>
                      <a:pPr>
                        <a:buFont typeface="Wingdings" pitchFamily="2" charset="2"/>
                        <a:buChar char="§"/>
                      </a:pPr>
                      <a:r>
                        <a:rPr lang="fr-FR" dirty="0" smtClean="0"/>
                        <a:t>Hypersensibilité aux substances actives ou à l’un des excipients</a:t>
                      </a:r>
                      <a:r>
                        <a:rPr lang="fr-FR" baseline="0" dirty="0" smtClean="0"/>
                        <a:t> ou à l’anatoxine diphtérique</a:t>
                      </a:r>
                    </a:p>
                    <a:p>
                      <a:pPr>
                        <a:buFont typeface="Wingdings" pitchFamily="2" charset="2"/>
                        <a:buChar char="§"/>
                      </a:pPr>
                      <a:r>
                        <a:rPr lang="fr-FR" baseline="0" dirty="0" smtClean="0"/>
                        <a:t>Enfants ayant une thrombocytopénie ou tout autre trouble de coagulation qui serait une contre indication à l’IM</a:t>
                      </a:r>
                      <a:endParaRPr lang="fr-FR"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re 1"/>
          <p:cNvSpPr>
            <a:spLocks noGrp="1"/>
          </p:cNvSpPr>
          <p:nvPr>
            <p:ph type="title"/>
          </p:nvPr>
        </p:nvSpPr>
        <p:spPr/>
        <p:txBody>
          <a:bodyPr/>
          <a:lstStyle/>
          <a:p>
            <a:endParaRPr lang="fr-FR" smtClean="0"/>
          </a:p>
        </p:txBody>
      </p:sp>
      <p:graphicFrame>
        <p:nvGraphicFramePr>
          <p:cNvPr id="4" name="Espace réservé du contenu 3"/>
          <p:cNvGraphicFramePr>
            <a:graphicFrameLocks noGrp="1"/>
          </p:cNvGraphicFramePr>
          <p:nvPr>
            <p:ph idx="1"/>
          </p:nvPr>
        </p:nvGraphicFramePr>
        <p:xfrm>
          <a:off x="457200" y="1000125"/>
          <a:ext cx="8229600" cy="4643455"/>
        </p:xfrm>
        <a:graphic>
          <a:graphicData uri="http://schemas.openxmlformats.org/drawingml/2006/table">
            <a:tbl>
              <a:tblPr firstRow="1" bandRow="1">
                <a:tableStyleId>{5C22544A-7EE6-4342-B048-85BDC9FD1C3A}</a:tableStyleId>
              </a:tblPr>
              <a:tblGrid>
                <a:gridCol w="4114800"/>
                <a:gridCol w="4114800"/>
              </a:tblGrid>
              <a:tr h="455608">
                <a:tc>
                  <a:txBody>
                    <a:bodyPr/>
                    <a:lstStyle/>
                    <a:p>
                      <a:r>
                        <a:rPr lang="fr-FR" dirty="0" smtClean="0"/>
                        <a:t>maladie</a:t>
                      </a:r>
                      <a:endParaRPr lang="fr-FR" dirty="0"/>
                    </a:p>
                  </a:txBody>
                  <a:tcPr/>
                </a:tc>
                <a:tc>
                  <a:txBody>
                    <a:bodyPr/>
                    <a:lstStyle/>
                    <a:p>
                      <a:r>
                        <a:rPr lang="fr-FR" dirty="0" smtClean="0"/>
                        <a:t>poliomyélite</a:t>
                      </a:r>
                      <a:endParaRPr lang="fr-FR" dirty="0"/>
                    </a:p>
                  </a:txBody>
                  <a:tcPr/>
                </a:tc>
              </a:tr>
              <a:tr h="455608">
                <a:tc>
                  <a:txBody>
                    <a:bodyPr/>
                    <a:lstStyle/>
                    <a:p>
                      <a:r>
                        <a:rPr lang="fr-FR" dirty="0" smtClean="0"/>
                        <a:t>Nature du vaccin</a:t>
                      </a:r>
                      <a:endParaRPr lang="fr-FR" dirty="0"/>
                    </a:p>
                  </a:txBody>
                  <a:tcPr/>
                </a:tc>
                <a:tc>
                  <a:txBody>
                    <a:bodyPr/>
                    <a:lstStyle/>
                    <a:p>
                      <a:r>
                        <a:rPr lang="fr-FR" dirty="0" smtClean="0"/>
                        <a:t>Virus vivant atténué</a:t>
                      </a:r>
                      <a:endParaRPr lang="fr-FR" dirty="0"/>
                    </a:p>
                  </a:txBody>
                  <a:tcPr/>
                </a:tc>
              </a:tr>
              <a:tr h="455608">
                <a:tc>
                  <a:txBody>
                    <a:bodyPr/>
                    <a:lstStyle/>
                    <a:p>
                      <a:r>
                        <a:rPr lang="fr-FR" dirty="0" smtClean="0"/>
                        <a:t>Présentation </a:t>
                      </a:r>
                      <a:endParaRPr lang="fr-FR" dirty="0"/>
                    </a:p>
                  </a:txBody>
                  <a:tcPr/>
                </a:tc>
                <a:tc>
                  <a:txBody>
                    <a:bodyPr/>
                    <a:lstStyle/>
                    <a:p>
                      <a:r>
                        <a:rPr lang="fr-FR" dirty="0" smtClean="0"/>
                        <a:t>liquide</a:t>
                      </a:r>
                      <a:endParaRPr lang="fr-FR" dirty="0"/>
                    </a:p>
                  </a:txBody>
                  <a:tcPr/>
                </a:tc>
              </a:tr>
              <a:tr h="1123416">
                <a:tc>
                  <a:txBody>
                    <a:bodyPr/>
                    <a:lstStyle/>
                    <a:p>
                      <a:r>
                        <a:rPr lang="fr-FR" dirty="0" smtClean="0"/>
                        <a:t>conservation</a:t>
                      </a:r>
                      <a:endParaRPr lang="fr-FR" dirty="0"/>
                    </a:p>
                  </a:txBody>
                  <a:tcPr/>
                </a:tc>
                <a:tc>
                  <a:txBody>
                    <a:bodyPr/>
                    <a:lstStyle/>
                    <a:p>
                      <a:r>
                        <a:rPr lang="fr-FR" dirty="0" smtClean="0"/>
                        <a:t>Fragile,</a:t>
                      </a:r>
                      <a:r>
                        <a:rPr lang="fr-FR" baseline="0" dirty="0" smtClean="0"/>
                        <a:t> sensible à la chaleur, conservé au fraigérateur entre+0 et+8c° au congélateur à -2c°</a:t>
                      </a:r>
                      <a:endParaRPr lang="fr-FR" dirty="0"/>
                    </a:p>
                  </a:txBody>
                  <a:tcPr/>
                </a:tc>
              </a:tr>
              <a:tr h="786391">
                <a:tc>
                  <a:txBody>
                    <a:bodyPr/>
                    <a:lstStyle/>
                    <a:p>
                      <a:r>
                        <a:rPr lang="fr-FR" dirty="0" smtClean="0"/>
                        <a:t>Lieu</a:t>
                      </a:r>
                      <a:r>
                        <a:rPr lang="fr-FR" baseline="0" dirty="0" smtClean="0"/>
                        <a:t> et voie d’administration</a:t>
                      </a:r>
                      <a:endParaRPr lang="fr-FR" dirty="0"/>
                    </a:p>
                  </a:txBody>
                  <a:tcPr/>
                </a:tc>
                <a:tc>
                  <a:txBody>
                    <a:bodyPr/>
                    <a:lstStyle/>
                    <a:p>
                      <a:r>
                        <a:rPr lang="fr-FR" dirty="0" smtClean="0"/>
                        <a:t>Voie orale directement sur la langue</a:t>
                      </a:r>
                      <a:r>
                        <a:rPr lang="fr-FR" baseline="0" dirty="0" smtClean="0"/>
                        <a:t> de l’enfant.</a:t>
                      </a:r>
                      <a:endParaRPr lang="fr-FR" dirty="0"/>
                    </a:p>
                  </a:txBody>
                  <a:tcPr/>
                </a:tc>
              </a:tr>
              <a:tr h="455608">
                <a:tc>
                  <a:txBody>
                    <a:bodyPr/>
                    <a:lstStyle/>
                    <a:p>
                      <a:r>
                        <a:rPr lang="fr-FR" dirty="0" smtClean="0"/>
                        <a:t>Nombre et dose à injecter</a:t>
                      </a:r>
                      <a:endParaRPr lang="fr-FR" dirty="0"/>
                    </a:p>
                  </a:txBody>
                  <a:tcPr/>
                </a:tc>
                <a:tc>
                  <a:txBody>
                    <a:bodyPr/>
                    <a:lstStyle/>
                    <a:p>
                      <a:r>
                        <a:rPr lang="fr-FR" dirty="0" smtClean="0"/>
                        <a:t>4 doses +</a:t>
                      </a:r>
                      <a:r>
                        <a:rPr lang="fr-FR" baseline="0" dirty="0" smtClean="0"/>
                        <a:t> Rappel dose n</a:t>
                      </a:r>
                      <a:endParaRPr lang="fr-FR" dirty="0"/>
                    </a:p>
                  </a:txBody>
                  <a:tcPr/>
                </a:tc>
              </a:tr>
              <a:tr h="455608">
                <a:tc>
                  <a:txBody>
                    <a:bodyPr/>
                    <a:lstStyle/>
                    <a:p>
                      <a:r>
                        <a:rPr lang="fr-FR" dirty="0" smtClean="0"/>
                        <a:t>Effets secondaires</a:t>
                      </a:r>
                      <a:endParaRPr lang="fr-FR" dirty="0"/>
                    </a:p>
                  </a:txBody>
                  <a:tcPr/>
                </a:tc>
                <a:tc>
                  <a:txBody>
                    <a:bodyPr/>
                    <a:lstStyle/>
                    <a:p>
                      <a:r>
                        <a:rPr lang="fr-FR" dirty="0" smtClean="0"/>
                        <a:t>Aucune</a:t>
                      </a:r>
                      <a:r>
                        <a:rPr lang="fr-FR" baseline="0" dirty="0" smtClean="0"/>
                        <a:t> réaction particulière</a:t>
                      </a:r>
                      <a:endParaRPr lang="fr-FR" dirty="0"/>
                    </a:p>
                  </a:txBody>
                  <a:tcPr/>
                </a:tc>
              </a:tr>
              <a:tr h="455608">
                <a:tc>
                  <a:txBody>
                    <a:bodyPr/>
                    <a:lstStyle/>
                    <a:p>
                      <a:r>
                        <a:rPr lang="fr-FR" dirty="0" smtClean="0"/>
                        <a:t>Contre indication</a:t>
                      </a:r>
                      <a:endParaRPr lang="fr-FR" dirty="0"/>
                    </a:p>
                  </a:txBody>
                  <a:tcPr/>
                </a:tc>
                <a:tc>
                  <a:txBody>
                    <a:bodyPr/>
                    <a:lstStyle/>
                    <a:p>
                      <a:r>
                        <a:rPr lang="fr-FR" dirty="0" smtClean="0"/>
                        <a:t>Aucune</a:t>
                      </a:r>
                      <a:r>
                        <a:rPr lang="fr-FR" baseline="0" dirty="0" smtClean="0"/>
                        <a:t> contre indication</a:t>
                      </a:r>
                      <a:endParaRPr lang="fr-FR"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re 1"/>
          <p:cNvSpPr>
            <a:spLocks noGrp="1"/>
          </p:cNvSpPr>
          <p:nvPr>
            <p:ph type="title"/>
          </p:nvPr>
        </p:nvSpPr>
        <p:spPr>
          <a:xfrm>
            <a:off x="428625" y="857250"/>
            <a:ext cx="8229600" cy="1143000"/>
          </a:xfrm>
        </p:spPr>
        <p:txBody>
          <a:bodyPr/>
          <a:lstStyle/>
          <a:p>
            <a:endParaRPr lang="fr-FR" smtClean="0"/>
          </a:p>
        </p:txBody>
      </p:sp>
      <p:sp>
        <p:nvSpPr>
          <p:cNvPr id="83971" name="Espace réservé du contenu 2"/>
          <p:cNvSpPr>
            <a:spLocks noGrp="1"/>
          </p:cNvSpPr>
          <p:nvPr>
            <p:ph idx="1"/>
          </p:nvPr>
        </p:nvSpPr>
        <p:spPr>
          <a:xfrm>
            <a:off x="428625" y="928688"/>
            <a:ext cx="8229600" cy="4389437"/>
          </a:xfrm>
        </p:spPr>
        <p:txBody>
          <a:bodyPr/>
          <a:lstStyle/>
          <a:p>
            <a:pPr>
              <a:buFont typeface="Wingdings" pitchFamily="2" charset="2"/>
              <a:buChar char="Ø"/>
            </a:pPr>
            <a:r>
              <a:rPr lang="fr-FR" sz="2000" b="1" i="1" u="sng" smtClean="0">
                <a:solidFill>
                  <a:srgbClr val="00B050"/>
                </a:solidFill>
                <a:sym typeface="Wingdings" pitchFamily="2" charset="2"/>
              </a:rPr>
              <a:t>Vaccin anti VAR:</a:t>
            </a:r>
          </a:p>
        </p:txBody>
      </p:sp>
      <p:graphicFrame>
        <p:nvGraphicFramePr>
          <p:cNvPr id="4" name="Tableau 3"/>
          <p:cNvGraphicFramePr>
            <a:graphicFrameLocks noGrp="1"/>
          </p:cNvGraphicFramePr>
          <p:nvPr/>
        </p:nvGraphicFramePr>
        <p:xfrm>
          <a:off x="714375" y="1397000"/>
          <a:ext cx="7858180" cy="4048760"/>
        </p:xfrm>
        <a:graphic>
          <a:graphicData uri="http://schemas.openxmlformats.org/drawingml/2006/table">
            <a:tbl>
              <a:tblPr firstRow="1" bandRow="1">
                <a:tableStyleId>{5C22544A-7EE6-4342-B048-85BDC9FD1C3A}</a:tableStyleId>
              </a:tblPr>
              <a:tblGrid>
                <a:gridCol w="3929090"/>
                <a:gridCol w="3929090"/>
              </a:tblGrid>
              <a:tr h="370840">
                <a:tc>
                  <a:txBody>
                    <a:bodyPr/>
                    <a:lstStyle/>
                    <a:p>
                      <a:r>
                        <a:rPr lang="fr-FR" dirty="0" smtClean="0"/>
                        <a:t>maladie</a:t>
                      </a:r>
                      <a:endParaRPr lang="fr-FR" dirty="0"/>
                    </a:p>
                  </a:txBody>
                  <a:tcPr/>
                </a:tc>
                <a:tc>
                  <a:txBody>
                    <a:bodyPr/>
                    <a:lstStyle/>
                    <a:p>
                      <a:r>
                        <a:rPr lang="fr-FR" smtClean="0"/>
                        <a:t>rougeole</a:t>
                      </a:r>
                      <a:endParaRPr lang="fr-FR" dirty="0"/>
                    </a:p>
                  </a:txBody>
                  <a:tcPr/>
                </a:tc>
              </a:tr>
              <a:tr h="370840">
                <a:tc>
                  <a:txBody>
                    <a:bodyPr/>
                    <a:lstStyle/>
                    <a:p>
                      <a:r>
                        <a:rPr lang="fr-FR" dirty="0" smtClean="0"/>
                        <a:t>Nature</a:t>
                      </a:r>
                      <a:r>
                        <a:rPr lang="fr-FR" baseline="0" dirty="0" smtClean="0"/>
                        <a:t> de vaccin</a:t>
                      </a:r>
                      <a:endParaRPr lang="fr-FR" dirty="0"/>
                    </a:p>
                  </a:txBody>
                  <a:tcPr/>
                </a:tc>
                <a:tc>
                  <a:txBody>
                    <a:bodyPr/>
                    <a:lstStyle/>
                    <a:p>
                      <a:r>
                        <a:rPr lang="fr-FR" dirty="0" smtClean="0"/>
                        <a:t>Virus</a:t>
                      </a:r>
                      <a:r>
                        <a:rPr lang="fr-FR" baseline="0" dirty="0" smtClean="0"/>
                        <a:t> vivants atténués</a:t>
                      </a:r>
                      <a:endParaRPr lang="fr-FR" dirty="0"/>
                    </a:p>
                  </a:txBody>
                  <a:tcPr/>
                </a:tc>
              </a:tr>
              <a:tr h="370840">
                <a:tc>
                  <a:txBody>
                    <a:bodyPr/>
                    <a:lstStyle/>
                    <a:p>
                      <a:r>
                        <a:rPr lang="fr-FR" dirty="0" smtClean="0"/>
                        <a:t>présentation</a:t>
                      </a:r>
                      <a:endParaRPr lang="fr-FR" dirty="0"/>
                    </a:p>
                  </a:txBody>
                  <a:tcPr/>
                </a:tc>
                <a:tc>
                  <a:txBody>
                    <a:bodyPr/>
                    <a:lstStyle/>
                    <a:p>
                      <a:r>
                        <a:rPr lang="fr-FR" dirty="0" smtClean="0"/>
                        <a:t>lyophilisé</a:t>
                      </a:r>
                      <a:endParaRPr lang="fr-FR" dirty="0"/>
                    </a:p>
                  </a:txBody>
                  <a:tcPr/>
                </a:tc>
              </a:tr>
              <a:tr h="370840">
                <a:tc>
                  <a:txBody>
                    <a:bodyPr/>
                    <a:lstStyle/>
                    <a:p>
                      <a:r>
                        <a:rPr lang="fr-FR" dirty="0" smtClean="0"/>
                        <a:t>conservation</a:t>
                      </a:r>
                      <a:endParaRPr lang="fr-FR" dirty="0"/>
                    </a:p>
                  </a:txBody>
                  <a:tcPr/>
                </a:tc>
                <a:tc>
                  <a:txBody>
                    <a:bodyPr/>
                    <a:lstStyle/>
                    <a:p>
                      <a:r>
                        <a:rPr lang="fr-FR" dirty="0" smtClean="0"/>
                        <a:t>Thermosensible, conservé à une température entre 0°c</a:t>
                      </a:r>
                      <a:r>
                        <a:rPr lang="fr-FR" baseline="0" dirty="0" smtClean="0"/>
                        <a:t> et 8°c le solvant aussi</a:t>
                      </a:r>
                      <a:endParaRPr lang="fr-FR" dirty="0"/>
                    </a:p>
                  </a:txBody>
                  <a:tcPr/>
                </a:tc>
              </a:tr>
              <a:tr h="370840">
                <a:tc>
                  <a:txBody>
                    <a:bodyPr/>
                    <a:lstStyle/>
                    <a:p>
                      <a:r>
                        <a:rPr lang="fr-FR" dirty="0" smtClean="0"/>
                        <a:t>Lieu et voie d’administration</a:t>
                      </a:r>
                      <a:endParaRPr lang="fr-FR" dirty="0"/>
                    </a:p>
                  </a:txBody>
                  <a:tcPr/>
                </a:tc>
                <a:tc>
                  <a:txBody>
                    <a:bodyPr/>
                    <a:lstStyle/>
                    <a:p>
                      <a:r>
                        <a:rPr lang="fr-FR" dirty="0" smtClean="0"/>
                        <a:t>S/c</a:t>
                      </a:r>
                      <a:r>
                        <a:rPr lang="fr-FR" baseline="0" dirty="0" smtClean="0"/>
                        <a:t> au niveau de deltoïde </a:t>
                      </a:r>
                      <a:endParaRPr lang="fr-FR" dirty="0"/>
                    </a:p>
                  </a:txBody>
                  <a:tcPr/>
                </a:tc>
              </a:tr>
              <a:tr h="370840">
                <a:tc>
                  <a:txBody>
                    <a:bodyPr/>
                    <a:lstStyle/>
                    <a:p>
                      <a:r>
                        <a:rPr lang="fr-FR" dirty="0" smtClean="0"/>
                        <a:t>Nombre</a:t>
                      </a:r>
                      <a:r>
                        <a:rPr lang="fr-FR" baseline="0" dirty="0" smtClean="0"/>
                        <a:t> de doses à injecter</a:t>
                      </a:r>
                      <a:endParaRPr lang="fr-FR" dirty="0"/>
                    </a:p>
                  </a:txBody>
                  <a:tcPr/>
                </a:tc>
                <a:tc>
                  <a:txBody>
                    <a:bodyPr/>
                    <a:lstStyle/>
                    <a:p>
                      <a:r>
                        <a:rPr lang="fr-FR" dirty="0" smtClean="0"/>
                        <a:t>Une dose(O,5ml)</a:t>
                      </a:r>
                      <a:endParaRPr lang="fr-FR" dirty="0"/>
                    </a:p>
                  </a:txBody>
                  <a:tcPr/>
                </a:tc>
              </a:tr>
              <a:tr h="370840">
                <a:tc>
                  <a:txBody>
                    <a:bodyPr/>
                    <a:lstStyle/>
                    <a:p>
                      <a:r>
                        <a:rPr lang="fr-FR" dirty="0" smtClean="0"/>
                        <a:t>Effets secondaires</a:t>
                      </a:r>
                      <a:endParaRPr lang="fr-FR" dirty="0"/>
                    </a:p>
                  </a:txBody>
                  <a:tcPr/>
                </a:tc>
                <a:tc>
                  <a:txBody>
                    <a:bodyPr/>
                    <a:lstStyle/>
                    <a:p>
                      <a:r>
                        <a:rPr lang="fr-FR" dirty="0" smtClean="0"/>
                        <a:t>Fièvre modérée parfois une petite éruption</a:t>
                      </a:r>
                      <a:endParaRPr lang="fr-FR" dirty="0"/>
                    </a:p>
                  </a:txBody>
                  <a:tcPr/>
                </a:tc>
              </a:tr>
              <a:tr h="370840">
                <a:tc>
                  <a:txBody>
                    <a:bodyPr/>
                    <a:lstStyle/>
                    <a:p>
                      <a:r>
                        <a:rPr lang="fr-FR" dirty="0" smtClean="0"/>
                        <a:t>Contre indication</a:t>
                      </a:r>
                      <a:endParaRPr lang="fr-FR" dirty="0"/>
                    </a:p>
                  </a:txBody>
                  <a:tcPr/>
                </a:tc>
                <a:tc>
                  <a:txBody>
                    <a:bodyPr/>
                    <a:lstStyle/>
                    <a:p>
                      <a:r>
                        <a:rPr lang="fr-FR" dirty="0" smtClean="0"/>
                        <a:t>Réactions</a:t>
                      </a:r>
                      <a:r>
                        <a:rPr lang="fr-FR" baseline="0" dirty="0" smtClean="0"/>
                        <a:t> sévères et pathologies neurologiques</a:t>
                      </a:r>
                      <a:endParaRPr lang="fr-FR"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re 1"/>
          <p:cNvSpPr>
            <a:spLocks noGrp="1"/>
          </p:cNvSpPr>
          <p:nvPr>
            <p:ph type="title"/>
          </p:nvPr>
        </p:nvSpPr>
        <p:spPr/>
        <p:txBody>
          <a:bodyPr/>
          <a:lstStyle/>
          <a:p>
            <a:endParaRPr lang="fr-FR" smtClean="0"/>
          </a:p>
        </p:txBody>
      </p:sp>
      <p:sp>
        <p:nvSpPr>
          <p:cNvPr id="84995" name="Espace réservé du contenu 2"/>
          <p:cNvSpPr>
            <a:spLocks noGrp="1"/>
          </p:cNvSpPr>
          <p:nvPr>
            <p:ph idx="1"/>
          </p:nvPr>
        </p:nvSpPr>
        <p:spPr>
          <a:xfrm>
            <a:off x="428625" y="1000125"/>
            <a:ext cx="8229600" cy="4389438"/>
          </a:xfrm>
        </p:spPr>
        <p:txBody>
          <a:bodyPr/>
          <a:lstStyle/>
          <a:p>
            <a:pPr>
              <a:buFont typeface="Wingdings" pitchFamily="2" charset="2"/>
              <a:buChar char="Ø"/>
            </a:pPr>
            <a:r>
              <a:rPr lang="fr-FR" sz="2000" b="1" i="1" u="sng" smtClean="0">
                <a:solidFill>
                  <a:srgbClr val="00B050"/>
                </a:solidFill>
                <a:sym typeface="Wingdings" pitchFamily="2" charset="2"/>
              </a:rPr>
              <a:t>Vaccin anti rotavirus:</a:t>
            </a:r>
          </a:p>
        </p:txBody>
      </p:sp>
      <p:graphicFrame>
        <p:nvGraphicFramePr>
          <p:cNvPr id="4" name="Tableau 3"/>
          <p:cNvGraphicFramePr>
            <a:graphicFrameLocks noGrp="1"/>
          </p:cNvGraphicFramePr>
          <p:nvPr/>
        </p:nvGraphicFramePr>
        <p:xfrm>
          <a:off x="500063" y="1500188"/>
          <a:ext cx="8001056" cy="4633480"/>
        </p:xfrm>
        <a:graphic>
          <a:graphicData uri="http://schemas.openxmlformats.org/drawingml/2006/table">
            <a:tbl>
              <a:tblPr firstRow="1" bandRow="1">
                <a:tableStyleId>{5C22544A-7EE6-4342-B048-85BDC9FD1C3A}</a:tableStyleId>
              </a:tblPr>
              <a:tblGrid>
                <a:gridCol w="4000528"/>
                <a:gridCol w="4000528"/>
              </a:tblGrid>
              <a:tr h="451208">
                <a:tc>
                  <a:txBody>
                    <a:bodyPr/>
                    <a:lstStyle/>
                    <a:p>
                      <a:r>
                        <a:rPr lang="fr-FR" dirty="0" smtClean="0"/>
                        <a:t>maladie</a:t>
                      </a:r>
                      <a:endParaRPr lang="fr-FR" dirty="0"/>
                    </a:p>
                  </a:txBody>
                  <a:tcPr/>
                </a:tc>
                <a:tc>
                  <a:txBody>
                    <a:bodyPr/>
                    <a:lstStyle/>
                    <a:p>
                      <a:r>
                        <a:rPr lang="fr-FR" dirty="0" smtClean="0"/>
                        <a:t>Gastroentérites à rota virus</a:t>
                      </a:r>
                      <a:endParaRPr lang="fr-FR" dirty="0"/>
                    </a:p>
                  </a:txBody>
                  <a:tcPr/>
                </a:tc>
              </a:tr>
              <a:tr h="451208">
                <a:tc>
                  <a:txBody>
                    <a:bodyPr/>
                    <a:lstStyle/>
                    <a:p>
                      <a:r>
                        <a:rPr lang="fr-FR" dirty="0" smtClean="0"/>
                        <a:t>Nature</a:t>
                      </a:r>
                      <a:r>
                        <a:rPr lang="fr-FR" baseline="0" dirty="0" smtClean="0"/>
                        <a:t> du vaccin</a:t>
                      </a:r>
                      <a:endParaRPr lang="fr-FR" dirty="0"/>
                    </a:p>
                  </a:txBody>
                  <a:tcPr/>
                </a:tc>
                <a:tc>
                  <a:txBody>
                    <a:bodyPr/>
                    <a:lstStyle/>
                    <a:p>
                      <a:r>
                        <a:rPr lang="fr-FR" dirty="0" smtClean="0"/>
                        <a:t>Vivant atténué</a:t>
                      </a:r>
                      <a:endParaRPr lang="fr-FR" dirty="0"/>
                    </a:p>
                  </a:txBody>
                  <a:tcPr/>
                </a:tc>
              </a:tr>
              <a:tr h="451208">
                <a:tc>
                  <a:txBody>
                    <a:bodyPr/>
                    <a:lstStyle/>
                    <a:p>
                      <a:r>
                        <a:rPr lang="fr-FR" dirty="0" smtClean="0"/>
                        <a:t>présentation</a:t>
                      </a:r>
                      <a:endParaRPr lang="fr-FR" dirty="0"/>
                    </a:p>
                  </a:txBody>
                  <a:tcPr/>
                </a:tc>
                <a:tc>
                  <a:txBody>
                    <a:bodyPr/>
                    <a:lstStyle/>
                    <a:p>
                      <a:r>
                        <a:rPr lang="fr-FR" dirty="0" smtClean="0"/>
                        <a:t>Liquide(huileux)</a:t>
                      </a:r>
                      <a:endParaRPr lang="fr-FR" dirty="0"/>
                    </a:p>
                  </a:txBody>
                  <a:tcPr/>
                </a:tc>
              </a:tr>
              <a:tr h="451208">
                <a:tc>
                  <a:txBody>
                    <a:bodyPr/>
                    <a:lstStyle/>
                    <a:p>
                      <a:r>
                        <a:rPr lang="fr-FR" dirty="0" smtClean="0"/>
                        <a:t>conservation</a:t>
                      </a:r>
                      <a:endParaRPr lang="fr-FR" dirty="0"/>
                    </a:p>
                  </a:txBody>
                  <a:tcPr/>
                </a:tc>
                <a:tc>
                  <a:txBody>
                    <a:bodyPr/>
                    <a:lstStyle/>
                    <a:p>
                      <a:r>
                        <a:rPr lang="fr-FR" dirty="0" smtClean="0"/>
                        <a:t>Entre 2°c</a:t>
                      </a:r>
                      <a:r>
                        <a:rPr lang="fr-FR" baseline="0" dirty="0" smtClean="0"/>
                        <a:t> et 8c°, ne pas congelé</a:t>
                      </a:r>
                      <a:endParaRPr lang="fr-FR" dirty="0"/>
                    </a:p>
                  </a:txBody>
                  <a:tcPr/>
                </a:tc>
              </a:tr>
              <a:tr h="451208">
                <a:tc>
                  <a:txBody>
                    <a:bodyPr/>
                    <a:lstStyle/>
                    <a:p>
                      <a:r>
                        <a:rPr lang="fr-FR" dirty="0" smtClean="0"/>
                        <a:t>Lieu et voie d’administration</a:t>
                      </a:r>
                      <a:endParaRPr lang="fr-FR" dirty="0"/>
                    </a:p>
                  </a:txBody>
                  <a:tcPr/>
                </a:tc>
                <a:tc>
                  <a:txBody>
                    <a:bodyPr/>
                    <a:lstStyle/>
                    <a:p>
                      <a:r>
                        <a:rPr lang="fr-FR" dirty="0" smtClean="0"/>
                        <a:t>Voie orale(</a:t>
                      </a:r>
                      <a:r>
                        <a:rPr lang="fr-FR" baseline="0" dirty="0" smtClean="0"/>
                        <a:t> à l’intérieur de la joue de l’enfant)</a:t>
                      </a:r>
                      <a:r>
                        <a:rPr lang="fr-FR" dirty="0" smtClean="0"/>
                        <a:t> </a:t>
                      </a:r>
                      <a:endParaRPr lang="fr-FR" dirty="0"/>
                    </a:p>
                  </a:txBody>
                  <a:tcPr/>
                </a:tc>
              </a:tr>
              <a:tr h="451208">
                <a:tc>
                  <a:txBody>
                    <a:bodyPr/>
                    <a:lstStyle/>
                    <a:p>
                      <a:r>
                        <a:rPr lang="fr-FR" dirty="0" smtClean="0"/>
                        <a:t>Nombre de doses à injecter</a:t>
                      </a:r>
                      <a:endParaRPr lang="fr-FR" dirty="0"/>
                    </a:p>
                  </a:txBody>
                  <a:tcPr/>
                </a:tc>
                <a:tc>
                  <a:txBody>
                    <a:bodyPr/>
                    <a:lstStyle/>
                    <a:p>
                      <a:r>
                        <a:rPr lang="fr-FR" dirty="0" smtClean="0"/>
                        <a:t>2doses (1ml)</a:t>
                      </a:r>
                      <a:endParaRPr lang="fr-FR" dirty="0"/>
                    </a:p>
                  </a:txBody>
                  <a:tcPr/>
                </a:tc>
              </a:tr>
              <a:tr h="451208">
                <a:tc>
                  <a:txBody>
                    <a:bodyPr/>
                    <a:lstStyle/>
                    <a:p>
                      <a:r>
                        <a:rPr lang="fr-FR" dirty="0" smtClean="0"/>
                        <a:t>Effets secondaires</a:t>
                      </a:r>
                      <a:endParaRPr lang="fr-FR" dirty="0"/>
                    </a:p>
                  </a:txBody>
                  <a:tcPr/>
                </a:tc>
                <a:tc>
                  <a:txBody>
                    <a:bodyPr/>
                    <a:lstStyle/>
                    <a:p>
                      <a:pPr>
                        <a:buFont typeface="Wingdings" pitchFamily="2" charset="2"/>
                        <a:buChar char="§"/>
                      </a:pPr>
                      <a:r>
                        <a:rPr lang="fr-FR" dirty="0" smtClean="0"/>
                        <a:t>Perte de l’appétit et irritabilité</a:t>
                      </a:r>
                    </a:p>
                    <a:p>
                      <a:pPr>
                        <a:buFont typeface="Wingdings" pitchFamily="2" charset="2"/>
                        <a:buChar char="§"/>
                      </a:pPr>
                      <a:r>
                        <a:rPr lang="fr-FR" dirty="0" smtClean="0"/>
                        <a:t>Signes</a:t>
                      </a:r>
                      <a:r>
                        <a:rPr lang="fr-FR" baseline="0" dirty="0" smtClean="0"/>
                        <a:t> mineurs: fièvre avec symptômes gastro-intestinaux</a:t>
                      </a:r>
                    </a:p>
                    <a:p>
                      <a:pPr>
                        <a:buFont typeface="Wingdings" pitchFamily="2" charset="2"/>
                        <a:buChar char="§"/>
                      </a:pPr>
                      <a:r>
                        <a:rPr lang="fr-FR" baseline="0" dirty="0" smtClean="0"/>
                        <a:t>Somnolence, rhinorrhée, éruption cutanée, crampes musculaires, pleurs</a:t>
                      </a:r>
                      <a:endParaRPr lang="fr-FR" dirty="0" smtClean="0"/>
                    </a:p>
                    <a:p>
                      <a:pPr>
                        <a:buFont typeface="Wingdings" pitchFamily="2" charset="2"/>
                        <a:buChar char="§"/>
                      </a:pPr>
                      <a:endParaRPr lang="fr-FR"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re 1"/>
          <p:cNvSpPr>
            <a:spLocks noGrp="1"/>
          </p:cNvSpPr>
          <p:nvPr>
            <p:ph type="title"/>
          </p:nvPr>
        </p:nvSpPr>
        <p:spPr/>
        <p:txBody>
          <a:bodyPr/>
          <a:lstStyle/>
          <a:p>
            <a:endParaRPr lang="fr-FR" smtClean="0"/>
          </a:p>
        </p:txBody>
      </p:sp>
      <p:graphicFrame>
        <p:nvGraphicFramePr>
          <p:cNvPr id="4" name="Espace réservé du contenu 3"/>
          <p:cNvGraphicFramePr>
            <a:graphicFrameLocks noGrp="1"/>
          </p:cNvGraphicFramePr>
          <p:nvPr>
            <p:ph idx="1"/>
          </p:nvPr>
        </p:nvGraphicFramePr>
        <p:xfrm>
          <a:off x="500063" y="1143000"/>
          <a:ext cx="8229600" cy="3108960"/>
        </p:xfrm>
        <a:graphic>
          <a:graphicData uri="http://schemas.openxmlformats.org/drawingml/2006/table">
            <a:tbl>
              <a:tblPr firstRow="1" bandRow="1">
                <a:tableStyleId>{5C22544A-7EE6-4342-B048-85BDC9FD1C3A}</a:tableStyleId>
              </a:tblPr>
              <a:tblGrid>
                <a:gridCol w="8229600"/>
              </a:tblGrid>
              <a:tr h="370840">
                <a:tc>
                  <a:txBody>
                    <a:bodyPr/>
                    <a:lstStyle/>
                    <a:p>
                      <a:pPr>
                        <a:buFont typeface="Wingdings" pitchFamily="2" charset="2"/>
                        <a:buNone/>
                      </a:pPr>
                      <a:r>
                        <a:rPr lang="fr-FR" dirty="0" smtClean="0"/>
                        <a:t>Contre indications:</a:t>
                      </a:r>
                    </a:p>
                    <a:p>
                      <a:pPr>
                        <a:buFont typeface="Wingdings" pitchFamily="2" charset="2"/>
                        <a:buNone/>
                      </a:pPr>
                      <a:endParaRPr lang="fr-FR" dirty="0" smtClean="0"/>
                    </a:p>
                    <a:p>
                      <a:pPr>
                        <a:buFont typeface="Wingdings" pitchFamily="2" charset="2"/>
                        <a:buChar char="§"/>
                      </a:pPr>
                      <a:r>
                        <a:rPr lang="fr-FR" baseline="0" dirty="0" smtClean="0"/>
                        <a:t>Hypersensibilité à l’une des composantes du vaccin</a:t>
                      </a:r>
                    </a:p>
                    <a:p>
                      <a:pPr>
                        <a:buFont typeface="Wingdings" pitchFamily="2" charset="2"/>
                        <a:buChar char="§"/>
                      </a:pPr>
                      <a:r>
                        <a:rPr lang="fr-FR" baseline="0" dirty="0" smtClean="0"/>
                        <a:t>Hypersensibilité suite à une administration ultérieure</a:t>
                      </a:r>
                    </a:p>
                    <a:p>
                      <a:pPr>
                        <a:buFont typeface="Wingdings" pitchFamily="2" charset="2"/>
                        <a:buChar char="§"/>
                      </a:pPr>
                      <a:r>
                        <a:rPr lang="fr-FR" baseline="0" dirty="0" err="1" smtClean="0"/>
                        <a:t>ATCDs</a:t>
                      </a:r>
                      <a:r>
                        <a:rPr lang="fr-FR" baseline="0" dirty="0" smtClean="0"/>
                        <a:t> d’invagination intestinale</a:t>
                      </a:r>
                    </a:p>
                    <a:p>
                      <a:pPr>
                        <a:buFont typeface="Wingdings" pitchFamily="2" charset="2"/>
                        <a:buChar char="§"/>
                      </a:pPr>
                      <a:r>
                        <a:rPr lang="fr-FR" baseline="0" dirty="0" smtClean="0"/>
                        <a:t>Sujet ayant une malformation congénitale non opéré de l’appareil gastro-intestinal pouvant prédisposer à une invagination intestinale</a:t>
                      </a:r>
                    </a:p>
                    <a:p>
                      <a:pPr>
                        <a:buFont typeface="Wingdings" pitchFamily="2" charset="2"/>
                        <a:buChar char="§"/>
                      </a:pPr>
                      <a:r>
                        <a:rPr lang="fr-FR" baseline="0" dirty="0" smtClean="0"/>
                        <a:t>Nourrisson ayant un déficit immunitaire</a:t>
                      </a:r>
                    </a:p>
                    <a:p>
                      <a:pPr>
                        <a:buFont typeface="Wingdings" pitchFamily="2" charset="2"/>
                        <a:buChar char="§"/>
                      </a:pPr>
                      <a:r>
                        <a:rPr lang="fr-FR" baseline="0" dirty="0" smtClean="0"/>
                        <a:t>Maladie fébrile aigue sévère, diarrhée et vomissements.</a:t>
                      </a:r>
                    </a:p>
                    <a:p>
                      <a:pPr>
                        <a:buFont typeface="Wingdings" pitchFamily="2" charset="2"/>
                        <a:buNone/>
                      </a:pPr>
                      <a:r>
                        <a:rPr lang="fr-FR" baseline="0" dirty="0" smtClean="0"/>
                        <a:t>  </a:t>
                      </a:r>
                    </a:p>
                    <a:p>
                      <a:pPr>
                        <a:buFont typeface="Wingdings" pitchFamily="2" charset="2"/>
                        <a:buChar char="§"/>
                      </a:pPr>
                      <a:endParaRPr lang="fr-FR"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re 1"/>
          <p:cNvSpPr>
            <a:spLocks noGrp="1"/>
          </p:cNvSpPr>
          <p:nvPr>
            <p:ph type="title"/>
          </p:nvPr>
        </p:nvSpPr>
        <p:spPr/>
        <p:txBody>
          <a:bodyPr/>
          <a:lstStyle/>
          <a:p>
            <a:endParaRPr lang="fr-FR" smtClean="0"/>
          </a:p>
        </p:txBody>
      </p:sp>
      <p:sp>
        <p:nvSpPr>
          <p:cNvPr id="3" name="Espace réservé du contenu 2"/>
          <p:cNvSpPr>
            <a:spLocks noGrp="1"/>
          </p:cNvSpPr>
          <p:nvPr>
            <p:ph idx="1"/>
          </p:nvPr>
        </p:nvSpPr>
        <p:spPr>
          <a:xfrm>
            <a:off x="428625" y="1000125"/>
            <a:ext cx="8229600" cy="4389438"/>
          </a:xfrm>
        </p:spPr>
        <p:txBody>
          <a:bodyPr/>
          <a:lstStyle/>
          <a:p>
            <a:pPr>
              <a:buFont typeface="Wingdings 2" pitchFamily="18" charset="2"/>
              <a:buNone/>
              <a:defRPr/>
            </a:pPr>
            <a:r>
              <a:rPr lang="fr-FR" sz="2000" b="1" u="sng" dirty="0" smtClean="0">
                <a:solidFill>
                  <a:srgbClr val="6699FF"/>
                </a:solidFill>
                <a:effectLst>
                  <a:outerShdw blurRad="38100" dist="38100" dir="2700000" algn="tl">
                    <a:srgbClr val="000000">
                      <a:alpha val="43137"/>
                    </a:srgbClr>
                  </a:outerShdw>
                </a:effectLst>
                <a:sym typeface="Wingdings" pitchFamily="2" charset="2"/>
              </a:rPr>
              <a:t>1- définition:</a:t>
            </a:r>
          </a:p>
          <a:p>
            <a:pPr>
              <a:buFont typeface="Wingdings 2" pitchFamily="18" charset="2"/>
              <a:buNone/>
              <a:defRPr/>
            </a:pPr>
            <a:r>
              <a:rPr lang="fr-FR" sz="2000" dirty="0" smtClean="0">
                <a:sym typeface="Wingdings" pitchFamily="2" charset="2"/>
              </a:rPr>
              <a:t>La vaccination constitue un droit fondamental de l’enfant . Il est </a:t>
            </a:r>
          </a:p>
          <a:p>
            <a:pPr>
              <a:buFont typeface="Wingdings 2" pitchFamily="18" charset="2"/>
              <a:buNone/>
              <a:defRPr/>
            </a:pPr>
            <a:r>
              <a:rPr lang="fr-FR" sz="2000" dirty="0" smtClean="0">
                <a:sym typeface="Wingdings" pitchFamily="2" charset="2"/>
              </a:rPr>
              <a:t>considérée comme étant le moyen le plus sur et efficace pour réduire la</a:t>
            </a:r>
          </a:p>
          <a:p>
            <a:pPr>
              <a:buFont typeface="Wingdings 2" pitchFamily="18" charset="2"/>
              <a:buNone/>
              <a:defRPr/>
            </a:pPr>
            <a:r>
              <a:rPr lang="fr-FR" sz="2000" dirty="0" smtClean="0">
                <a:sym typeface="Wingdings" pitchFamily="2" charset="2"/>
              </a:rPr>
              <a:t>mortalité néonatale, infantile et juvénile; d’où l’importance du </a:t>
            </a:r>
          </a:p>
          <a:p>
            <a:pPr>
              <a:buFont typeface="Wingdings 2" pitchFamily="18" charset="2"/>
              <a:buNone/>
              <a:defRPr/>
            </a:pPr>
            <a:r>
              <a:rPr lang="fr-FR" sz="2000" dirty="0" smtClean="0">
                <a:sym typeface="Wingdings" pitchFamily="2" charset="2"/>
              </a:rPr>
              <a:t>programme national d’immunisation restructuré par le ministère de la </a:t>
            </a:r>
          </a:p>
          <a:p>
            <a:pPr>
              <a:buFont typeface="Wingdings 2" pitchFamily="18" charset="2"/>
              <a:buNone/>
              <a:defRPr/>
            </a:pPr>
            <a:r>
              <a:rPr lang="fr-FR" sz="2000" dirty="0" smtClean="0">
                <a:sym typeface="Wingdings" pitchFamily="2" charset="2"/>
              </a:rPr>
              <a:t>santé depuis 1987.</a:t>
            </a:r>
          </a:p>
          <a:p>
            <a:pPr>
              <a:buFont typeface="Wingdings 2" pitchFamily="18" charset="2"/>
              <a:buNone/>
              <a:defRPr/>
            </a:pPr>
            <a:endParaRPr lang="fr-FR" sz="2000" b="1" u="sng" dirty="0" smtClean="0">
              <a:solidFill>
                <a:srgbClr val="6699FF"/>
              </a:solidFill>
              <a:effectLst>
                <a:outerShdw blurRad="38100" dist="38100" dir="2700000" algn="tl">
                  <a:srgbClr val="000000">
                    <a:alpha val="43137"/>
                  </a:srgbClr>
                </a:outerShdw>
              </a:effectLst>
              <a:sym typeface="Wingdings" pitchFamily="2" charset="2"/>
            </a:endParaRPr>
          </a:p>
          <a:p>
            <a:pPr>
              <a:buFont typeface="Wingdings 2" pitchFamily="18" charset="2"/>
              <a:buNone/>
              <a:defRPr/>
            </a:pPr>
            <a:r>
              <a:rPr lang="fr-FR" sz="2000" b="1" u="sng" dirty="0" smtClean="0">
                <a:solidFill>
                  <a:srgbClr val="6699FF"/>
                </a:solidFill>
                <a:effectLst>
                  <a:outerShdw blurRad="38100" dist="38100" dir="2700000" algn="tl">
                    <a:srgbClr val="000000">
                      <a:alpha val="43137"/>
                    </a:srgbClr>
                  </a:outerShdw>
                </a:effectLst>
                <a:sym typeface="Wingdings" pitchFamily="2" charset="2"/>
              </a:rPr>
              <a:t>2-Objectifs du PNI:</a:t>
            </a:r>
          </a:p>
          <a:p>
            <a:pPr>
              <a:buFont typeface="Wingdings" pitchFamily="2" charset="2"/>
              <a:buChar char="§"/>
              <a:defRPr/>
            </a:pPr>
            <a:r>
              <a:rPr lang="fr-FR" sz="2000" dirty="0" smtClean="0">
                <a:sym typeface="Wingdings" pitchFamily="2" charset="2"/>
              </a:rPr>
              <a:t>Atteindre et maintenir une couverture vaccinale uniforme supérieure</a:t>
            </a:r>
          </a:p>
          <a:p>
            <a:pPr>
              <a:buFont typeface="Wingdings 2" pitchFamily="18" charset="2"/>
              <a:buNone/>
              <a:defRPr/>
            </a:pPr>
            <a:r>
              <a:rPr lang="fr-FR" sz="2000" dirty="0" smtClean="0">
                <a:sym typeface="Wingdings" pitchFamily="2" charset="2"/>
              </a:rPr>
              <a:t>ou égale à 95%.</a:t>
            </a:r>
          </a:p>
          <a:p>
            <a:pPr>
              <a:buFont typeface="Wingdings" pitchFamily="2" charset="2"/>
              <a:buChar char="§"/>
              <a:defRPr/>
            </a:pPr>
            <a:r>
              <a:rPr lang="fr-FR" sz="2000" dirty="0" smtClean="0">
                <a:sym typeface="Wingdings" pitchFamily="2" charset="2"/>
              </a:rPr>
              <a:t>Obtenir avec les autres pays de la région EMRO la certification de l’éradication de la poliomyélite vers l’an 2011.</a:t>
            </a:r>
          </a:p>
          <a:p>
            <a:pPr>
              <a:buFont typeface="Wingdings" pitchFamily="2" charset="2"/>
              <a:buChar char="§"/>
              <a:defRPr/>
            </a:pPr>
            <a:r>
              <a:rPr lang="fr-FR" sz="2000" dirty="0" smtClean="0">
                <a:sym typeface="Wingdings" pitchFamily="2" charset="2"/>
              </a:rPr>
              <a:t>Maintenir l’élimination du tétanos néonatal.</a:t>
            </a:r>
          </a:p>
          <a:p>
            <a:pPr>
              <a:buFont typeface="Wingdings" pitchFamily="2" charset="2"/>
              <a:buChar char="§"/>
              <a:defRPr/>
            </a:pPr>
            <a:r>
              <a:rPr lang="fr-FR" sz="2000" dirty="0" smtClean="0">
                <a:sym typeface="Wingdings" pitchFamily="2" charset="2"/>
              </a:rPr>
              <a:t>Eliminer la rougeole, la rubéole et le syndrome de rubéole congénital vers l’an 2010.</a:t>
            </a:r>
          </a:p>
          <a:p>
            <a:pPr>
              <a:buFont typeface="Wingdings 2" pitchFamily="18" charset="2"/>
              <a:buNone/>
              <a:defRPr/>
            </a:pPr>
            <a:r>
              <a:rPr lang="fr-FR" sz="2000" dirty="0" smtClean="0">
                <a:sym typeface="Wingdings" pitchFamily="2" charset="2"/>
              </a:rPr>
              <a:t> </a:t>
            </a:r>
          </a:p>
        </p:txBody>
      </p:sp>
      <p:pic>
        <p:nvPicPr>
          <p:cNvPr id="4" name="Picture 8"/>
          <p:cNvPicPr>
            <a:picLocks noChangeAspect="1" noChangeArrowheads="1"/>
          </p:cNvPicPr>
          <p:nvPr/>
        </p:nvPicPr>
        <p:blipFill>
          <a:blip r:embed="rId2"/>
          <a:srcRect/>
          <a:stretch>
            <a:fillRect/>
          </a:stretch>
        </p:blipFill>
        <p:spPr bwMode="auto">
          <a:xfrm>
            <a:off x="8001024" y="142852"/>
            <a:ext cx="1011237" cy="86518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re 1"/>
          <p:cNvSpPr>
            <a:spLocks noGrp="1"/>
          </p:cNvSpPr>
          <p:nvPr>
            <p:ph type="title"/>
          </p:nvPr>
        </p:nvSpPr>
        <p:spPr/>
        <p:txBody>
          <a:bodyPr/>
          <a:lstStyle/>
          <a:p>
            <a:endParaRPr lang="fr-FR" smtClean="0"/>
          </a:p>
        </p:txBody>
      </p:sp>
      <p:sp>
        <p:nvSpPr>
          <p:cNvPr id="87043" name="Espace réservé du contenu 2"/>
          <p:cNvSpPr>
            <a:spLocks noGrp="1"/>
          </p:cNvSpPr>
          <p:nvPr>
            <p:ph idx="1"/>
          </p:nvPr>
        </p:nvSpPr>
        <p:spPr>
          <a:xfrm>
            <a:off x="428625" y="1000125"/>
            <a:ext cx="8229600" cy="4389438"/>
          </a:xfrm>
        </p:spPr>
        <p:txBody>
          <a:bodyPr/>
          <a:lstStyle/>
          <a:p>
            <a:pPr>
              <a:buFont typeface="Wingdings" pitchFamily="2" charset="2"/>
              <a:buChar char="Ø"/>
            </a:pPr>
            <a:r>
              <a:rPr lang="fr-FR" sz="2000" b="1" i="1" u="sng" smtClean="0">
                <a:solidFill>
                  <a:srgbClr val="00B050"/>
                </a:solidFill>
                <a:sym typeface="Wingdings" pitchFamily="2" charset="2"/>
              </a:rPr>
              <a:t>Vaccin anti-pneumococcique conjugué:</a:t>
            </a:r>
          </a:p>
          <a:p>
            <a:pPr>
              <a:buFont typeface="Wingdings 2" pitchFamily="18" charset="2"/>
              <a:buNone/>
            </a:pPr>
            <a:endParaRPr lang="fr-FR" smtClean="0"/>
          </a:p>
        </p:txBody>
      </p:sp>
      <p:graphicFrame>
        <p:nvGraphicFramePr>
          <p:cNvPr id="4" name="Tableau 3"/>
          <p:cNvGraphicFramePr>
            <a:graphicFrameLocks noGrp="1"/>
          </p:cNvGraphicFramePr>
          <p:nvPr/>
        </p:nvGraphicFramePr>
        <p:xfrm>
          <a:off x="571500" y="1571625"/>
          <a:ext cx="6096000" cy="4664532"/>
        </p:xfrm>
        <a:graphic>
          <a:graphicData uri="http://schemas.openxmlformats.org/drawingml/2006/table">
            <a:tbl>
              <a:tblPr firstRow="1" bandRow="1">
                <a:tableStyleId>{5C22544A-7EE6-4342-B048-85BDC9FD1C3A}</a:tableStyleId>
              </a:tblPr>
              <a:tblGrid>
                <a:gridCol w="3048000"/>
                <a:gridCol w="3048000"/>
              </a:tblGrid>
              <a:tr h="366306">
                <a:tc>
                  <a:txBody>
                    <a:bodyPr/>
                    <a:lstStyle/>
                    <a:p>
                      <a:r>
                        <a:rPr lang="fr-FR" dirty="0" smtClean="0"/>
                        <a:t>maladie</a:t>
                      </a:r>
                      <a:endParaRPr lang="fr-FR" dirty="0"/>
                    </a:p>
                  </a:txBody>
                  <a:tcPr/>
                </a:tc>
                <a:tc>
                  <a:txBody>
                    <a:bodyPr/>
                    <a:lstStyle/>
                    <a:p>
                      <a:r>
                        <a:rPr lang="fr-FR" dirty="0" smtClean="0"/>
                        <a:t>Infections respiratoires aigues (IRA)</a:t>
                      </a:r>
                      <a:endParaRPr lang="fr-FR" dirty="0"/>
                    </a:p>
                  </a:txBody>
                  <a:tcPr/>
                </a:tc>
              </a:tr>
              <a:tr h="366306">
                <a:tc>
                  <a:txBody>
                    <a:bodyPr/>
                    <a:lstStyle/>
                    <a:p>
                      <a:r>
                        <a:rPr lang="fr-FR" dirty="0" smtClean="0"/>
                        <a:t>présentation</a:t>
                      </a:r>
                      <a:endParaRPr lang="fr-FR" dirty="0"/>
                    </a:p>
                  </a:txBody>
                  <a:tcPr/>
                </a:tc>
                <a:tc>
                  <a:txBody>
                    <a:bodyPr/>
                    <a:lstStyle/>
                    <a:p>
                      <a:r>
                        <a:rPr lang="fr-FR" dirty="0" smtClean="0"/>
                        <a:t>liquide</a:t>
                      </a:r>
                      <a:endParaRPr lang="fr-FR" dirty="0"/>
                    </a:p>
                  </a:txBody>
                  <a:tcPr/>
                </a:tc>
              </a:tr>
              <a:tr h="366306">
                <a:tc>
                  <a:txBody>
                    <a:bodyPr/>
                    <a:lstStyle/>
                    <a:p>
                      <a:r>
                        <a:rPr lang="fr-FR" dirty="0" smtClean="0"/>
                        <a:t>conservation</a:t>
                      </a:r>
                      <a:endParaRPr lang="fr-FR" dirty="0"/>
                    </a:p>
                  </a:txBody>
                  <a:tcPr/>
                </a:tc>
                <a:tc>
                  <a:txBody>
                    <a:bodyPr/>
                    <a:lstStyle/>
                    <a:p>
                      <a:r>
                        <a:rPr lang="fr-FR" dirty="0" smtClean="0"/>
                        <a:t>A conserver</a:t>
                      </a:r>
                      <a:r>
                        <a:rPr lang="fr-FR" baseline="0" dirty="0" smtClean="0"/>
                        <a:t> entre plus de 2c° et 8c°</a:t>
                      </a:r>
                      <a:endParaRPr lang="fr-FR" dirty="0"/>
                    </a:p>
                  </a:txBody>
                  <a:tcPr/>
                </a:tc>
              </a:tr>
              <a:tr h="366306">
                <a:tc>
                  <a:txBody>
                    <a:bodyPr/>
                    <a:lstStyle/>
                    <a:p>
                      <a:r>
                        <a:rPr lang="fr-FR" dirty="0" smtClean="0"/>
                        <a:t>Lieu</a:t>
                      </a:r>
                      <a:r>
                        <a:rPr lang="fr-FR" baseline="0" dirty="0" smtClean="0"/>
                        <a:t> et voie d’administration</a:t>
                      </a:r>
                      <a:endParaRPr lang="fr-FR" dirty="0"/>
                    </a:p>
                  </a:txBody>
                  <a:tcPr/>
                </a:tc>
                <a:tc>
                  <a:txBody>
                    <a:bodyPr/>
                    <a:lstStyle/>
                    <a:p>
                      <a:r>
                        <a:rPr lang="fr-FR" dirty="0" smtClean="0"/>
                        <a:t>IM , les deux</a:t>
                      </a:r>
                      <a:r>
                        <a:rPr lang="fr-FR" baseline="0" dirty="0" smtClean="0"/>
                        <a:t> premières doses au niveau de la face antérolatérale de la cuisse et la dernière dose au niveau de </a:t>
                      </a:r>
                      <a:r>
                        <a:rPr lang="fr-FR" baseline="0" dirty="0" err="1" smtClean="0"/>
                        <a:t>deltoide</a:t>
                      </a:r>
                      <a:r>
                        <a:rPr lang="fr-FR" baseline="0" dirty="0" smtClean="0"/>
                        <a:t>.</a:t>
                      </a:r>
                      <a:endParaRPr lang="fr-FR" dirty="0"/>
                    </a:p>
                  </a:txBody>
                  <a:tcPr/>
                </a:tc>
              </a:tr>
              <a:tr h="366306">
                <a:tc>
                  <a:txBody>
                    <a:bodyPr/>
                    <a:lstStyle/>
                    <a:p>
                      <a:r>
                        <a:rPr lang="fr-FR" dirty="0" smtClean="0"/>
                        <a:t>Nombre</a:t>
                      </a:r>
                      <a:r>
                        <a:rPr lang="fr-FR" baseline="0" dirty="0" smtClean="0"/>
                        <a:t> de doses à injecter</a:t>
                      </a:r>
                      <a:endParaRPr lang="fr-FR" dirty="0"/>
                    </a:p>
                  </a:txBody>
                  <a:tcPr/>
                </a:tc>
                <a:tc>
                  <a:txBody>
                    <a:bodyPr/>
                    <a:lstStyle/>
                    <a:p>
                      <a:r>
                        <a:rPr lang="fr-FR" dirty="0" smtClean="0"/>
                        <a:t>3 doses</a:t>
                      </a:r>
                      <a:endParaRPr lang="fr-FR" dirty="0"/>
                    </a:p>
                  </a:txBody>
                  <a:tcPr/>
                </a:tc>
              </a:tr>
              <a:tr h="366306">
                <a:tc>
                  <a:txBody>
                    <a:bodyPr/>
                    <a:lstStyle/>
                    <a:p>
                      <a:r>
                        <a:rPr lang="fr-FR" dirty="0" smtClean="0"/>
                        <a:t>Effets</a:t>
                      </a:r>
                      <a:r>
                        <a:rPr lang="fr-FR" baseline="0" dirty="0" smtClean="0"/>
                        <a:t> secondaires:</a:t>
                      </a:r>
                      <a:endParaRPr lang="fr-FR" dirty="0"/>
                    </a:p>
                  </a:txBody>
                  <a:tcPr/>
                </a:tc>
                <a:tc>
                  <a:txBody>
                    <a:bodyPr/>
                    <a:lstStyle/>
                    <a:p>
                      <a:pPr>
                        <a:buFont typeface="Wingdings" pitchFamily="2" charset="2"/>
                        <a:buChar char="§"/>
                      </a:pPr>
                      <a:r>
                        <a:rPr lang="fr-FR" dirty="0" smtClean="0"/>
                        <a:t>Effets généraux: irritabilité fièvre, céphalées, diminution de l’appétit, diarrhée ou  vomissements</a:t>
                      </a:r>
                      <a:endParaRPr lang="fr-FR"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88" y="3786188"/>
            <a:ext cx="8229600" cy="1366837"/>
          </a:xfrm>
        </p:spPr>
        <p:txBody>
          <a:bodyPr/>
          <a:lstStyle/>
          <a:p>
            <a:pPr>
              <a:buFont typeface="Wingdings" pitchFamily="2" charset="2"/>
              <a:buChar char="Ø"/>
              <a:defRPr/>
            </a:pPr>
            <a:r>
              <a:rPr lang="fr-FR" sz="2000" b="1" u="sng" dirty="0" smtClean="0">
                <a:solidFill>
                  <a:srgbClr val="FF0000"/>
                </a:solidFill>
                <a:latin typeface="+mn-lt"/>
                <a:ea typeface="+mn-ea"/>
                <a:cs typeface="+mn-cs"/>
                <a:sym typeface="Wingdings" pitchFamily="2" charset="2"/>
              </a:rPr>
              <a:t>NB:</a:t>
            </a:r>
            <a:r>
              <a:rPr lang="fr-FR" sz="2000" u="sng" dirty="0" smtClean="0">
                <a:solidFill>
                  <a:srgbClr val="FF0000"/>
                </a:solidFill>
                <a:latin typeface="+mn-lt"/>
                <a:ea typeface="+mn-ea"/>
                <a:cs typeface="+mn-cs"/>
                <a:sym typeface="Wingdings" pitchFamily="2" charset="2"/>
              </a:rPr>
              <a:t/>
            </a:r>
            <a:br>
              <a:rPr lang="fr-FR" sz="2000" u="sng" dirty="0" smtClean="0">
                <a:solidFill>
                  <a:srgbClr val="FF0000"/>
                </a:solidFill>
                <a:latin typeface="+mn-lt"/>
                <a:ea typeface="+mn-ea"/>
                <a:cs typeface="+mn-cs"/>
                <a:sym typeface="Wingdings" pitchFamily="2" charset="2"/>
              </a:rPr>
            </a:br>
            <a:r>
              <a:rPr lang="fr-FR" sz="2000" dirty="0" smtClean="0">
                <a:solidFill>
                  <a:schemeClr val="tx1"/>
                </a:solidFill>
                <a:latin typeface="+mn-lt"/>
                <a:ea typeface="+mn-ea"/>
                <a:cs typeface="+mn-cs"/>
                <a:sym typeface="Wingdings" pitchFamily="2" charset="2"/>
              </a:rPr>
              <a:t>les contres indications de ces vaccins sont extrêmement rares , en général ces vaccins sont à éviter chez :</a:t>
            </a:r>
            <a:br>
              <a:rPr lang="fr-FR" sz="2000" dirty="0" smtClean="0">
                <a:solidFill>
                  <a:schemeClr val="tx1"/>
                </a:solidFill>
                <a:latin typeface="+mn-lt"/>
                <a:ea typeface="+mn-ea"/>
                <a:cs typeface="+mn-cs"/>
                <a:sym typeface="Wingdings" pitchFamily="2" charset="2"/>
              </a:rPr>
            </a:br>
            <a:r>
              <a:rPr lang="fr-FR" sz="2000" dirty="0" smtClean="0">
                <a:solidFill>
                  <a:schemeClr val="tx1"/>
                </a:solidFill>
                <a:latin typeface="+mn-lt"/>
                <a:ea typeface="+mn-ea"/>
                <a:cs typeface="+mn-cs"/>
                <a:sym typeface="Wingdings" pitchFamily="2" charset="2"/>
              </a:rPr>
              <a:t> les enfants ayant un déficit immunitaire</a:t>
            </a:r>
            <a:br>
              <a:rPr lang="fr-FR" sz="2000" dirty="0" smtClean="0">
                <a:solidFill>
                  <a:schemeClr val="tx1"/>
                </a:solidFill>
                <a:latin typeface="+mn-lt"/>
                <a:ea typeface="+mn-ea"/>
                <a:cs typeface="+mn-cs"/>
                <a:sym typeface="Wingdings" pitchFamily="2" charset="2"/>
              </a:rPr>
            </a:br>
            <a:r>
              <a:rPr lang="fr-FR" sz="2000" dirty="0" smtClean="0">
                <a:solidFill>
                  <a:schemeClr val="tx1"/>
                </a:solidFill>
                <a:latin typeface="+mn-lt"/>
                <a:ea typeface="+mn-ea"/>
                <a:cs typeface="+mn-cs"/>
                <a:sym typeface="Wingdings" pitchFamily="2" charset="2"/>
              </a:rPr>
              <a:t>les enfants ayant des réactions graves à une dose ultérieure</a:t>
            </a:r>
            <a:br>
              <a:rPr lang="fr-FR" sz="2000" dirty="0" smtClean="0">
                <a:solidFill>
                  <a:schemeClr val="tx1"/>
                </a:solidFill>
                <a:latin typeface="+mn-lt"/>
                <a:ea typeface="+mn-ea"/>
                <a:cs typeface="+mn-cs"/>
                <a:sym typeface="Wingdings" pitchFamily="2" charset="2"/>
              </a:rPr>
            </a:br>
            <a:r>
              <a:rPr lang="fr-FR" sz="2000" dirty="0" smtClean="0">
                <a:solidFill>
                  <a:schemeClr val="tx1"/>
                </a:solidFill>
                <a:latin typeface="+mn-lt"/>
                <a:ea typeface="+mn-ea"/>
                <a:cs typeface="+mn-cs"/>
                <a:sym typeface="Wingdings" pitchFamily="2" charset="2"/>
              </a:rPr>
              <a:t>les enfants ayant une thrombocytopénie  ou autre trouble de la coagulation qui serait une contre indication à une injection intramusculaire</a:t>
            </a:r>
            <a:br>
              <a:rPr lang="fr-FR" sz="2000" dirty="0" smtClean="0">
                <a:solidFill>
                  <a:schemeClr val="tx1"/>
                </a:solidFill>
                <a:latin typeface="+mn-lt"/>
                <a:ea typeface="+mn-ea"/>
                <a:cs typeface="+mn-cs"/>
                <a:sym typeface="Wingdings" pitchFamily="2" charset="2"/>
              </a:rPr>
            </a:br>
            <a:r>
              <a:rPr lang="fr-FR" sz="2000" dirty="0" smtClean="0">
                <a:solidFill>
                  <a:schemeClr val="tx1"/>
                </a:solidFill>
                <a:latin typeface="+mn-lt"/>
                <a:ea typeface="+mn-ea"/>
                <a:cs typeface="+mn-cs"/>
                <a:sym typeface="Wingdings" pitchFamily="2" charset="2"/>
              </a:rPr>
              <a:t>enfants ayant une hypersensibilité aux substances actives ou l’un des excipients de ces vaccins.</a:t>
            </a:r>
            <a:r>
              <a:rPr lang="fr-FR" sz="2000" u="sng" dirty="0" smtClean="0">
                <a:solidFill>
                  <a:srgbClr val="FF0000"/>
                </a:solidFill>
                <a:latin typeface="+mn-lt"/>
                <a:ea typeface="+mn-ea"/>
                <a:cs typeface="+mn-cs"/>
                <a:sym typeface="Wingdings" pitchFamily="2" charset="2"/>
              </a:rPr>
              <a:t/>
            </a:r>
            <a:br>
              <a:rPr lang="fr-FR" sz="2000" u="sng" dirty="0" smtClean="0">
                <a:solidFill>
                  <a:srgbClr val="FF0000"/>
                </a:solidFill>
                <a:latin typeface="+mn-lt"/>
                <a:ea typeface="+mn-ea"/>
                <a:cs typeface="+mn-cs"/>
                <a:sym typeface="Wingdings" pitchFamily="2" charset="2"/>
              </a:rPr>
            </a:br>
            <a:endParaRPr lang="fr-FR" sz="2000" u="sng" dirty="0" smtClean="0">
              <a:solidFill>
                <a:srgbClr val="FF0000"/>
              </a:solidFill>
              <a:latin typeface="+mn-lt"/>
              <a:ea typeface="+mn-ea"/>
              <a:cs typeface="+mn-cs"/>
              <a:sym typeface="Wingdings" pitchFamily="2" charset="2"/>
            </a:endParaRPr>
          </a:p>
        </p:txBody>
      </p:sp>
      <p:graphicFrame>
        <p:nvGraphicFramePr>
          <p:cNvPr id="4" name="Espace réservé du contenu 3"/>
          <p:cNvGraphicFramePr>
            <a:graphicFrameLocks noGrp="1"/>
          </p:cNvGraphicFramePr>
          <p:nvPr>
            <p:ph idx="1"/>
          </p:nvPr>
        </p:nvGraphicFramePr>
        <p:xfrm>
          <a:off x="500063" y="928688"/>
          <a:ext cx="8229600" cy="370840"/>
        </p:xfrm>
        <a:graphic>
          <a:graphicData uri="http://schemas.openxmlformats.org/drawingml/2006/table">
            <a:tbl>
              <a:tblPr firstRow="1" bandRow="1">
                <a:tableStyleId>{5C22544A-7EE6-4342-B048-85BDC9FD1C3A}</a:tableStyleId>
              </a:tblPr>
              <a:tblGrid>
                <a:gridCol w="8229600"/>
              </a:tblGrid>
              <a:tr h="370840">
                <a:tc>
                  <a:txBody>
                    <a:bodyPr/>
                    <a:lstStyle/>
                    <a:p>
                      <a:pPr>
                        <a:buFont typeface="Wingdings" pitchFamily="2" charset="2"/>
                        <a:buChar char="§"/>
                      </a:pPr>
                      <a:r>
                        <a:rPr lang="fr-FR" dirty="0" smtClean="0"/>
                        <a:t>Effets locaux: douleur, rougeur ou tuméfaction au site d’injection</a:t>
                      </a:r>
                      <a:endParaRPr lang="fr-FR"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re 1"/>
          <p:cNvSpPr>
            <a:spLocks noGrp="1"/>
          </p:cNvSpPr>
          <p:nvPr>
            <p:ph type="title"/>
          </p:nvPr>
        </p:nvSpPr>
        <p:spPr/>
        <p:txBody>
          <a:bodyPr/>
          <a:lstStyle/>
          <a:p>
            <a:endParaRPr lang="fr-FR" smtClean="0"/>
          </a:p>
        </p:txBody>
      </p:sp>
      <p:sp>
        <p:nvSpPr>
          <p:cNvPr id="88067" name="Espace réservé du contenu 2"/>
          <p:cNvSpPr>
            <a:spLocks noGrp="1"/>
          </p:cNvSpPr>
          <p:nvPr>
            <p:ph idx="1"/>
          </p:nvPr>
        </p:nvSpPr>
        <p:spPr>
          <a:xfrm>
            <a:off x="457200" y="928688"/>
            <a:ext cx="8229600" cy="5395912"/>
          </a:xfrm>
        </p:spPr>
        <p:txBody>
          <a:bodyPr/>
          <a:lstStyle/>
          <a:p>
            <a:pPr>
              <a:buFont typeface="Wingdings 2" pitchFamily="18" charset="2"/>
              <a:buNone/>
              <a:defRPr/>
            </a:pPr>
            <a:r>
              <a:rPr lang="fr-FR" sz="2000" b="1" u="sng" dirty="0" smtClean="0">
                <a:solidFill>
                  <a:srgbClr val="6699FF"/>
                </a:solidFill>
                <a:effectLst>
                  <a:outerShdw blurRad="38100" dist="38100" dir="2700000" algn="tl">
                    <a:srgbClr val="000000">
                      <a:alpha val="43137"/>
                    </a:srgbClr>
                  </a:outerShdw>
                </a:effectLst>
                <a:sym typeface="Wingdings" pitchFamily="2" charset="2"/>
              </a:rPr>
              <a:t>7-chaine du froid:</a:t>
            </a:r>
          </a:p>
          <a:p>
            <a:pPr>
              <a:buFont typeface="Wingdings 2" pitchFamily="18" charset="2"/>
              <a:buNone/>
              <a:defRPr/>
            </a:pPr>
            <a:r>
              <a:rPr lang="fr-FR" sz="2000" dirty="0" smtClean="0">
                <a:sym typeface="Wingdings" pitchFamily="2" charset="2"/>
              </a:rPr>
              <a:t>C’est le système permettant de conserver aux vaccins tout son</a:t>
            </a:r>
          </a:p>
          <a:p>
            <a:pPr>
              <a:buFont typeface="Wingdings 2" pitchFamily="18" charset="2"/>
              <a:buNone/>
              <a:defRPr/>
            </a:pPr>
            <a:r>
              <a:rPr lang="fr-FR" sz="2000" dirty="0" smtClean="0">
                <a:sym typeface="Wingdings" pitchFamily="2" charset="2"/>
              </a:rPr>
              <a:t> efficacité depuis sa sortie du laboratoire jusqu'au lieu de</a:t>
            </a:r>
          </a:p>
          <a:p>
            <a:pPr>
              <a:buFont typeface="Wingdings 2" pitchFamily="18" charset="2"/>
              <a:buNone/>
              <a:defRPr/>
            </a:pPr>
            <a:r>
              <a:rPr lang="fr-FR" sz="2000" dirty="0" smtClean="0">
                <a:sym typeface="Wingdings" pitchFamily="2" charset="2"/>
              </a:rPr>
              <a:t> vaccination. ce système est essentiel car les vaccins sont fragiles et </a:t>
            </a:r>
          </a:p>
          <a:p>
            <a:pPr>
              <a:buFont typeface="Wingdings 2" pitchFamily="18" charset="2"/>
              <a:buNone/>
              <a:defRPr/>
            </a:pPr>
            <a:r>
              <a:rPr lang="fr-FR" sz="2000" dirty="0" smtClean="0">
                <a:sym typeface="Wingdings" pitchFamily="2" charset="2"/>
              </a:rPr>
              <a:t>sensibles à des variations de température et à la lumière et leur </a:t>
            </a:r>
          </a:p>
          <a:p>
            <a:pPr>
              <a:buFont typeface="Wingdings 2" pitchFamily="18" charset="2"/>
              <a:buNone/>
              <a:defRPr/>
            </a:pPr>
            <a:r>
              <a:rPr lang="fr-FR" sz="2000" dirty="0" smtClean="0">
                <a:sym typeface="Wingdings" pitchFamily="2" charset="2"/>
              </a:rPr>
              <a:t>durée se trouve réduite.</a:t>
            </a:r>
          </a:p>
          <a:p>
            <a:pPr>
              <a:buFont typeface="Wingdings 2" pitchFamily="18" charset="2"/>
              <a:buNone/>
              <a:defRPr/>
            </a:pPr>
            <a:r>
              <a:rPr lang="fr-FR" sz="2000" dirty="0" smtClean="0">
                <a:sym typeface="Wingdings" pitchFamily="2" charset="2"/>
              </a:rPr>
              <a:t>Certains échecs de vaccination sont dus à la mauvaise conservation </a:t>
            </a:r>
          </a:p>
          <a:p>
            <a:pPr>
              <a:buFont typeface="Wingdings 2" pitchFamily="18" charset="2"/>
              <a:buNone/>
              <a:defRPr/>
            </a:pPr>
            <a:r>
              <a:rPr lang="fr-FR" sz="2000" dirty="0" smtClean="0">
                <a:sym typeface="Wingdings" pitchFamily="2" charset="2"/>
              </a:rPr>
              <a:t>des vaccins.</a:t>
            </a:r>
            <a:endParaRPr lang="fr-FR" sz="2000" b="1" u="sng" dirty="0" smtClean="0">
              <a:solidFill>
                <a:srgbClr val="6699FF"/>
              </a:solidFill>
              <a:effectLst>
                <a:outerShdw blurRad="38100" dist="38100" dir="2700000" algn="tl">
                  <a:srgbClr val="000000">
                    <a:alpha val="43137"/>
                  </a:srgbClr>
                </a:outerShdw>
              </a:effectLst>
              <a:sym typeface="Wingdings" pitchFamily="2" charset="2"/>
            </a:endParaRPr>
          </a:p>
          <a:p>
            <a:pPr>
              <a:buFont typeface="Wingdings 2" pitchFamily="18" charset="2"/>
              <a:buNone/>
              <a:defRPr/>
            </a:pPr>
            <a:r>
              <a:rPr lang="fr-FR" sz="2000" b="1" i="1" dirty="0" smtClean="0">
                <a:solidFill>
                  <a:srgbClr val="C00000"/>
                </a:solidFill>
                <a:sym typeface="Wingdings" pitchFamily="2" charset="2"/>
              </a:rPr>
              <a:t>7-1) description des éléments de la chaine: </a:t>
            </a:r>
          </a:p>
          <a:p>
            <a:pPr>
              <a:buFont typeface="Wingdings 2" pitchFamily="18" charset="2"/>
              <a:buNone/>
              <a:defRPr/>
            </a:pPr>
            <a:r>
              <a:rPr lang="fr-FR" sz="2000" b="1" i="1" dirty="0" smtClean="0">
                <a:solidFill>
                  <a:srgbClr val="00B050"/>
                </a:solidFill>
                <a:sym typeface="Wingdings" pitchFamily="2" charset="2"/>
              </a:rPr>
              <a:t>a- les moyens de conservations:</a:t>
            </a:r>
          </a:p>
          <a:p>
            <a:pPr>
              <a:buFont typeface="Wingdings" pitchFamily="2" charset="2"/>
              <a:buChar char="§"/>
              <a:defRPr/>
            </a:pPr>
            <a:r>
              <a:rPr lang="fr-FR" sz="2000" dirty="0" smtClean="0">
                <a:sym typeface="Wingdings" pitchFamily="2" charset="2"/>
              </a:rPr>
              <a:t>Les chambres froides</a:t>
            </a:r>
          </a:p>
          <a:p>
            <a:pPr>
              <a:buFont typeface="Wingdings" pitchFamily="2" charset="2"/>
              <a:buChar char="§"/>
              <a:defRPr/>
            </a:pPr>
            <a:r>
              <a:rPr lang="fr-FR" sz="2000" dirty="0" smtClean="0">
                <a:sym typeface="Wingdings" pitchFamily="2" charset="2"/>
              </a:rPr>
              <a:t>Armoires frigorifiques</a:t>
            </a:r>
          </a:p>
          <a:p>
            <a:pPr>
              <a:buFont typeface="Wingdings" pitchFamily="2" charset="2"/>
              <a:buChar char="§"/>
              <a:defRPr/>
            </a:pPr>
            <a:r>
              <a:rPr lang="fr-FR" sz="2000" dirty="0" smtClean="0">
                <a:sym typeface="Wingdings" pitchFamily="2" charset="2"/>
              </a:rPr>
              <a:t>Congélateurs</a:t>
            </a:r>
          </a:p>
          <a:p>
            <a:pPr>
              <a:buFont typeface="Wingdings" pitchFamily="2" charset="2"/>
              <a:buChar char="§"/>
              <a:defRPr/>
            </a:pPr>
            <a:r>
              <a:rPr lang="fr-FR" sz="2000" dirty="0" smtClean="0">
                <a:sym typeface="Wingdings" pitchFamily="2" charset="2"/>
              </a:rPr>
              <a:t>Réfrigérateurs électriques et mixtes</a:t>
            </a:r>
          </a:p>
          <a:p>
            <a:pPr>
              <a:buFont typeface="Wingdings" pitchFamily="2" charset="2"/>
              <a:buChar char="§"/>
              <a:defRPr/>
            </a:pPr>
            <a:r>
              <a:rPr lang="fr-FR" sz="2000" dirty="0" smtClean="0">
                <a:sym typeface="Wingdings" pitchFamily="2" charset="2"/>
              </a:rPr>
              <a:t>Caisses isothermes</a:t>
            </a:r>
          </a:p>
          <a:p>
            <a:pPr>
              <a:buFont typeface="Wingdings" pitchFamily="2" charset="2"/>
              <a:buChar char="§"/>
              <a:defRPr/>
            </a:pPr>
            <a:r>
              <a:rPr lang="fr-FR" sz="2000" dirty="0" smtClean="0">
                <a:sym typeface="Wingdings" pitchFamily="2" charset="2"/>
              </a:rPr>
              <a:t>Portes vaccins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850"/>
            <a:ext cx="8229600" cy="581025"/>
          </a:xfrm>
        </p:spPr>
        <p:txBody>
          <a:bodyPr/>
          <a:lstStyle/>
          <a:p>
            <a:pPr>
              <a:defRPr/>
            </a:pPr>
            <a:r>
              <a:rPr lang="fr-FR" sz="2000" b="1" dirty="0" smtClean="0">
                <a:solidFill>
                  <a:srgbClr val="FF0000"/>
                </a:solidFill>
                <a:latin typeface="+mn-lt"/>
                <a:ea typeface="+mn-ea"/>
                <a:cs typeface="+mn-cs"/>
                <a:sym typeface="Wingdings" pitchFamily="2" charset="2"/>
              </a:rPr>
              <a:t>Porte vaccin, caisse isotherme et accumulateur du froid:</a:t>
            </a:r>
            <a:endParaRPr lang="fr-FR" sz="2000" dirty="0" smtClean="0">
              <a:solidFill>
                <a:srgbClr val="FF0000"/>
              </a:solidFill>
              <a:latin typeface="+mn-lt"/>
              <a:ea typeface="+mn-ea"/>
              <a:cs typeface="+mn-cs"/>
              <a:sym typeface="Wingdings" pitchFamily="2" charset="2"/>
            </a:endParaRPr>
          </a:p>
        </p:txBody>
      </p:sp>
      <p:pic>
        <p:nvPicPr>
          <p:cNvPr id="90115" name="Espace réservé du contenu 3" descr="porte vaccin.jpg"/>
          <p:cNvPicPr>
            <a:picLocks noGrp="1" noChangeAspect="1"/>
          </p:cNvPicPr>
          <p:nvPr>
            <p:ph idx="1"/>
          </p:nvPr>
        </p:nvPicPr>
        <p:blipFill>
          <a:blip r:embed="rId2"/>
          <a:srcRect/>
          <a:stretch>
            <a:fillRect/>
          </a:stretch>
        </p:blipFill>
        <p:spPr>
          <a:xfrm>
            <a:off x="214313" y="2143125"/>
            <a:ext cx="2714625" cy="2466975"/>
          </a:xfrm>
        </p:spPr>
      </p:pic>
      <p:pic>
        <p:nvPicPr>
          <p:cNvPr id="90116" name="Image 4" descr="caisse isotherme.jpg"/>
          <p:cNvPicPr>
            <a:picLocks noChangeAspect="1"/>
          </p:cNvPicPr>
          <p:nvPr/>
        </p:nvPicPr>
        <p:blipFill>
          <a:blip r:embed="rId3"/>
          <a:srcRect/>
          <a:stretch>
            <a:fillRect/>
          </a:stretch>
        </p:blipFill>
        <p:spPr bwMode="auto">
          <a:xfrm>
            <a:off x="5214938" y="2071688"/>
            <a:ext cx="3929062" cy="2643187"/>
          </a:xfrm>
          <a:prstGeom prst="rect">
            <a:avLst/>
          </a:prstGeom>
          <a:noFill/>
          <a:ln w="9525">
            <a:noFill/>
            <a:miter lim="800000"/>
            <a:headEnd/>
            <a:tailEnd/>
          </a:ln>
        </p:spPr>
      </p:pic>
      <p:pic>
        <p:nvPicPr>
          <p:cNvPr id="90117" name="Image 5" descr="accumulateurs du froid.jpg"/>
          <p:cNvPicPr>
            <a:picLocks noChangeAspect="1"/>
          </p:cNvPicPr>
          <p:nvPr/>
        </p:nvPicPr>
        <p:blipFill>
          <a:blip r:embed="rId4"/>
          <a:srcRect/>
          <a:stretch>
            <a:fillRect/>
          </a:stretch>
        </p:blipFill>
        <p:spPr bwMode="auto">
          <a:xfrm>
            <a:off x="3071813" y="2357438"/>
            <a:ext cx="2214562" cy="2143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re 1"/>
          <p:cNvSpPr>
            <a:spLocks noGrp="1"/>
          </p:cNvSpPr>
          <p:nvPr>
            <p:ph type="title"/>
          </p:nvPr>
        </p:nvSpPr>
        <p:spPr/>
        <p:txBody>
          <a:bodyPr/>
          <a:lstStyle/>
          <a:p>
            <a:endParaRPr lang="fr-FR" smtClean="0"/>
          </a:p>
        </p:txBody>
      </p:sp>
      <p:sp>
        <p:nvSpPr>
          <p:cNvPr id="91139" name="Espace réservé du contenu 2"/>
          <p:cNvSpPr>
            <a:spLocks noGrp="1"/>
          </p:cNvSpPr>
          <p:nvPr>
            <p:ph idx="1"/>
          </p:nvPr>
        </p:nvSpPr>
        <p:spPr>
          <a:xfrm>
            <a:off x="428625" y="928688"/>
            <a:ext cx="8229600" cy="4389437"/>
          </a:xfrm>
        </p:spPr>
        <p:txBody>
          <a:bodyPr/>
          <a:lstStyle/>
          <a:p>
            <a:pPr>
              <a:buFont typeface="Wingdings 2" pitchFamily="18" charset="2"/>
              <a:buNone/>
            </a:pPr>
            <a:r>
              <a:rPr lang="fr-FR" sz="2000" b="1" i="1" smtClean="0">
                <a:solidFill>
                  <a:srgbClr val="00B050"/>
                </a:solidFill>
                <a:sym typeface="Wingdings" pitchFamily="2" charset="2"/>
              </a:rPr>
              <a:t>B- les moyens de transport:</a:t>
            </a:r>
          </a:p>
          <a:p>
            <a:pPr>
              <a:buFont typeface="Wingdings" pitchFamily="2" charset="2"/>
              <a:buChar char="§"/>
            </a:pPr>
            <a:r>
              <a:rPr lang="fr-FR" sz="2000" smtClean="0">
                <a:sym typeface="Wingdings" pitchFamily="2" charset="2"/>
              </a:rPr>
              <a:t>Camions frigorifiques</a:t>
            </a:r>
          </a:p>
          <a:p>
            <a:pPr>
              <a:buFont typeface="Wingdings" pitchFamily="2" charset="2"/>
              <a:buChar char="§"/>
            </a:pPr>
            <a:r>
              <a:rPr lang="fr-FR" sz="2000" smtClean="0">
                <a:sym typeface="Wingdings" pitchFamily="2" charset="2"/>
              </a:rPr>
              <a:t>Caisses isothermes</a:t>
            </a:r>
          </a:p>
          <a:p>
            <a:pPr>
              <a:buFont typeface="Wingdings" pitchFamily="2" charset="2"/>
              <a:buChar char="§"/>
            </a:pPr>
            <a:r>
              <a:rPr lang="fr-FR" sz="2000" smtClean="0">
                <a:sym typeface="Wingdings" pitchFamily="2" charset="2"/>
              </a:rPr>
              <a:t>Porte vaccins</a:t>
            </a:r>
          </a:p>
          <a:p>
            <a:pPr>
              <a:buFont typeface="Wingdings 2" pitchFamily="18" charset="2"/>
              <a:buNone/>
            </a:pPr>
            <a:r>
              <a:rPr lang="fr-FR" sz="2000" b="1" i="1" smtClean="0">
                <a:solidFill>
                  <a:srgbClr val="C00000"/>
                </a:solidFill>
                <a:sym typeface="Wingdings" pitchFamily="2" charset="2"/>
              </a:rPr>
              <a:t>7-2) conservation des vaccins:</a:t>
            </a:r>
          </a:p>
          <a:p>
            <a:pPr>
              <a:buFont typeface="Wingdings 2" pitchFamily="18" charset="2"/>
              <a:buNone/>
            </a:pPr>
            <a:r>
              <a:rPr lang="fr-FR" sz="2000" smtClean="0">
                <a:sym typeface="Wingdings" pitchFamily="2" charset="2"/>
              </a:rPr>
              <a:t>Pour garder au vaccins son efficacité à tous les niveaux, il est impératif de </a:t>
            </a:r>
          </a:p>
          <a:p>
            <a:pPr>
              <a:buFont typeface="Wingdings 2" pitchFamily="18" charset="2"/>
              <a:buNone/>
            </a:pPr>
            <a:r>
              <a:rPr lang="fr-FR" sz="2000" smtClean="0">
                <a:sym typeface="Wingdings" pitchFamily="2" charset="2"/>
              </a:rPr>
              <a:t>prendre certaines mesures:</a:t>
            </a:r>
          </a:p>
          <a:p>
            <a:pPr>
              <a:buFont typeface="Wingdings 2" pitchFamily="18" charset="2"/>
              <a:buNone/>
            </a:pPr>
            <a:endParaRPr lang="fr-FR" sz="2000" smtClean="0">
              <a:sym typeface="Wingdings" pitchFamily="2" charset="2"/>
            </a:endParaRPr>
          </a:p>
          <a:p>
            <a:pPr>
              <a:buFont typeface="Wingdings" pitchFamily="2" charset="2"/>
              <a:buChar char="Ø"/>
            </a:pPr>
            <a:r>
              <a:rPr lang="fr-FR" sz="2000" b="1" u="sng" smtClean="0">
                <a:sym typeface="Wingdings" pitchFamily="2" charset="2"/>
              </a:rPr>
              <a:t>Au niveau central:</a:t>
            </a:r>
          </a:p>
          <a:p>
            <a:pPr>
              <a:buFont typeface="Wingdings 2" pitchFamily="18" charset="2"/>
              <a:buNone/>
            </a:pPr>
            <a:r>
              <a:rPr lang="fr-FR" sz="2000" smtClean="0">
                <a:sym typeface="Wingdings" pitchFamily="2" charset="2"/>
              </a:rPr>
              <a:t>Le VPO est conservé dans les chambres froides à moins 20c,° les autres </a:t>
            </a:r>
          </a:p>
          <a:p>
            <a:pPr>
              <a:buFont typeface="Wingdings 2" pitchFamily="18" charset="2"/>
              <a:buNone/>
            </a:pPr>
            <a:r>
              <a:rPr lang="fr-FR" sz="2000" smtClean="0">
                <a:sym typeface="Wingdings" pitchFamily="2" charset="2"/>
              </a:rPr>
              <a:t>vaccins sont conservés dans des chambres froides entre 0c° et plus de 8c°.</a:t>
            </a:r>
          </a:p>
          <a:p>
            <a:pPr>
              <a:buFont typeface="Wingdings 2" pitchFamily="18" charset="2"/>
              <a:buNone/>
            </a:pPr>
            <a:r>
              <a:rPr lang="fr-FR" sz="2000" smtClean="0">
                <a:sym typeface="Wingdings" pitchFamily="2" charset="2"/>
              </a:rPr>
              <a:t>Pour le VAR ,il est conseillé parfois de le conserver à moins 20c° selon les </a:t>
            </a:r>
          </a:p>
          <a:p>
            <a:pPr>
              <a:buFont typeface="Wingdings 2" pitchFamily="18" charset="2"/>
              <a:buNone/>
            </a:pPr>
            <a:r>
              <a:rPr lang="fr-FR" sz="2000" smtClean="0">
                <a:sym typeface="Wingdings" pitchFamily="2" charset="2"/>
              </a:rPr>
              <a:t>recommandations des laboratoires fabricants.</a:t>
            </a:r>
          </a:p>
          <a:p>
            <a:pPr>
              <a:buFont typeface="Wingdings 2" pitchFamily="18" charset="2"/>
              <a:buNone/>
            </a:pPr>
            <a:endParaRPr lang="fr-FR" sz="2000" smtClean="0">
              <a:sym typeface="Wingdings" pitchFamily="2" charset="2"/>
            </a:endParaRPr>
          </a:p>
          <a:p>
            <a:pPr>
              <a:buFont typeface="Wingdings" pitchFamily="2" charset="2"/>
              <a:buChar char="Ø"/>
            </a:pPr>
            <a:r>
              <a:rPr lang="fr-FR" sz="2000" b="1" u="sng" smtClean="0">
                <a:sym typeface="Wingdings" pitchFamily="2" charset="2"/>
              </a:rPr>
              <a:t>Au niveau du SIAAP:</a:t>
            </a:r>
          </a:p>
          <a:p>
            <a:pPr>
              <a:buFont typeface="Wingdings 2" pitchFamily="18" charset="2"/>
              <a:buNone/>
            </a:pPr>
            <a:endParaRPr lang="fr-FR" sz="2000" smtClean="0">
              <a:sym typeface="Wingdings" pitchFamily="2" charset="2"/>
            </a:endParaRPr>
          </a:p>
          <a:p>
            <a:pPr>
              <a:buFont typeface="Wingdings 2" pitchFamily="18" charset="2"/>
              <a:buNone/>
            </a:pPr>
            <a:endParaRPr lang="fr-FR" sz="2000" smtClean="0">
              <a:sym typeface="Wingdings" pitchFamily="2" charset="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re 1"/>
          <p:cNvSpPr>
            <a:spLocks noGrp="1"/>
          </p:cNvSpPr>
          <p:nvPr>
            <p:ph type="title"/>
          </p:nvPr>
        </p:nvSpPr>
        <p:spPr/>
        <p:txBody>
          <a:bodyPr/>
          <a:lstStyle/>
          <a:p>
            <a:endParaRPr lang="fr-FR" smtClean="0"/>
          </a:p>
        </p:txBody>
      </p:sp>
      <p:sp>
        <p:nvSpPr>
          <p:cNvPr id="92163" name="Espace réservé du contenu 2"/>
          <p:cNvSpPr>
            <a:spLocks noGrp="1"/>
          </p:cNvSpPr>
          <p:nvPr>
            <p:ph idx="1"/>
          </p:nvPr>
        </p:nvSpPr>
        <p:spPr>
          <a:xfrm>
            <a:off x="428625" y="1000125"/>
            <a:ext cx="8229600" cy="4389438"/>
          </a:xfrm>
        </p:spPr>
        <p:txBody>
          <a:bodyPr/>
          <a:lstStyle/>
          <a:p>
            <a:pPr>
              <a:buFont typeface="Wingdings 2" pitchFamily="18" charset="2"/>
              <a:buNone/>
            </a:pPr>
            <a:r>
              <a:rPr lang="fr-FR" sz="2000" smtClean="0">
                <a:sym typeface="Wingdings" pitchFamily="2" charset="2"/>
              </a:rPr>
              <a:t>Le VPO est conservé toujours à 20c° le plus long temps</a:t>
            </a:r>
          </a:p>
          <a:p>
            <a:pPr>
              <a:buFont typeface="Wingdings 2" pitchFamily="18" charset="2"/>
              <a:buNone/>
            </a:pPr>
            <a:r>
              <a:rPr lang="fr-FR" sz="2000" smtClean="0">
                <a:sym typeface="Wingdings" pitchFamily="2" charset="2"/>
              </a:rPr>
              <a:t>possible .les autres vaccins sont conservés entre 0c° et</a:t>
            </a:r>
          </a:p>
          <a:p>
            <a:pPr>
              <a:buFont typeface="Wingdings 2" pitchFamily="18" charset="2"/>
              <a:buNone/>
            </a:pPr>
            <a:r>
              <a:rPr lang="fr-FR" sz="2000" smtClean="0">
                <a:sym typeface="Wingdings" pitchFamily="2" charset="2"/>
              </a:rPr>
              <a:t>plus de 8c° dans l’armoire frigorifique ou le réfrigérateur.</a:t>
            </a:r>
          </a:p>
          <a:p>
            <a:pPr>
              <a:buFont typeface="Wingdings 2" pitchFamily="18" charset="2"/>
              <a:buNone/>
            </a:pPr>
            <a:endParaRPr lang="fr-FR" sz="2000" smtClean="0">
              <a:sym typeface="Wingdings" pitchFamily="2" charset="2"/>
            </a:endParaRPr>
          </a:p>
          <a:p>
            <a:pPr>
              <a:buFont typeface="Wingdings" pitchFamily="2" charset="2"/>
              <a:buChar char="Ø"/>
            </a:pPr>
            <a:r>
              <a:rPr lang="fr-FR" sz="2000" b="1" u="sng" smtClean="0">
                <a:sym typeface="Wingdings" pitchFamily="2" charset="2"/>
              </a:rPr>
              <a:t>Au niveau de la formation sanitaire:</a:t>
            </a:r>
          </a:p>
          <a:p>
            <a:pPr>
              <a:buFont typeface="Wingdings 2" pitchFamily="18" charset="2"/>
              <a:buNone/>
            </a:pPr>
            <a:r>
              <a:rPr lang="fr-FR" sz="2000" smtClean="0">
                <a:sym typeface="Wingdings" pitchFamily="2" charset="2"/>
              </a:rPr>
              <a:t>Tous les vaccins sont conservés dans le réfrigérateur entre 0c° et plus de</a:t>
            </a:r>
          </a:p>
          <a:p>
            <a:pPr>
              <a:buFont typeface="Wingdings 2" pitchFamily="18" charset="2"/>
              <a:buNone/>
            </a:pPr>
            <a:r>
              <a:rPr lang="fr-FR" sz="2000" smtClean="0">
                <a:sym typeface="Wingdings" pitchFamily="2" charset="2"/>
              </a:rPr>
              <a:t> 8c°.</a:t>
            </a:r>
          </a:p>
          <a:p>
            <a:pPr>
              <a:buFont typeface="Wingdings 2" pitchFamily="18" charset="2"/>
              <a:buNone/>
            </a:pPr>
            <a:endParaRPr lang="fr-FR" sz="2000" smtClean="0">
              <a:sym typeface="Wingdings" pitchFamily="2" charset="2"/>
            </a:endParaRPr>
          </a:p>
          <a:p>
            <a:pPr>
              <a:buFont typeface="Wingdings" pitchFamily="2" charset="2"/>
              <a:buChar char="Ø"/>
            </a:pPr>
            <a:r>
              <a:rPr lang="fr-FR" sz="2000" b="1" u="sng" smtClean="0">
                <a:sym typeface="Wingdings" pitchFamily="2" charset="2"/>
              </a:rPr>
              <a:t>Au niveau des points  de vaccination:</a:t>
            </a:r>
          </a:p>
          <a:p>
            <a:pPr>
              <a:buFont typeface="Wingdings" pitchFamily="2" charset="2"/>
              <a:buChar char="v"/>
            </a:pPr>
            <a:r>
              <a:rPr lang="fr-FR" sz="2000" i="1" u="sng" smtClean="0">
                <a:solidFill>
                  <a:srgbClr val="C00000"/>
                </a:solidFill>
                <a:sym typeface="Wingdings" pitchFamily="2" charset="2"/>
              </a:rPr>
              <a:t>Au niveau des postes fixes: </a:t>
            </a:r>
          </a:p>
          <a:p>
            <a:pPr>
              <a:buFont typeface="Wingdings 2" pitchFamily="18" charset="2"/>
              <a:buNone/>
            </a:pPr>
            <a:r>
              <a:rPr lang="fr-FR" sz="2000" smtClean="0">
                <a:sym typeface="Wingdings" pitchFamily="2" charset="2"/>
              </a:rPr>
              <a:t> Les vaccins sortis du réfrigérateur doivent être conservés pendant la</a:t>
            </a:r>
          </a:p>
          <a:p>
            <a:pPr>
              <a:buFont typeface="Wingdings 2" pitchFamily="18" charset="2"/>
              <a:buNone/>
            </a:pPr>
            <a:r>
              <a:rPr lang="fr-FR" sz="2000" smtClean="0">
                <a:sym typeface="Wingdings" pitchFamily="2" charset="2"/>
              </a:rPr>
              <a:t> séance de vaccination dans un thermos , cupule ou bols garnis des </a:t>
            </a:r>
          </a:p>
          <a:p>
            <a:pPr>
              <a:buFont typeface="Wingdings 2" pitchFamily="18" charset="2"/>
              <a:buNone/>
            </a:pPr>
            <a:r>
              <a:rPr lang="fr-FR" sz="2000" smtClean="0">
                <a:sym typeface="Wingdings" pitchFamily="2" charset="2"/>
              </a:rPr>
              <a:t>glaçons.</a:t>
            </a:r>
          </a:p>
          <a:p>
            <a:pPr>
              <a:buFont typeface="Wingdings 2" pitchFamily="18" charset="2"/>
              <a:buNone/>
            </a:pPr>
            <a:endParaRPr lang="fr-FR" sz="2000" i="1" u="sng" smtClean="0">
              <a:sym typeface="Wingdings" pitchFamily="2" charset="2"/>
            </a:endParaRPr>
          </a:p>
          <a:p>
            <a:pPr>
              <a:buFont typeface="Wingdings 2" pitchFamily="18" charset="2"/>
              <a:buNone/>
            </a:pPr>
            <a:endParaRPr lang="fr-FR" sz="2000" smtClean="0">
              <a:sym typeface="Wingdings" pitchFamily="2" charset="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re 1"/>
          <p:cNvSpPr>
            <a:spLocks noGrp="1"/>
          </p:cNvSpPr>
          <p:nvPr>
            <p:ph type="title"/>
          </p:nvPr>
        </p:nvSpPr>
        <p:spPr/>
        <p:txBody>
          <a:bodyPr/>
          <a:lstStyle/>
          <a:p>
            <a:endParaRPr lang="fr-FR" smtClean="0"/>
          </a:p>
        </p:txBody>
      </p:sp>
      <p:sp>
        <p:nvSpPr>
          <p:cNvPr id="93187" name="Espace réservé du contenu 2"/>
          <p:cNvSpPr>
            <a:spLocks noGrp="1"/>
          </p:cNvSpPr>
          <p:nvPr>
            <p:ph idx="1"/>
          </p:nvPr>
        </p:nvSpPr>
        <p:spPr>
          <a:xfrm>
            <a:off x="500063" y="1071563"/>
            <a:ext cx="8229600" cy="4389437"/>
          </a:xfrm>
        </p:spPr>
        <p:txBody>
          <a:bodyPr/>
          <a:lstStyle/>
          <a:p>
            <a:pPr>
              <a:buFont typeface="Wingdings" pitchFamily="2" charset="2"/>
              <a:buChar char="v"/>
            </a:pPr>
            <a:r>
              <a:rPr lang="fr-FR" sz="2000" i="1" u="sng" smtClean="0">
                <a:solidFill>
                  <a:srgbClr val="C00000"/>
                </a:solidFill>
                <a:sym typeface="Wingdings" pitchFamily="2" charset="2"/>
              </a:rPr>
              <a:t>Au niveau des points de vaccination:</a:t>
            </a:r>
          </a:p>
          <a:p>
            <a:pPr>
              <a:buFont typeface="Wingdings 2" pitchFamily="18" charset="2"/>
              <a:buNone/>
            </a:pPr>
            <a:r>
              <a:rPr lang="fr-FR" sz="2000" smtClean="0">
                <a:sym typeface="Wingdings" pitchFamily="2" charset="2"/>
              </a:rPr>
              <a:t>Les vaccins sortis du réfrigérateur doivent être conservés pendant les </a:t>
            </a:r>
          </a:p>
          <a:p>
            <a:pPr>
              <a:buFont typeface="Wingdings 2" pitchFamily="18" charset="2"/>
              <a:buNone/>
            </a:pPr>
            <a:r>
              <a:rPr lang="fr-FR" sz="2000" smtClean="0">
                <a:sym typeface="Wingdings" pitchFamily="2" charset="2"/>
              </a:rPr>
              <a:t>séances de vaccination dans des porte vaccins garnis d’accumulateurs de</a:t>
            </a:r>
          </a:p>
          <a:p>
            <a:pPr>
              <a:buFont typeface="Wingdings 2" pitchFamily="18" charset="2"/>
              <a:buNone/>
            </a:pPr>
            <a:r>
              <a:rPr lang="fr-FR" sz="2000" smtClean="0">
                <a:sym typeface="Wingdings" pitchFamily="2" charset="2"/>
              </a:rPr>
              <a:t>froid préalablement congelés , le porte vaccin doit être gardé à l’abri du </a:t>
            </a:r>
          </a:p>
          <a:p>
            <a:pPr>
              <a:buFont typeface="Wingdings 2" pitchFamily="18" charset="2"/>
              <a:buNone/>
            </a:pPr>
            <a:r>
              <a:rPr lang="fr-FR" sz="2000" smtClean="0">
                <a:sym typeface="Wingdings" pitchFamily="2" charset="2"/>
              </a:rPr>
              <a:t>soleil  et les vaccins sortis du porte vaccin doivent être conservés pendant </a:t>
            </a:r>
          </a:p>
          <a:p>
            <a:pPr>
              <a:buFont typeface="Wingdings 2" pitchFamily="18" charset="2"/>
              <a:buNone/>
            </a:pPr>
            <a:r>
              <a:rPr lang="fr-FR" sz="2000" smtClean="0">
                <a:sym typeface="Wingdings" pitchFamily="2" charset="2"/>
              </a:rPr>
              <a:t>la séance dans le thermos garni des glaçons. </a:t>
            </a:r>
          </a:p>
          <a:p>
            <a:pPr>
              <a:buFont typeface="Wingdings 2" pitchFamily="18" charset="2"/>
              <a:buNone/>
            </a:pPr>
            <a:endParaRPr lang="fr-FR" sz="2000" smtClean="0">
              <a:sym typeface="Wingdings" pitchFamily="2" charset="2"/>
            </a:endParaRPr>
          </a:p>
          <a:p>
            <a:pPr>
              <a:buFont typeface="Wingdings" pitchFamily="2" charset="2"/>
              <a:buChar char="Ø"/>
            </a:pPr>
            <a:r>
              <a:rPr lang="fr-FR" sz="2000" b="1" u="sng" smtClean="0">
                <a:sym typeface="Wingdings" pitchFamily="2" charset="2"/>
              </a:rPr>
              <a:t>Indicateurs du contrôle de la température:</a:t>
            </a:r>
          </a:p>
          <a:p>
            <a:pPr>
              <a:buFont typeface="Arial" pitchFamily="34" charset="0"/>
              <a:buChar char="•"/>
            </a:pPr>
            <a:r>
              <a:rPr lang="fr-FR" sz="2000" smtClean="0">
                <a:sym typeface="Wingdings" pitchFamily="2" charset="2"/>
              </a:rPr>
              <a:t>La carte de contrôle de température</a:t>
            </a:r>
          </a:p>
          <a:p>
            <a:pPr>
              <a:buFont typeface="Arial" pitchFamily="34" charset="0"/>
              <a:buChar char="•"/>
            </a:pPr>
            <a:r>
              <a:rPr lang="fr-FR" sz="2000" smtClean="0">
                <a:sym typeface="Wingdings" pitchFamily="2" charset="2"/>
              </a:rPr>
              <a:t>La pastille de contrôle de vaccins</a:t>
            </a:r>
          </a:p>
          <a:p>
            <a:pPr>
              <a:buFont typeface="Arial" pitchFamily="34" charset="0"/>
              <a:buChar char="•"/>
            </a:pPr>
            <a:r>
              <a:rPr lang="fr-FR" sz="2000" smtClean="0">
                <a:sym typeface="Wingdings" pitchFamily="2" charset="2"/>
              </a:rPr>
              <a:t>L’indicateur de congélation </a:t>
            </a:r>
          </a:p>
          <a:p>
            <a:pPr>
              <a:buFont typeface="Arial" pitchFamily="34" charset="0"/>
              <a:buChar char="•"/>
            </a:pPr>
            <a:r>
              <a:rPr lang="fr-FR" sz="2000" smtClean="0">
                <a:sym typeface="Wingdings" pitchFamily="2" charset="2"/>
              </a:rPr>
              <a:t>L’indicateur pour accumulateur du froid</a:t>
            </a:r>
          </a:p>
          <a:p>
            <a:pPr>
              <a:buFont typeface="Arial" pitchFamily="34" charset="0"/>
              <a:buChar char="•"/>
            </a:pPr>
            <a:r>
              <a:rPr lang="fr-FR" sz="2000" smtClean="0">
                <a:sym typeface="Wingdings" pitchFamily="2" charset="2"/>
              </a:rPr>
              <a:t> le thermomètre.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re 1"/>
          <p:cNvSpPr>
            <a:spLocks noGrp="1"/>
          </p:cNvSpPr>
          <p:nvPr>
            <p:ph type="title"/>
          </p:nvPr>
        </p:nvSpPr>
        <p:spPr>
          <a:xfrm>
            <a:off x="457200" y="704850"/>
            <a:ext cx="8229600" cy="723900"/>
          </a:xfrm>
        </p:spPr>
        <p:txBody>
          <a:bodyPr/>
          <a:lstStyle/>
          <a:p>
            <a:r>
              <a:rPr lang="fr-FR" sz="3600" b="1" smtClean="0">
                <a:solidFill>
                  <a:srgbClr val="FF0000"/>
                </a:solidFill>
              </a:rPr>
              <a:t>Pastille de contrôle des vaccins:</a:t>
            </a:r>
          </a:p>
        </p:txBody>
      </p:sp>
      <p:pic>
        <p:nvPicPr>
          <p:cNvPr id="94211" name="Espace réservé du contenu 3" descr="pastille.jpg"/>
          <p:cNvPicPr>
            <a:picLocks noGrp="1" noChangeAspect="1"/>
          </p:cNvPicPr>
          <p:nvPr>
            <p:ph idx="1"/>
          </p:nvPr>
        </p:nvPicPr>
        <p:blipFill>
          <a:blip r:embed="rId2"/>
          <a:srcRect/>
          <a:stretch>
            <a:fillRect/>
          </a:stretch>
        </p:blipFill>
        <p:spPr>
          <a:xfrm>
            <a:off x="571500" y="1935163"/>
            <a:ext cx="7215188" cy="4389437"/>
          </a:xfr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re 1"/>
          <p:cNvSpPr>
            <a:spLocks noGrp="1"/>
          </p:cNvSpPr>
          <p:nvPr>
            <p:ph type="title"/>
          </p:nvPr>
        </p:nvSpPr>
        <p:spPr/>
        <p:txBody>
          <a:bodyPr/>
          <a:lstStyle/>
          <a:p>
            <a:endParaRPr lang="fr-FR" smtClean="0"/>
          </a:p>
        </p:txBody>
      </p:sp>
      <p:sp>
        <p:nvSpPr>
          <p:cNvPr id="3" name="Espace réservé du contenu 2"/>
          <p:cNvSpPr>
            <a:spLocks noGrp="1"/>
          </p:cNvSpPr>
          <p:nvPr>
            <p:ph idx="1"/>
          </p:nvPr>
        </p:nvSpPr>
        <p:spPr>
          <a:xfrm>
            <a:off x="500063" y="1000125"/>
            <a:ext cx="8229600" cy="4389438"/>
          </a:xfrm>
        </p:spPr>
        <p:txBody>
          <a:bodyPr/>
          <a:lstStyle/>
          <a:p>
            <a:pPr>
              <a:buFont typeface="Wingdings 2" pitchFamily="18" charset="2"/>
              <a:buNone/>
              <a:defRPr/>
            </a:pPr>
            <a:r>
              <a:rPr lang="fr-FR" sz="2000" b="1" u="sng" dirty="0" smtClean="0">
                <a:solidFill>
                  <a:srgbClr val="6699FF"/>
                </a:solidFill>
                <a:effectLst>
                  <a:outerShdw blurRad="38100" dist="38100" dir="2700000" algn="tl">
                    <a:srgbClr val="000000">
                      <a:alpha val="43137"/>
                    </a:srgbClr>
                  </a:outerShdw>
                </a:effectLst>
                <a:sym typeface="Wingdings" pitchFamily="2" charset="2"/>
              </a:rPr>
              <a:t>8- Organisation d’une séance de vaccination:</a:t>
            </a:r>
          </a:p>
          <a:p>
            <a:pPr>
              <a:buFont typeface="Wingdings 2" pitchFamily="18" charset="2"/>
              <a:buNone/>
              <a:defRPr/>
            </a:pPr>
            <a:r>
              <a:rPr lang="fr-FR" sz="2000" b="1" i="1" dirty="0" smtClean="0">
                <a:solidFill>
                  <a:srgbClr val="C00000"/>
                </a:solidFill>
                <a:sym typeface="Wingdings" pitchFamily="2" charset="2"/>
              </a:rPr>
              <a:t>8-1) préparation de la séance:</a:t>
            </a:r>
          </a:p>
          <a:p>
            <a:pPr>
              <a:buFont typeface="Wingdings 2" pitchFamily="18" charset="2"/>
              <a:buNone/>
              <a:defRPr/>
            </a:pPr>
            <a:r>
              <a:rPr lang="fr-FR" sz="2000" dirty="0" smtClean="0">
                <a:sym typeface="Wingdings" pitchFamily="2" charset="2"/>
              </a:rPr>
              <a:t>La séance de de la vaccination peut se dérouler dans une formation </a:t>
            </a:r>
          </a:p>
          <a:p>
            <a:pPr>
              <a:buFont typeface="Wingdings 2" pitchFamily="18" charset="2"/>
              <a:buNone/>
              <a:defRPr/>
            </a:pPr>
            <a:r>
              <a:rPr lang="fr-FR" sz="2000" dirty="0" smtClean="0">
                <a:sym typeface="Wingdings" pitchFamily="2" charset="2"/>
              </a:rPr>
              <a:t>sanitaire poste fixe ou dans un point de vaccination par itinérance </a:t>
            </a:r>
          </a:p>
          <a:p>
            <a:pPr>
              <a:buFont typeface="Wingdings 2" pitchFamily="18" charset="2"/>
              <a:buNone/>
              <a:defRPr/>
            </a:pPr>
            <a:r>
              <a:rPr lang="fr-FR" sz="2000" dirty="0" smtClean="0">
                <a:sym typeface="Wingdings" pitchFamily="2" charset="2"/>
              </a:rPr>
              <a:t>ou équipe mobile. Le succès de la séance dépend de la bonne</a:t>
            </a:r>
          </a:p>
          <a:p>
            <a:pPr>
              <a:buFont typeface="Wingdings 2" pitchFamily="18" charset="2"/>
              <a:buNone/>
              <a:defRPr/>
            </a:pPr>
            <a:r>
              <a:rPr lang="fr-FR" sz="2000" dirty="0" smtClean="0">
                <a:sym typeface="Wingdings" pitchFamily="2" charset="2"/>
              </a:rPr>
              <a:t> préparation à savoir:</a:t>
            </a:r>
          </a:p>
          <a:p>
            <a:pPr>
              <a:buFont typeface="Wingdings" pitchFamily="2" charset="2"/>
              <a:buChar char="§"/>
              <a:defRPr/>
            </a:pPr>
            <a:r>
              <a:rPr lang="fr-FR" sz="2000" dirty="0" smtClean="0">
                <a:sym typeface="Wingdings" pitchFamily="2" charset="2"/>
              </a:rPr>
              <a:t>La préparation des lieux de vaccination, l’idéal devrait disposer </a:t>
            </a:r>
          </a:p>
          <a:p>
            <a:pPr>
              <a:buFont typeface="Wingdings 2" pitchFamily="18" charset="2"/>
              <a:buNone/>
              <a:defRPr/>
            </a:pPr>
            <a:r>
              <a:rPr lang="fr-FR" sz="2000" dirty="0" smtClean="0">
                <a:sym typeface="Wingdings" pitchFamily="2" charset="2"/>
              </a:rPr>
              <a:t>D’un local (école ou maison communal)</a:t>
            </a:r>
          </a:p>
          <a:p>
            <a:pPr>
              <a:buFont typeface="Wingdings" pitchFamily="2" charset="2"/>
              <a:buChar char="§"/>
              <a:defRPr/>
            </a:pPr>
            <a:r>
              <a:rPr lang="fr-FR" sz="2000" dirty="0" smtClean="0">
                <a:sym typeface="Wingdings" pitchFamily="2" charset="2"/>
              </a:rPr>
              <a:t>La préparation du matériel d’injection: seringues stériles  et aiguilles stériles pour chaque injection</a:t>
            </a:r>
          </a:p>
          <a:p>
            <a:pPr>
              <a:buFont typeface="Wingdings" pitchFamily="2" charset="2"/>
              <a:buChar char="§"/>
              <a:defRPr/>
            </a:pPr>
            <a:r>
              <a:rPr lang="fr-FR" sz="2000" dirty="0" smtClean="0">
                <a:sym typeface="Wingdings" pitchFamily="2" charset="2"/>
              </a:rPr>
              <a:t>Préparation du matériel de vaccination et de la chaine du froid</a:t>
            </a:r>
          </a:p>
          <a:p>
            <a:pPr>
              <a:buFont typeface="Wingdings" pitchFamily="2" charset="2"/>
              <a:buChar char="§"/>
              <a:defRPr/>
            </a:pPr>
            <a:r>
              <a:rPr lang="fr-FR" sz="2000" dirty="0" smtClean="0">
                <a:sym typeface="Wingdings" pitchFamily="2" charset="2"/>
              </a:rPr>
              <a:t>Prévoir les différents types de vaccination en fonction des objectifs de la séance</a:t>
            </a:r>
          </a:p>
          <a:p>
            <a:pPr>
              <a:buFont typeface="Wingdings" pitchFamily="2" charset="2"/>
              <a:buChar char="§"/>
              <a:defRPr/>
            </a:pPr>
            <a:r>
              <a:rPr lang="fr-FR" sz="2000" dirty="0" smtClean="0">
                <a:sym typeface="Wingdings" pitchFamily="2" charset="2"/>
              </a:rPr>
              <a:t>La préparation des documents du travail:</a:t>
            </a:r>
          </a:p>
          <a:p>
            <a:pPr>
              <a:buFont typeface="Wingdings" pitchFamily="2" charset="2"/>
              <a:buChar char="§"/>
              <a:defRPr/>
            </a:pPr>
            <a:endParaRPr lang="fr-FR" sz="2000" b="1" u="sng" dirty="0" smtClean="0">
              <a:solidFill>
                <a:srgbClr val="6699FF"/>
              </a:solidFill>
              <a:effectLst>
                <a:outerShdw blurRad="38100" dist="38100" dir="2700000" algn="tl">
                  <a:srgbClr val="000000">
                    <a:alpha val="43137"/>
                  </a:srgbClr>
                </a:outerShdw>
              </a:effectLst>
              <a:sym typeface="Wingdings" pitchFamily="2" charset="2"/>
            </a:endParaRPr>
          </a:p>
          <a:p>
            <a:pPr>
              <a:buFont typeface="Wingdings 2" pitchFamily="18" charset="2"/>
              <a:buNone/>
              <a:defRPr/>
            </a:pPr>
            <a:endParaRPr lang="fr-FR" sz="2000" b="1" u="sng" dirty="0" smtClean="0">
              <a:solidFill>
                <a:srgbClr val="6699FF"/>
              </a:solidFill>
              <a:effectLst>
                <a:outerShdw blurRad="38100" dist="38100" dir="2700000" algn="tl">
                  <a:srgbClr val="000000">
                    <a:alpha val="43137"/>
                  </a:srgbClr>
                </a:outerShdw>
              </a:effectLst>
              <a:sym typeface="Wingdings" pitchFamily="2" charset="2"/>
            </a:endParaRPr>
          </a:p>
          <a:p>
            <a:pPr>
              <a:buFont typeface="Wingdings 2" pitchFamily="18" charset="2"/>
              <a:buNone/>
              <a:defRPr/>
            </a:pPr>
            <a:endParaRPr lang="fr-FR" sz="2000" b="1" u="sng" dirty="0" smtClean="0">
              <a:solidFill>
                <a:srgbClr val="6699FF"/>
              </a:solidFill>
              <a:effectLst>
                <a:outerShdw blurRad="38100" dist="38100" dir="2700000" algn="tl">
                  <a:srgbClr val="000000">
                    <a:alpha val="43137"/>
                  </a:srgbClr>
                </a:outerShdw>
              </a:effectLst>
              <a:sym typeface="Wingdings" pitchFamily="2" charset="2"/>
            </a:endParaRPr>
          </a:p>
          <a:p>
            <a:pPr>
              <a:buFont typeface="Wingdings 2" pitchFamily="18" charset="2"/>
              <a:buNone/>
              <a:defRPr/>
            </a:pPr>
            <a:endParaRPr lang="fr-FR" sz="2000" b="1" u="sng" dirty="0" smtClean="0">
              <a:solidFill>
                <a:srgbClr val="6699FF"/>
              </a:solidFill>
              <a:effectLst>
                <a:outerShdw blurRad="38100" dist="38100" dir="2700000" algn="tl">
                  <a:srgbClr val="000000">
                    <a:alpha val="43137"/>
                  </a:srgbClr>
                </a:outerShdw>
              </a:effectLst>
              <a:sym typeface="Wingdings" pitchFamily="2" charset="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re 1"/>
          <p:cNvSpPr>
            <a:spLocks noGrp="1"/>
          </p:cNvSpPr>
          <p:nvPr>
            <p:ph type="title"/>
          </p:nvPr>
        </p:nvSpPr>
        <p:spPr/>
        <p:txBody>
          <a:bodyPr/>
          <a:lstStyle/>
          <a:p>
            <a:endParaRPr lang="fr-FR" smtClean="0"/>
          </a:p>
        </p:txBody>
      </p:sp>
      <p:sp>
        <p:nvSpPr>
          <p:cNvPr id="96259" name="Espace réservé du contenu 2"/>
          <p:cNvSpPr>
            <a:spLocks noGrp="1"/>
          </p:cNvSpPr>
          <p:nvPr>
            <p:ph idx="1"/>
          </p:nvPr>
        </p:nvSpPr>
        <p:spPr>
          <a:xfrm>
            <a:off x="428625" y="1000125"/>
            <a:ext cx="8229600" cy="4389438"/>
          </a:xfrm>
        </p:spPr>
        <p:txBody>
          <a:bodyPr/>
          <a:lstStyle/>
          <a:p>
            <a:pPr>
              <a:buFont typeface="Arial" pitchFamily="34" charset="0"/>
              <a:buChar char="•"/>
            </a:pPr>
            <a:r>
              <a:rPr lang="fr-FR" sz="2000" smtClean="0">
                <a:sym typeface="Wingdings" pitchFamily="2" charset="2"/>
              </a:rPr>
              <a:t>Registre de vaccination</a:t>
            </a:r>
          </a:p>
          <a:p>
            <a:pPr>
              <a:buFont typeface="Arial" pitchFamily="34" charset="0"/>
              <a:buChar char="•"/>
            </a:pPr>
            <a:r>
              <a:rPr lang="fr-FR" sz="2000" smtClean="0">
                <a:sym typeface="Wingdings" pitchFamily="2" charset="2"/>
              </a:rPr>
              <a:t>Carte de vaccination et de croissance</a:t>
            </a:r>
          </a:p>
          <a:p>
            <a:pPr>
              <a:buFont typeface="Arial" pitchFamily="34" charset="0"/>
              <a:buChar char="•"/>
            </a:pPr>
            <a:r>
              <a:rPr lang="fr-FR" sz="2000" smtClean="0">
                <a:sym typeface="Wingdings" pitchFamily="2" charset="2"/>
              </a:rPr>
              <a:t>Fiche de croissance et fiche journalière des statistiques </a:t>
            </a:r>
          </a:p>
          <a:p>
            <a:pPr>
              <a:buFont typeface="Wingdings 2" pitchFamily="18" charset="2"/>
              <a:buNone/>
            </a:pPr>
            <a:r>
              <a:rPr lang="fr-FR" sz="2000" b="1" i="1" smtClean="0">
                <a:solidFill>
                  <a:srgbClr val="C00000"/>
                </a:solidFill>
                <a:sym typeface="Wingdings" pitchFamily="2" charset="2"/>
              </a:rPr>
              <a:t>8-2) déroulement de la séance:</a:t>
            </a:r>
          </a:p>
          <a:p>
            <a:pPr>
              <a:buFont typeface="Wingdings" pitchFamily="2" charset="2"/>
              <a:buChar char="Ø"/>
            </a:pPr>
            <a:r>
              <a:rPr lang="fr-FR" sz="2000" smtClean="0">
                <a:sym typeface="Wingdings" pitchFamily="2" charset="2"/>
              </a:rPr>
              <a:t>L’enregistrement des enfants et des femmes</a:t>
            </a:r>
          </a:p>
          <a:p>
            <a:pPr>
              <a:buFont typeface="Wingdings" pitchFamily="2" charset="2"/>
              <a:buChar char="Ø"/>
            </a:pPr>
            <a:r>
              <a:rPr lang="fr-FR" sz="2000" smtClean="0">
                <a:sym typeface="Wingdings" pitchFamily="2" charset="2"/>
              </a:rPr>
              <a:t>La séance éducative</a:t>
            </a:r>
          </a:p>
          <a:p>
            <a:pPr>
              <a:buFont typeface="Wingdings" pitchFamily="2" charset="2"/>
              <a:buChar char="Ø"/>
            </a:pPr>
            <a:r>
              <a:rPr lang="fr-FR" sz="2000" smtClean="0">
                <a:sym typeface="Wingdings" pitchFamily="2" charset="2"/>
              </a:rPr>
              <a:t>élimination des contre indications</a:t>
            </a:r>
          </a:p>
          <a:p>
            <a:pPr>
              <a:buFont typeface="Wingdings" pitchFamily="2" charset="2"/>
              <a:buChar char="Ø"/>
            </a:pPr>
            <a:r>
              <a:rPr lang="fr-FR" sz="2000" smtClean="0">
                <a:sym typeface="Wingdings" pitchFamily="2" charset="2"/>
              </a:rPr>
              <a:t>L’administration des vaccins</a:t>
            </a:r>
          </a:p>
          <a:p>
            <a:pPr>
              <a:buFont typeface="Wingdings" pitchFamily="2" charset="2"/>
              <a:buChar char="Ø"/>
            </a:pPr>
            <a:r>
              <a:rPr lang="fr-FR" sz="2000" smtClean="0">
                <a:sym typeface="Wingdings" pitchFamily="2" charset="2"/>
              </a:rPr>
              <a:t>Au terme de la séance:</a:t>
            </a:r>
          </a:p>
          <a:p>
            <a:pPr>
              <a:buFont typeface="Wingdings" pitchFamily="2" charset="2"/>
              <a:buChar char="q"/>
            </a:pPr>
            <a:r>
              <a:rPr lang="fr-FR" sz="2000" smtClean="0">
                <a:sym typeface="Wingdings" pitchFamily="2" charset="2"/>
              </a:rPr>
              <a:t>S’assure que les bénéficiaires ont effectivement reçus leurs vaccins</a:t>
            </a:r>
          </a:p>
          <a:p>
            <a:pPr>
              <a:buFont typeface="Wingdings" pitchFamily="2" charset="2"/>
              <a:buChar char="q"/>
            </a:pPr>
            <a:r>
              <a:rPr lang="fr-FR" sz="2000" smtClean="0">
                <a:sym typeface="Wingdings" pitchFamily="2" charset="2"/>
              </a:rPr>
              <a:t>Remettre au réfrigérateur les flacons entamés pour être utilisés le plutôt possible</a:t>
            </a:r>
          </a:p>
          <a:p>
            <a:pPr>
              <a:buFont typeface="Wingdings" pitchFamily="2" charset="2"/>
              <a:buChar char="q"/>
            </a:pPr>
            <a:r>
              <a:rPr lang="fr-FR" sz="2000" smtClean="0">
                <a:sym typeface="Wingdings" pitchFamily="2" charset="2"/>
              </a:rPr>
              <a:t>Détruire tous les flacons vides</a:t>
            </a:r>
          </a:p>
          <a:p>
            <a:pPr>
              <a:buFont typeface="Wingdings" pitchFamily="2" charset="2"/>
              <a:buChar char="q"/>
            </a:pPr>
            <a:r>
              <a:rPr lang="fr-FR" sz="2000" smtClean="0">
                <a:sym typeface="Wingdings" pitchFamily="2" charset="2"/>
              </a:rPr>
              <a:t>Bien laver et ranger le matériel</a:t>
            </a:r>
          </a:p>
          <a:p>
            <a:pPr>
              <a:buFont typeface="Wingdings" pitchFamily="2" charset="2"/>
              <a:buChar char="q"/>
            </a:pPr>
            <a:r>
              <a:rPr lang="fr-FR" sz="2000" smtClean="0">
                <a:sym typeface="Wingdings" pitchFamily="2" charset="2"/>
              </a:rPr>
              <a:t>Mettre à jour les registre de gestion de vaccination et les documents statistiques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re 1"/>
          <p:cNvSpPr>
            <a:spLocks noGrp="1"/>
          </p:cNvSpPr>
          <p:nvPr>
            <p:ph type="title"/>
          </p:nvPr>
        </p:nvSpPr>
        <p:spPr/>
        <p:txBody>
          <a:bodyPr/>
          <a:lstStyle/>
          <a:p>
            <a:endParaRPr lang="fr-FR" smtClean="0"/>
          </a:p>
        </p:txBody>
      </p:sp>
      <p:sp>
        <p:nvSpPr>
          <p:cNvPr id="3" name="Espace réservé du contenu 2"/>
          <p:cNvSpPr>
            <a:spLocks noGrp="1"/>
          </p:cNvSpPr>
          <p:nvPr>
            <p:ph idx="1"/>
          </p:nvPr>
        </p:nvSpPr>
        <p:spPr>
          <a:xfrm>
            <a:off x="500063" y="1000125"/>
            <a:ext cx="8229600" cy="4389438"/>
          </a:xfrm>
        </p:spPr>
        <p:txBody>
          <a:bodyPr/>
          <a:lstStyle/>
          <a:p>
            <a:pPr>
              <a:buFont typeface="Wingdings" pitchFamily="2" charset="2"/>
              <a:buChar char="§"/>
              <a:defRPr/>
            </a:pPr>
            <a:r>
              <a:rPr lang="fr-FR" sz="2000" dirty="0" smtClean="0">
                <a:sym typeface="Wingdings" pitchFamily="2" charset="2"/>
              </a:rPr>
              <a:t>Introduire les autres nouveaux vaccins dans le calendrier national de vaccination( vaccination contre le rota virus, le pneumocoque et le cancer du col HPV).</a:t>
            </a:r>
          </a:p>
          <a:p>
            <a:pPr>
              <a:buFont typeface="Wingdings" pitchFamily="2" charset="2"/>
              <a:buChar char="§"/>
              <a:defRPr/>
            </a:pPr>
            <a:r>
              <a:rPr lang="fr-FR" sz="2000" dirty="0" smtClean="0">
                <a:sym typeface="Wingdings" pitchFamily="2" charset="2"/>
              </a:rPr>
              <a:t>Impliquer d’avantage le secteur privé dans les activités de vaccination et de la surveillance épidémiologique.</a:t>
            </a:r>
          </a:p>
          <a:p>
            <a:pPr>
              <a:buFont typeface="Wingdings" pitchFamily="2" charset="2"/>
              <a:buChar char="§"/>
              <a:defRPr/>
            </a:pPr>
            <a:endParaRPr lang="fr-FR" sz="2000" dirty="0" smtClean="0">
              <a:sym typeface="Wingdings" pitchFamily="2" charset="2"/>
            </a:endParaRPr>
          </a:p>
          <a:p>
            <a:pPr>
              <a:buFont typeface="Wingdings 2" pitchFamily="18" charset="2"/>
              <a:buNone/>
              <a:defRPr/>
            </a:pPr>
            <a:r>
              <a:rPr lang="fr-FR" sz="2000" b="1" u="sng" dirty="0" smtClean="0">
                <a:solidFill>
                  <a:srgbClr val="6699FF"/>
                </a:solidFill>
                <a:effectLst>
                  <a:outerShdw blurRad="38100" dist="38100" dir="2700000" algn="tl">
                    <a:srgbClr val="000000">
                      <a:alpha val="43137"/>
                    </a:srgbClr>
                  </a:outerShdw>
                </a:effectLst>
                <a:sym typeface="Wingdings" pitchFamily="2" charset="2"/>
              </a:rPr>
              <a:t>3- Acquis et impact du PNI:</a:t>
            </a:r>
          </a:p>
          <a:p>
            <a:pPr>
              <a:buFont typeface="Wingdings 2" pitchFamily="18" charset="2"/>
              <a:buNone/>
              <a:defRPr/>
            </a:pPr>
            <a:r>
              <a:rPr lang="fr-FR" sz="2000" dirty="0" smtClean="0">
                <a:sym typeface="Wingdings" pitchFamily="2" charset="2"/>
              </a:rPr>
              <a:t>Depuis la restructuration du PNI en 1987, la couverture vaccinale </a:t>
            </a:r>
          </a:p>
          <a:p>
            <a:pPr>
              <a:buFont typeface="Wingdings 2" pitchFamily="18" charset="2"/>
              <a:buNone/>
              <a:defRPr/>
            </a:pPr>
            <a:r>
              <a:rPr lang="fr-FR" sz="2000" dirty="0" smtClean="0">
                <a:sym typeface="Wingdings" pitchFamily="2" charset="2"/>
              </a:rPr>
              <a:t>nationale a atteint 90% pendant les années 90 et a dépassé 95% pendant </a:t>
            </a:r>
          </a:p>
          <a:p>
            <a:pPr>
              <a:buFont typeface="Wingdings 2" pitchFamily="18" charset="2"/>
              <a:buNone/>
              <a:defRPr/>
            </a:pPr>
            <a:r>
              <a:rPr lang="fr-FR" sz="2000" dirty="0" smtClean="0">
                <a:sym typeface="Wingdings" pitchFamily="2" charset="2"/>
              </a:rPr>
              <a:t>les cinq dernières années.</a:t>
            </a:r>
          </a:p>
          <a:p>
            <a:pPr>
              <a:buFont typeface="Wingdings 2" pitchFamily="18" charset="2"/>
              <a:buNone/>
              <a:defRPr/>
            </a:pPr>
            <a:r>
              <a:rPr lang="fr-FR" sz="2000" dirty="0" smtClean="0">
                <a:sym typeface="Wingdings" pitchFamily="2" charset="2"/>
              </a:rPr>
              <a:t>Cette augmentation de la couverture vaccinale a eu son impact </a:t>
            </a:r>
          </a:p>
          <a:p>
            <a:pPr>
              <a:buFont typeface="Wingdings 2" pitchFamily="18" charset="2"/>
              <a:buNone/>
              <a:defRPr/>
            </a:pPr>
            <a:r>
              <a:rPr lang="fr-FR" sz="2000" dirty="0" smtClean="0">
                <a:sym typeface="Wingdings" pitchFamily="2" charset="2"/>
              </a:rPr>
              <a:t>considérable sur la situation épidémiologique de certaines maladies</a:t>
            </a:r>
          </a:p>
          <a:p>
            <a:pPr>
              <a:buFont typeface="Wingdings 2" pitchFamily="18" charset="2"/>
              <a:buNone/>
              <a:defRPr/>
            </a:pPr>
            <a:r>
              <a:rPr lang="fr-FR" sz="2000" dirty="0" smtClean="0">
                <a:sym typeface="Wingdings" pitchFamily="2" charset="2"/>
              </a:rPr>
              <a:t>telle que la poliomyélite dont le dernier cas a été déclaré en 1987 et la </a:t>
            </a:r>
          </a:p>
          <a:p>
            <a:pPr>
              <a:buFont typeface="Wingdings 2" pitchFamily="18" charset="2"/>
              <a:buNone/>
              <a:defRPr/>
            </a:pPr>
            <a:r>
              <a:rPr lang="fr-FR" sz="2000" dirty="0" smtClean="0">
                <a:sym typeface="Wingdings" pitchFamily="2" charset="2"/>
              </a:rPr>
              <a:t>diphtérie dont le dernier cas remonte en 1991 . </a:t>
            </a:r>
          </a:p>
          <a:p>
            <a:pPr>
              <a:buFont typeface="Wingdings 2" pitchFamily="18" charset="2"/>
              <a:buNone/>
              <a:defRPr/>
            </a:pPr>
            <a:r>
              <a:rPr lang="fr-FR" sz="2000" dirty="0" smtClean="0">
                <a:sym typeface="Wingdings" pitchFamily="2" charset="2"/>
              </a:rPr>
              <a:t>Le Maroc est considéré comme étant le premier pays de la région EMRO </a:t>
            </a:r>
          </a:p>
          <a:p>
            <a:pPr>
              <a:buFont typeface="Wingdings" pitchFamily="2" charset="2"/>
              <a:buChar char="§"/>
              <a:defRPr/>
            </a:pPr>
            <a:endParaRPr lang="fr-FR" sz="2000" dirty="0" smtClean="0">
              <a:sym typeface="Wingdings" pitchFamily="2" charset="2"/>
            </a:endParaRPr>
          </a:p>
        </p:txBody>
      </p:sp>
      <p:pic>
        <p:nvPicPr>
          <p:cNvPr id="4" name="Picture 8"/>
          <p:cNvPicPr>
            <a:picLocks noChangeAspect="1" noChangeArrowheads="1"/>
          </p:cNvPicPr>
          <p:nvPr/>
        </p:nvPicPr>
        <p:blipFill>
          <a:blip r:embed="rId2"/>
          <a:srcRect/>
          <a:stretch>
            <a:fillRect/>
          </a:stretch>
        </p:blipFill>
        <p:spPr bwMode="auto">
          <a:xfrm>
            <a:off x="8001024" y="142852"/>
            <a:ext cx="1011237" cy="86518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re 1"/>
          <p:cNvSpPr>
            <a:spLocks noGrp="1"/>
          </p:cNvSpPr>
          <p:nvPr>
            <p:ph type="title"/>
          </p:nvPr>
        </p:nvSpPr>
        <p:spPr/>
        <p:txBody>
          <a:bodyPr/>
          <a:lstStyle/>
          <a:p>
            <a:endParaRPr lang="fr-FR" smtClean="0"/>
          </a:p>
        </p:txBody>
      </p:sp>
      <p:sp>
        <p:nvSpPr>
          <p:cNvPr id="97283" name="Espace réservé du contenu 2"/>
          <p:cNvSpPr>
            <a:spLocks noGrp="1"/>
          </p:cNvSpPr>
          <p:nvPr>
            <p:ph idx="1"/>
          </p:nvPr>
        </p:nvSpPr>
        <p:spPr>
          <a:xfrm>
            <a:off x="357188" y="928688"/>
            <a:ext cx="8229600" cy="4389437"/>
          </a:xfrm>
        </p:spPr>
        <p:txBody>
          <a:bodyPr/>
          <a:lstStyle/>
          <a:p>
            <a:pPr>
              <a:buFont typeface="Wingdings 2" pitchFamily="18" charset="2"/>
              <a:buNone/>
              <a:defRPr/>
            </a:pPr>
            <a:r>
              <a:rPr lang="fr-FR" sz="2000" b="1" u="sng" dirty="0" smtClean="0">
                <a:solidFill>
                  <a:srgbClr val="6699FF"/>
                </a:solidFill>
                <a:effectLst>
                  <a:outerShdw blurRad="38100" dist="38100" dir="2700000" algn="tl">
                    <a:srgbClr val="000000">
                      <a:alpha val="43137"/>
                    </a:srgbClr>
                  </a:outerShdw>
                </a:effectLst>
                <a:sym typeface="Wingdings" pitchFamily="2" charset="2"/>
              </a:rPr>
              <a:t>9-suivi des activités de vaccination:</a:t>
            </a:r>
          </a:p>
          <a:p>
            <a:pPr>
              <a:buFont typeface="Wingdings 2" pitchFamily="18" charset="2"/>
              <a:buNone/>
              <a:defRPr/>
            </a:pPr>
            <a:r>
              <a:rPr lang="fr-FR" sz="2000" dirty="0" smtClean="0">
                <a:sym typeface="Wingdings" pitchFamily="2" charset="2"/>
              </a:rPr>
              <a:t>Supervision et l’évaluation permettent de juger la qualité des services de </a:t>
            </a:r>
          </a:p>
          <a:p>
            <a:pPr>
              <a:buFont typeface="Wingdings 2" pitchFamily="18" charset="2"/>
              <a:buNone/>
              <a:defRPr/>
            </a:pPr>
            <a:r>
              <a:rPr lang="fr-FR" sz="2000" dirty="0" smtClean="0">
                <a:sym typeface="Wingdings" pitchFamily="2" charset="2"/>
              </a:rPr>
              <a:t>vaccination et d’améliorer les performances du personnel</a:t>
            </a:r>
            <a:endParaRPr lang="fr-FR" dirty="0" smtClean="0"/>
          </a:p>
          <a:p>
            <a:pPr>
              <a:buFont typeface="Wingdings 2" pitchFamily="18" charset="2"/>
              <a:buNone/>
              <a:defRPr/>
            </a:pPr>
            <a:r>
              <a:rPr lang="fr-FR" sz="2000" b="1" i="1" dirty="0" smtClean="0">
                <a:solidFill>
                  <a:srgbClr val="C00000"/>
                </a:solidFill>
                <a:sym typeface="Wingdings" pitchFamily="2" charset="2"/>
              </a:rPr>
              <a:t>9-1) la supervision:</a:t>
            </a:r>
          </a:p>
          <a:p>
            <a:pPr>
              <a:buFont typeface="Wingdings 2" pitchFamily="18" charset="2"/>
              <a:buNone/>
              <a:defRPr/>
            </a:pPr>
            <a:r>
              <a:rPr lang="fr-FR" sz="2000" dirty="0" smtClean="0">
                <a:sym typeface="Wingdings" pitchFamily="2" charset="2"/>
              </a:rPr>
              <a:t>La surveillance de la qualité des activités vaccinales à tous les niveaux est </a:t>
            </a:r>
          </a:p>
          <a:p>
            <a:pPr>
              <a:buFont typeface="Wingdings 2" pitchFamily="18" charset="2"/>
              <a:buNone/>
              <a:defRPr/>
            </a:pPr>
            <a:r>
              <a:rPr lang="fr-FR" sz="2000" dirty="0" smtClean="0">
                <a:sym typeface="Wingdings" pitchFamily="2" charset="2"/>
              </a:rPr>
              <a:t>très capitale et la rétro information immédiate constitue sa composante </a:t>
            </a:r>
          </a:p>
          <a:p>
            <a:pPr>
              <a:buFont typeface="Wingdings 2" pitchFamily="18" charset="2"/>
              <a:buNone/>
              <a:defRPr/>
            </a:pPr>
            <a:r>
              <a:rPr lang="fr-FR" sz="2000" dirty="0" smtClean="0">
                <a:sym typeface="Wingdings" pitchFamily="2" charset="2"/>
              </a:rPr>
              <a:t>essentielle .Elle est perçue comme un moyen pour:</a:t>
            </a:r>
          </a:p>
          <a:p>
            <a:pPr>
              <a:buFont typeface="Wingdings" pitchFamily="2" charset="2"/>
              <a:buChar char="§"/>
              <a:defRPr/>
            </a:pPr>
            <a:r>
              <a:rPr lang="fr-FR" sz="2000" dirty="0" smtClean="0">
                <a:sym typeface="Wingdings" pitchFamily="2" charset="2"/>
              </a:rPr>
              <a:t>Encourager le personnel à préserver dans ses efforts</a:t>
            </a:r>
          </a:p>
          <a:p>
            <a:pPr>
              <a:buFont typeface="Wingdings" pitchFamily="2" charset="2"/>
              <a:buChar char="§"/>
              <a:defRPr/>
            </a:pPr>
            <a:r>
              <a:rPr lang="fr-FR" sz="2000" dirty="0" smtClean="0">
                <a:sym typeface="Wingdings" pitchFamily="2" charset="2"/>
              </a:rPr>
              <a:t>S’assurer de la capacité du personnel à exécuter les activités vaccinales selon les normes retenues par le PNI</a:t>
            </a:r>
          </a:p>
          <a:p>
            <a:pPr>
              <a:buFont typeface="Wingdings" pitchFamily="2" charset="2"/>
              <a:buChar char="§"/>
              <a:defRPr/>
            </a:pPr>
            <a:r>
              <a:rPr lang="fr-FR" sz="2000" dirty="0" smtClean="0">
                <a:sym typeface="Wingdings" pitchFamily="2" charset="2"/>
              </a:rPr>
              <a:t>Evaluer les performances réalisées en les comparant avec les objectifs fixés à tous les niveaux (localité, secteur, province, national)</a:t>
            </a:r>
          </a:p>
          <a:p>
            <a:pPr>
              <a:buFont typeface="Wingdings" pitchFamily="2" charset="2"/>
              <a:buChar char="§"/>
              <a:defRPr/>
            </a:pPr>
            <a:r>
              <a:rPr lang="fr-FR" sz="2000" dirty="0" smtClean="0">
                <a:sym typeface="Wingdings" pitchFamily="2" charset="2"/>
              </a:rPr>
              <a:t>Détecter à tant les défaillances à fin d’y remédier immédiatement</a:t>
            </a:r>
          </a:p>
          <a:p>
            <a:pPr>
              <a:buFont typeface="Wingdings" pitchFamily="2" charset="2"/>
              <a:buChar char="§"/>
              <a:defRPr/>
            </a:pPr>
            <a:r>
              <a:rPr lang="fr-FR" sz="2000" dirty="0" smtClean="0">
                <a:sym typeface="Wingdings" pitchFamily="2" charset="2"/>
              </a:rPr>
              <a:t>S’assurer de l’application des nouvelles instructions.  </a:t>
            </a:r>
          </a:p>
          <a:p>
            <a:pPr>
              <a:buFont typeface="Wingdings 2" pitchFamily="18" charset="2"/>
              <a:buNone/>
              <a:defRPr/>
            </a:pPr>
            <a:endParaRPr lang="fr-FR" sz="2000" dirty="0" smtClean="0">
              <a:sym typeface="Wingdings" pitchFamily="2" charset="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re 1"/>
          <p:cNvSpPr>
            <a:spLocks noGrp="1"/>
          </p:cNvSpPr>
          <p:nvPr>
            <p:ph type="title"/>
          </p:nvPr>
        </p:nvSpPr>
        <p:spPr/>
        <p:txBody>
          <a:bodyPr/>
          <a:lstStyle/>
          <a:p>
            <a:endParaRPr lang="fr-FR" smtClean="0"/>
          </a:p>
        </p:txBody>
      </p:sp>
      <p:sp>
        <p:nvSpPr>
          <p:cNvPr id="98307" name="Espace réservé du contenu 2"/>
          <p:cNvSpPr>
            <a:spLocks noGrp="1"/>
          </p:cNvSpPr>
          <p:nvPr>
            <p:ph idx="1"/>
          </p:nvPr>
        </p:nvSpPr>
        <p:spPr>
          <a:xfrm>
            <a:off x="500063" y="1071563"/>
            <a:ext cx="8229600" cy="4389437"/>
          </a:xfrm>
        </p:spPr>
        <p:txBody>
          <a:bodyPr/>
          <a:lstStyle/>
          <a:p>
            <a:pPr>
              <a:buFont typeface="Wingdings 2" pitchFamily="18" charset="2"/>
              <a:buNone/>
            </a:pPr>
            <a:r>
              <a:rPr lang="fr-FR" sz="2000" smtClean="0">
                <a:sym typeface="Wingdings" pitchFamily="2" charset="2"/>
              </a:rPr>
              <a:t>Dans le cadre du PNI, il faut superviser le personnel </a:t>
            </a:r>
          </a:p>
          <a:p>
            <a:pPr>
              <a:buFont typeface="Wingdings 2" pitchFamily="18" charset="2"/>
              <a:buNone/>
            </a:pPr>
            <a:r>
              <a:rPr lang="fr-FR" sz="2000" smtClean="0">
                <a:sym typeface="Wingdings" pitchFamily="2" charset="2"/>
              </a:rPr>
              <a:t>quant à son attitude à:</a:t>
            </a:r>
          </a:p>
          <a:p>
            <a:pPr>
              <a:buFont typeface="Wingdings" pitchFamily="2" charset="2"/>
              <a:buChar char="§"/>
            </a:pPr>
            <a:r>
              <a:rPr lang="fr-FR" sz="2000" smtClean="0">
                <a:sym typeface="Wingdings" pitchFamily="2" charset="2"/>
              </a:rPr>
              <a:t>Elaboration et la mise à jour du plan d’action et tableau de bord </a:t>
            </a:r>
          </a:p>
          <a:p>
            <a:pPr>
              <a:buFont typeface="Wingdings" pitchFamily="2" charset="2"/>
              <a:buChar char="§"/>
            </a:pPr>
            <a:r>
              <a:rPr lang="fr-FR" sz="2000" smtClean="0">
                <a:sym typeface="Wingdings" pitchFamily="2" charset="2"/>
              </a:rPr>
              <a:t>La gestion du matériel d’injection et de stérilisation</a:t>
            </a:r>
          </a:p>
          <a:p>
            <a:pPr>
              <a:buFont typeface="Wingdings" pitchFamily="2" charset="2"/>
              <a:buChar char="§"/>
            </a:pPr>
            <a:r>
              <a:rPr lang="fr-FR" sz="2000" smtClean="0">
                <a:sym typeface="Wingdings" pitchFamily="2" charset="2"/>
              </a:rPr>
              <a:t>La gestion de la chaine de froid</a:t>
            </a:r>
          </a:p>
          <a:p>
            <a:pPr>
              <a:buFont typeface="Wingdings" pitchFamily="2" charset="2"/>
              <a:buChar char="§"/>
            </a:pPr>
            <a:r>
              <a:rPr lang="fr-FR" sz="2000" smtClean="0">
                <a:sym typeface="Wingdings" pitchFamily="2" charset="2"/>
              </a:rPr>
              <a:t>La gestion des vaccins</a:t>
            </a:r>
          </a:p>
          <a:p>
            <a:pPr>
              <a:buFont typeface="Wingdings" pitchFamily="2" charset="2"/>
              <a:buChar char="§"/>
            </a:pPr>
            <a:r>
              <a:rPr lang="fr-FR" sz="2000" smtClean="0">
                <a:sym typeface="Wingdings" pitchFamily="2" charset="2"/>
              </a:rPr>
              <a:t>L’organisation et le déroulement de la séance de vaccination </a:t>
            </a:r>
          </a:p>
          <a:p>
            <a:pPr>
              <a:buFont typeface="Wingdings" pitchFamily="2" charset="2"/>
              <a:buChar char="§"/>
            </a:pPr>
            <a:r>
              <a:rPr lang="fr-FR" sz="2000" smtClean="0">
                <a:sym typeface="Wingdings" pitchFamily="2" charset="2"/>
              </a:rPr>
              <a:t>L’offre des prestations vaccinales</a:t>
            </a:r>
          </a:p>
          <a:p>
            <a:pPr>
              <a:buFont typeface="Wingdings" pitchFamily="2" charset="2"/>
              <a:buChar char="§"/>
            </a:pPr>
            <a:r>
              <a:rPr lang="fr-FR" sz="2000" smtClean="0">
                <a:sym typeface="Wingdings" pitchFamily="2" charset="2"/>
              </a:rPr>
              <a:t>L’offre des prestations des IEC</a:t>
            </a:r>
          </a:p>
          <a:p>
            <a:pPr>
              <a:buFont typeface="Wingdings" pitchFamily="2" charset="2"/>
              <a:buChar char="§"/>
            </a:pPr>
            <a:r>
              <a:rPr lang="fr-FR" sz="2000" smtClean="0">
                <a:sym typeface="Wingdings" pitchFamily="2" charset="2"/>
              </a:rPr>
              <a:t>L’utilisation et la tenue des documents et supports d’information </a:t>
            </a:r>
          </a:p>
          <a:p>
            <a:pPr>
              <a:buFont typeface="Wingdings" pitchFamily="2" charset="2"/>
              <a:buChar char="§"/>
            </a:pPr>
            <a:r>
              <a:rPr lang="fr-FR" sz="2000" smtClean="0">
                <a:sym typeface="Wingdings" pitchFamily="2" charset="2"/>
              </a:rPr>
              <a:t>L’autoévaluation continue</a:t>
            </a:r>
          </a:p>
          <a:p>
            <a:pPr>
              <a:buFont typeface="Wingdings" pitchFamily="2" charset="2"/>
              <a:buChar char="§"/>
            </a:pPr>
            <a:r>
              <a:rPr lang="fr-FR" sz="2000" smtClean="0">
                <a:sym typeface="Wingdings" pitchFamily="2" charset="2"/>
              </a:rPr>
              <a:t>Les connaissances relatives au PNI du supervisé</a:t>
            </a:r>
          </a:p>
          <a:p>
            <a:pPr>
              <a:buFont typeface="Wingdings 2" pitchFamily="18" charset="2"/>
              <a:buNone/>
            </a:pPr>
            <a:r>
              <a:rPr lang="fr-FR" sz="2000" smtClean="0">
                <a:sym typeface="Wingdings" pitchFamily="2" charset="2"/>
              </a:rPr>
              <a:t>Quant à la technique de supervision, le superviseur peut faire appel:</a:t>
            </a:r>
          </a:p>
          <a:p>
            <a:pPr>
              <a:buFont typeface="Wingdings" pitchFamily="2" charset="2"/>
              <a:buChar char="ü"/>
            </a:pPr>
            <a:r>
              <a:rPr lang="fr-FR" sz="2000" smtClean="0">
                <a:sym typeface="Wingdings" pitchFamily="2" charset="2"/>
              </a:rPr>
              <a:t>L’observation directe ou observation passive</a:t>
            </a:r>
          </a:p>
          <a:p>
            <a:pPr>
              <a:buFont typeface="Wingdings 2" pitchFamily="18" charset="2"/>
              <a:buNone/>
            </a:pPr>
            <a:endParaRPr lang="fr-FR"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re 1"/>
          <p:cNvSpPr>
            <a:spLocks noGrp="1"/>
          </p:cNvSpPr>
          <p:nvPr>
            <p:ph type="title"/>
          </p:nvPr>
        </p:nvSpPr>
        <p:spPr/>
        <p:txBody>
          <a:bodyPr/>
          <a:lstStyle/>
          <a:p>
            <a:endParaRPr lang="fr-FR" smtClean="0"/>
          </a:p>
        </p:txBody>
      </p:sp>
      <p:sp>
        <p:nvSpPr>
          <p:cNvPr id="99331" name="Espace réservé du contenu 2"/>
          <p:cNvSpPr>
            <a:spLocks noGrp="1"/>
          </p:cNvSpPr>
          <p:nvPr>
            <p:ph idx="1"/>
          </p:nvPr>
        </p:nvSpPr>
        <p:spPr>
          <a:xfrm>
            <a:off x="428625" y="1000125"/>
            <a:ext cx="8229600" cy="4389438"/>
          </a:xfrm>
        </p:spPr>
        <p:txBody>
          <a:bodyPr/>
          <a:lstStyle/>
          <a:p>
            <a:pPr>
              <a:buFont typeface="Wingdings" pitchFamily="2" charset="2"/>
              <a:buChar char="ü"/>
            </a:pPr>
            <a:r>
              <a:rPr lang="fr-FR" sz="2000" smtClean="0">
                <a:sym typeface="Wingdings" pitchFamily="2" charset="2"/>
              </a:rPr>
              <a:t>L’observation participative(active)</a:t>
            </a:r>
          </a:p>
          <a:p>
            <a:pPr>
              <a:buFont typeface="Wingdings" pitchFamily="2" charset="2"/>
              <a:buChar char="ü"/>
            </a:pPr>
            <a:r>
              <a:rPr lang="fr-FR" sz="2000" smtClean="0">
                <a:sym typeface="Wingdings" pitchFamily="2" charset="2"/>
              </a:rPr>
              <a:t>L’entretien: il peut être comme complément à l’observation </a:t>
            </a:r>
          </a:p>
          <a:p>
            <a:pPr>
              <a:buFont typeface="Wingdings" pitchFamily="2" charset="2"/>
              <a:buChar char="ü"/>
            </a:pPr>
            <a:r>
              <a:rPr lang="fr-FR" sz="2000" smtClean="0">
                <a:sym typeface="Wingdings" pitchFamily="2" charset="2"/>
              </a:rPr>
              <a:t>La discussion de groupe</a:t>
            </a:r>
          </a:p>
          <a:p>
            <a:pPr>
              <a:buFont typeface="Wingdings" pitchFamily="2" charset="2"/>
              <a:buChar char="ü"/>
            </a:pPr>
            <a:r>
              <a:rPr lang="fr-FR" sz="2000" smtClean="0">
                <a:sym typeface="Wingdings" pitchFamily="2" charset="2"/>
              </a:rPr>
              <a:t>L’exploitation des documents</a:t>
            </a:r>
          </a:p>
          <a:p>
            <a:pPr>
              <a:buFont typeface="Wingdings" pitchFamily="2" charset="2"/>
              <a:buChar char="ü"/>
            </a:pPr>
            <a:endParaRPr lang="fr-FR" sz="2000" smtClean="0">
              <a:sym typeface="Wingdings" pitchFamily="2" charset="2"/>
            </a:endParaRPr>
          </a:p>
          <a:p>
            <a:pPr>
              <a:buFont typeface="Wingdings 2" pitchFamily="18" charset="2"/>
              <a:buNone/>
            </a:pPr>
            <a:r>
              <a:rPr lang="fr-FR" sz="2000" b="1" i="1" smtClean="0">
                <a:solidFill>
                  <a:srgbClr val="C00000"/>
                </a:solidFill>
                <a:sym typeface="Wingdings" pitchFamily="2" charset="2"/>
              </a:rPr>
              <a:t>9-2) l’évaluation:</a:t>
            </a:r>
          </a:p>
          <a:p>
            <a:pPr>
              <a:buFont typeface="Wingdings 2" pitchFamily="18" charset="2"/>
              <a:buNone/>
            </a:pPr>
            <a:r>
              <a:rPr lang="fr-FR" sz="2000" smtClean="0">
                <a:sym typeface="Wingdings" pitchFamily="2" charset="2"/>
              </a:rPr>
              <a:t>Elle permet de suivre le déroulement du programme , il ne s’agit pas d’un </a:t>
            </a:r>
          </a:p>
          <a:p>
            <a:pPr>
              <a:buFont typeface="Wingdings 2" pitchFamily="18" charset="2"/>
              <a:buNone/>
            </a:pPr>
            <a:r>
              <a:rPr lang="fr-FR" sz="2000" smtClean="0">
                <a:sym typeface="Wingdings" pitchFamily="2" charset="2"/>
              </a:rPr>
              <a:t>simple contrôle des activités mais l’apparition périodique de l’avancement</a:t>
            </a:r>
          </a:p>
          <a:p>
            <a:pPr>
              <a:buFont typeface="Wingdings 2" pitchFamily="18" charset="2"/>
              <a:buNone/>
            </a:pPr>
            <a:r>
              <a:rPr lang="fr-FR" sz="2000" smtClean="0">
                <a:sym typeface="Wingdings" pitchFamily="2" charset="2"/>
              </a:rPr>
              <a:t>du programme vers ses objectifs spécifiques et généraux</a:t>
            </a:r>
          </a:p>
          <a:p>
            <a:pPr>
              <a:buFont typeface="Wingdings 2" pitchFamily="18" charset="2"/>
              <a:buNone/>
            </a:pPr>
            <a:r>
              <a:rPr lang="fr-FR" sz="2000" smtClean="0">
                <a:sym typeface="Wingdings" pitchFamily="2" charset="2"/>
              </a:rPr>
              <a:t>Les indicateurs d’évaluation de performances des activités du PNI sont la</a:t>
            </a:r>
          </a:p>
          <a:p>
            <a:pPr>
              <a:buFont typeface="Wingdings 2" pitchFamily="18" charset="2"/>
              <a:buNone/>
            </a:pPr>
            <a:r>
              <a:rPr lang="fr-FR" sz="2000" smtClean="0">
                <a:sym typeface="Wingdings" pitchFamily="2" charset="2"/>
              </a:rPr>
              <a:t>couverture vaccinale et la surveillance épidémiologique.</a:t>
            </a:r>
          </a:p>
          <a:p>
            <a:pPr>
              <a:buFont typeface="Wingdings" pitchFamily="2" charset="2"/>
              <a:buChar char="Ø"/>
            </a:pPr>
            <a:r>
              <a:rPr lang="fr-FR" sz="2000" smtClean="0">
                <a:solidFill>
                  <a:srgbClr val="2F1F91"/>
                </a:solidFill>
                <a:sym typeface="Wingdings" pitchFamily="2" charset="2"/>
              </a:rPr>
              <a:t>La couverture vaccinale:</a:t>
            </a:r>
          </a:p>
          <a:p>
            <a:pPr>
              <a:buFont typeface="Wingdings" pitchFamily="2" charset="2"/>
              <a:buChar char="§"/>
            </a:pPr>
            <a:r>
              <a:rPr lang="fr-FR" sz="2000" smtClean="0">
                <a:sym typeface="Wingdings" pitchFamily="2" charset="2"/>
              </a:rPr>
              <a:t>Taux de recrutement = </a:t>
            </a:r>
            <a:r>
              <a:rPr lang="fr-FR" sz="2000" u="sng" smtClean="0">
                <a:sym typeface="Wingdings" pitchFamily="2" charset="2"/>
              </a:rPr>
              <a:t>nombre d’enfants ayant reçus le BCG</a:t>
            </a:r>
          </a:p>
          <a:p>
            <a:pPr>
              <a:buFont typeface="Wingdings 2" pitchFamily="18" charset="2"/>
              <a:buNone/>
            </a:pPr>
            <a:r>
              <a:rPr lang="fr-FR" sz="2000" smtClean="0">
                <a:sym typeface="Wingdings" pitchFamily="2" charset="2"/>
              </a:rPr>
              <a:t>                                                             L’objectif</a:t>
            </a:r>
          </a:p>
          <a:p>
            <a:pPr>
              <a:buFont typeface="Wingdings 2" pitchFamily="18" charset="2"/>
              <a:buNone/>
            </a:pPr>
            <a:r>
              <a:rPr lang="fr-FR" sz="2000" smtClean="0">
                <a:sym typeface="Wingdings" pitchFamily="2" charset="2"/>
              </a:rPr>
              <a:t>Il présente le pourcentage d’enfants à prendre en charge par le BCG ce qui </a:t>
            </a:r>
          </a:p>
          <a:p>
            <a:pPr>
              <a:buFont typeface="Wingdings 2" pitchFamily="18" charset="2"/>
              <a:buNone/>
            </a:pPr>
            <a:r>
              <a:rPr lang="fr-FR" sz="2000" smtClean="0">
                <a:sym typeface="Wingdings" pitchFamily="2" charset="2"/>
              </a:rPr>
              <a:t>Intègre le système de sante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re 1"/>
          <p:cNvSpPr>
            <a:spLocks noGrp="1"/>
          </p:cNvSpPr>
          <p:nvPr>
            <p:ph type="title"/>
          </p:nvPr>
        </p:nvSpPr>
        <p:spPr/>
        <p:txBody>
          <a:bodyPr/>
          <a:lstStyle/>
          <a:p>
            <a:endParaRPr lang="fr-FR" smtClean="0"/>
          </a:p>
        </p:txBody>
      </p:sp>
      <p:sp>
        <p:nvSpPr>
          <p:cNvPr id="100355" name="Espace réservé du contenu 2"/>
          <p:cNvSpPr>
            <a:spLocks noGrp="1"/>
          </p:cNvSpPr>
          <p:nvPr>
            <p:ph idx="1"/>
          </p:nvPr>
        </p:nvSpPr>
        <p:spPr>
          <a:xfrm>
            <a:off x="571500" y="1000125"/>
            <a:ext cx="8229600" cy="4389438"/>
          </a:xfrm>
        </p:spPr>
        <p:txBody>
          <a:bodyPr/>
          <a:lstStyle/>
          <a:p>
            <a:pPr>
              <a:buFont typeface="Wingdings" pitchFamily="2" charset="2"/>
              <a:buChar char="§"/>
            </a:pPr>
            <a:r>
              <a:rPr lang="fr-FR" sz="2000" smtClean="0">
                <a:sym typeface="Wingdings" pitchFamily="2" charset="2"/>
              </a:rPr>
              <a:t>Taux de continuité</a:t>
            </a:r>
            <a:r>
              <a:rPr lang="fr-FR" sz="2000" u="sng" smtClean="0">
                <a:sym typeface="Wingdings" pitchFamily="2" charset="2"/>
              </a:rPr>
              <a:t>: nombre d’enfants ayant reçus le VAR</a:t>
            </a:r>
          </a:p>
          <a:p>
            <a:pPr>
              <a:buFont typeface="Wingdings 2" pitchFamily="18" charset="2"/>
              <a:buNone/>
            </a:pPr>
            <a:r>
              <a:rPr lang="fr-FR" sz="2000" u="sng" smtClean="0">
                <a:sym typeface="Wingdings" pitchFamily="2" charset="2"/>
              </a:rPr>
              <a:t> </a:t>
            </a:r>
            <a:r>
              <a:rPr lang="fr-FR" sz="2000" smtClean="0">
                <a:sym typeface="Wingdings" pitchFamily="2" charset="2"/>
              </a:rPr>
              <a:t>                                      nombre d’enfants ayant reçu le BCG</a:t>
            </a:r>
          </a:p>
          <a:p>
            <a:pPr>
              <a:buFont typeface="Wingdings 2" pitchFamily="18" charset="2"/>
              <a:buNone/>
            </a:pPr>
            <a:r>
              <a:rPr lang="fr-FR" sz="2000" smtClean="0">
                <a:sym typeface="Wingdings" pitchFamily="2" charset="2"/>
              </a:rPr>
              <a:t>Ce taux renseigne sur la continuité des prestations vaccinales</a:t>
            </a:r>
          </a:p>
          <a:p>
            <a:pPr>
              <a:buFont typeface="Wingdings" pitchFamily="2" charset="2"/>
              <a:buChar char="§"/>
            </a:pPr>
            <a:r>
              <a:rPr lang="fr-FR" sz="2000" smtClean="0">
                <a:sym typeface="Wingdings" pitchFamily="2" charset="2"/>
              </a:rPr>
              <a:t>Taux de couverture: </a:t>
            </a:r>
            <a:r>
              <a:rPr lang="fr-FR" sz="2000" u="sng" smtClean="0">
                <a:sym typeface="Wingdings" pitchFamily="2" charset="2"/>
              </a:rPr>
              <a:t>nombre d’enfants ayant reçus le VAR</a:t>
            </a:r>
          </a:p>
          <a:p>
            <a:pPr>
              <a:buFont typeface="Wingdings 2" pitchFamily="18" charset="2"/>
              <a:buNone/>
            </a:pPr>
            <a:r>
              <a:rPr lang="fr-FR" sz="2000" smtClean="0">
                <a:sym typeface="Wingdings" pitchFamily="2" charset="2"/>
              </a:rPr>
              <a:t>                                               enfants moins d’un an</a:t>
            </a:r>
          </a:p>
          <a:p>
            <a:pPr>
              <a:buFont typeface="Wingdings 2" pitchFamily="18" charset="2"/>
              <a:buNone/>
            </a:pPr>
            <a:r>
              <a:rPr lang="fr-FR" sz="2000" smtClean="0">
                <a:sym typeface="Wingdings" pitchFamily="2" charset="2"/>
              </a:rPr>
              <a:t>Ce taux renseigne sur le nombre d’enfants qui ont reçu les antigènes.</a:t>
            </a:r>
          </a:p>
          <a:p>
            <a:pPr>
              <a:buFont typeface="Wingdings" pitchFamily="2" charset="2"/>
              <a:buChar char="Ø"/>
            </a:pPr>
            <a:r>
              <a:rPr lang="fr-FR" sz="2000" smtClean="0">
                <a:solidFill>
                  <a:srgbClr val="2F1F91"/>
                </a:solidFill>
                <a:sym typeface="Wingdings" pitchFamily="2" charset="2"/>
              </a:rPr>
              <a:t>La surveillance épidémiologique:</a:t>
            </a:r>
          </a:p>
          <a:p>
            <a:pPr>
              <a:buFont typeface="Wingdings 2" pitchFamily="18" charset="2"/>
              <a:buNone/>
            </a:pPr>
            <a:r>
              <a:rPr lang="fr-FR" sz="2000" smtClean="0">
                <a:sym typeface="Wingdings" pitchFamily="2" charset="2"/>
              </a:rPr>
              <a:t>Constitue un élément fondamental dans les stratégies d’élimination ou </a:t>
            </a:r>
          </a:p>
          <a:p>
            <a:pPr>
              <a:buFont typeface="Wingdings 2" pitchFamily="18" charset="2"/>
              <a:buNone/>
            </a:pPr>
            <a:r>
              <a:rPr lang="fr-FR" sz="2000" smtClean="0">
                <a:sym typeface="Wingdings" pitchFamily="2" charset="2"/>
              </a:rPr>
              <a:t>d’éradication de certaines maladies du PNI .la déclaration , l’enquête </a:t>
            </a:r>
          </a:p>
          <a:p>
            <a:pPr>
              <a:buFont typeface="Wingdings 2" pitchFamily="18" charset="2"/>
              <a:buNone/>
            </a:pPr>
            <a:r>
              <a:rPr lang="fr-FR" sz="2000" smtClean="0">
                <a:sym typeface="Wingdings" pitchFamily="2" charset="2"/>
              </a:rPr>
              <a:t>épidémiologique et la riposte vaccinale doivent être de règle devant tout </a:t>
            </a:r>
          </a:p>
          <a:p>
            <a:pPr>
              <a:buFont typeface="Wingdings 2" pitchFamily="18" charset="2"/>
              <a:buNone/>
            </a:pPr>
            <a:r>
              <a:rPr lang="fr-FR" sz="2000" smtClean="0">
                <a:sym typeface="Wingdings" pitchFamily="2" charset="2"/>
              </a:rPr>
              <a:t>cas de paralysie flasque aigue, de tétanos néonatal et de rougeole.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re 1"/>
          <p:cNvSpPr>
            <a:spLocks noGrp="1"/>
          </p:cNvSpPr>
          <p:nvPr>
            <p:ph type="title"/>
          </p:nvPr>
        </p:nvSpPr>
        <p:spPr/>
        <p:txBody>
          <a:bodyPr/>
          <a:lstStyle/>
          <a:p>
            <a:endParaRPr lang="fr-FR" smtClean="0"/>
          </a:p>
        </p:txBody>
      </p:sp>
      <p:sp>
        <p:nvSpPr>
          <p:cNvPr id="70659" name="Espace réservé du contenu 2"/>
          <p:cNvSpPr>
            <a:spLocks noGrp="1"/>
          </p:cNvSpPr>
          <p:nvPr>
            <p:ph idx="1"/>
          </p:nvPr>
        </p:nvSpPr>
        <p:spPr>
          <a:xfrm>
            <a:off x="428625" y="1000125"/>
            <a:ext cx="8229600" cy="4389438"/>
          </a:xfrm>
        </p:spPr>
        <p:txBody>
          <a:bodyPr/>
          <a:lstStyle/>
          <a:p>
            <a:pPr>
              <a:buFont typeface="Wingdings 2" pitchFamily="18" charset="2"/>
              <a:buNone/>
            </a:pPr>
            <a:r>
              <a:rPr lang="fr-FR" sz="2000" smtClean="0">
                <a:sym typeface="Wingdings" pitchFamily="2" charset="2"/>
              </a:rPr>
              <a:t>de l’OMS qui a validé l’élimination du tétanos néonatal en 2002</a:t>
            </a:r>
          </a:p>
          <a:p>
            <a:pPr>
              <a:buFont typeface="Wingdings 2" pitchFamily="18" charset="2"/>
              <a:buNone/>
            </a:pPr>
            <a:r>
              <a:rPr lang="fr-FR" sz="2000" smtClean="0">
                <a:sym typeface="Wingdings" pitchFamily="2" charset="2"/>
              </a:rPr>
              <a:t>Aussi notre pays a vacciné entre 2003 et 2008, environ 8500000 enfants </a:t>
            </a:r>
          </a:p>
          <a:p>
            <a:pPr>
              <a:buFont typeface="Wingdings 2" pitchFamily="18" charset="2"/>
              <a:buNone/>
            </a:pPr>
            <a:r>
              <a:rPr lang="fr-FR" sz="2000" smtClean="0">
                <a:sym typeface="Wingdings" pitchFamily="2" charset="2"/>
              </a:rPr>
              <a:t>Agés de 9 mois à 14 ans révolus contre la rougeole  et la rubéole et environ </a:t>
            </a:r>
          </a:p>
          <a:p>
            <a:pPr>
              <a:buFont typeface="Wingdings 2" pitchFamily="18" charset="2"/>
              <a:buNone/>
            </a:pPr>
            <a:r>
              <a:rPr lang="fr-FR" sz="2000" smtClean="0">
                <a:sym typeface="Wingdings" pitchFamily="2" charset="2"/>
              </a:rPr>
              <a:t>2235000 jeunes filles et femmes âgées de 15 à 24ans contre la rubéole pour </a:t>
            </a:r>
          </a:p>
          <a:p>
            <a:pPr>
              <a:buFont typeface="Wingdings 2" pitchFamily="18" charset="2"/>
              <a:buNone/>
            </a:pPr>
            <a:r>
              <a:rPr lang="fr-FR" sz="2000" smtClean="0">
                <a:sym typeface="Wingdings" pitchFamily="2" charset="2"/>
              </a:rPr>
              <a:t>prévenir le syndrome de rubéole congénitale.</a:t>
            </a:r>
          </a:p>
          <a:p>
            <a:pPr>
              <a:buFont typeface="Wingdings 2" pitchFamily="18" charset="2"/>
              <a:buNone/>
            </a:pPr>
            <a:r>
              <a:rPr lang="fr-FR" sz="2000" smtClean="0">
                <a:sym typeface="Wingdings" pitchFamily="2" charset="2"/>
              </a:rPr>
              <a:t>La réalisation de performances a poussé le ministère de la santé a accéléré </a:t>
            </a:r>
          </a:p>
          <a:p>
            <a:pPr>
              <a:buFont typeface="Wingdings 2" pitchFamily="18" charset="2"/>
              <a:buNone/>
            </a:pPr>
            <a:r>
              <a:rPr lang="fr-FR" sz="2000" smtClean="0">
                <a:sym typeface="Wingdings" pitchFamily="2" charset="2"/>
              </a:rPr>
              <a:t>L’introduction des autres vaccins traditionnels:</a:t>
            </a:r>
          </a:p>
          <a:p>
            <a:pPr>
              <a:buFont typeface="Wingdings" pitchFamily="2" charset="2"/>
              <a:buChar char="Ø"/>
            </a:pPr>
            <a:r>
              <a:rPr lang="fr-FR" sz="2000" smtClean="0">
                <a:sym typeface="Wingdings" pitchFamily="2" charset="2"/>
              </a:rPr>
              <a:t>La vaccination contre l’hépatite virale type B en 1999</a:t>
            </a:r>
          </a:p>
          <a:p>
            <a:pPr>
              <a:buFont typeface="Wingdings" pitchFamily="2" charset="2"/>
              <a:buChar char="Ø"/>
            </a:pPr>
            <a:r>
              <a:rPr lang="fr-FR" sz="2000" smtClean="0">
                <a:sym typeface="Wingdings" pitchFamily="2" charset="2"/>
              </a:rPr>
              <a:t>La vaccination combinée contre la rougeole et la rubéole en 2009</a:t>
            </a:r>
          </a:p>
          <a:p>
            <a:pPr>
              <a:buFont typeface="Wingdings" pitchFamily="2" charset="2"/>
              <a:buChar char="Ø"/>
            </a:pPr>
            <a:r>
              <a:rPr lang="fr-FR" sz="2000" smtClean="0">
                <a:sym typeface="Wingdings" pitchFamily="2" charset="2"/>
              </a:rPr>
              <a:t>Le premier rappel DTC-VPO en 2003</a:t>
            </a:r>
          </a:p>
          <a:p>
            <a:pPr>
              <a:buFont typeface="Wingdings" pitchFamily="2" charset="2"/>
              <a:buChar char="Ø"/>
            </a:pPr>
            <a:r>
              <a:rPr lang="fr-FR" sz="2000" smtClean="0">
                <a:sym typeface="Wingdings" pitchFamily="2" charset="2"/>
              </a:rPr>
              <a:t>La vaccination contre l’ Haemophilus Influenza type b (Hib) en 2007</a:t>
            </a:r>
          </a:p>
          <a:p>
            <a:pPr>
              <a:buFont typeface="Wingdings" pitchFamily="2" charset="2"/>
              <a:buChar char="Ø"/>
            </a:pPr>
            <a:r>
              <a:rPr lang="fr-FR" sz="2000" smtClean="0">
                <a:sym typeface="Wingdings" pitchFamily="2" charset="2"/>
              </a:rPr>
              <a:t>Le deuxième rappel DTC-VPO en 2009</a:t>
            </a:r>
          </a:p>
          <a:p>
            <a:pPr>
              <a:buFont typeface="Wingdings" pitchFamily="2" charset="2"/>
              <a:buChar char="Ø"/>
            </a:pPr>
            <a:r>
              <a:rPr lang="fr-FR" sz="2000" smtClean="0">
                <a:sym typeface="Wingdings" pitchFamily="2" charset="2"/>
              </a:rPr>
              <a:t>La vaccination  par le vaccin pentavalent qui combine cinq vaccins contre: la diphtérie, tétanos, coqueluche, l’Haemophilus influenza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re 1"/>
          <p:cNvSpPr>
            <a:spLocks noGrp="1"/>
          </p:cNvSpPr>
          <p:nvPr>
            <p:ph type="title"/>
          </p:nvPr>
        </p:nvSpPr>
        <p:spPr/>
        <p:txBody>
          <a:bodyPr/>
          <a:lstStyle/>
          <a:p>
            <a:endParaRPr lang="fr-FR" smtClean="0"/>
          </a:p>
        </p:txBody>
      </p:sp>
      <p:sp>
        <p:nvSpPr>
          <p:cNvPr id="71683" name="Espace réservé du contenu 2"/>
          <p:cNvSpPr>
            <a:spLocks noGrp="1"/>
          </p:cNvSpPr>
          <p:nvPr>
            <p:ph idx="1"/>
          </p:nvPr>
        </p:nvSpPr>
        <p:spPr>
          <a:xfrm>
            <a:off x="428625" y="1071563"/>
            <a:ext cx="8229600" cy="4389437"/>
          </a:xfrm>
        </p:spPr>
        <p:txBody>
          <a:bodyPr/>
          <a:lstStyle/>
          <a:p>
            <a:pPr>
              <a:buFont typeface="Wingdings 2" pitchFamily="18" charset="2"/>
              <a:buNone/>
              <a:defRPr/>
            </a:pPr>
            <a:r>
              <a:rPr lang="fr-FR" dirty="0" smtClean="0"/>
              <a:t> </a:t>
            </a:r>
            <a:r>
              <a:rPr lang="fr-FR" sz="2000" dirty="0" smtClean="0">
                <a:sym typeface="Wingdings" pitchFamily="2" charset="2"/>
              </a:rPr>
              <a:t>et l’hépatite virale type B.</a:t>
            </a:r>
          </a:p>
          <a:p>
            <a:pPr>
              <a:buFont typeface="Wingdings 2" pitchFamily="18" charset="2"/>
              <a:buNone/>
              <a:defRPr/>
            </a:pPr>
            <a:r>
              <a:rPr lang="fr-FR" sz="2000" b="1" u="sng" dirty="0" smtClean="0">
                <a:solidFill>
                  <a:srgbClr val="6699FF"/>
                </a:solidFill>
                <a:effectLst>
                  <a:outerShdw blurRad="38100" dist="38100" dir="2700000" algn="tl">
                    <a:srgbClr val="000000">
                      <a:alpha val="43137"/>
                    </a:srgbClr>
                  </a:outerShdw>
                </a:effectLst>
                <a:sym typeface="Wingdings" pitchFamily="2" charset="2"/>
              </a:rPr>
              <a:t>4- stratégies:</a:t>
            </a:r>
          </a:p>
          <a:p>
            <a:pPr>
              <a:buFont typeface="Wingdings 2" pitchFamily="18" charset="2"/>
              <a:buNone/>
              <a:defRPr/>
            </a:pPr>
            <a:r>
              <a:rPr lang="fr-FR" sz="2000" dirty="0" smtClean="0">
                <a:sym typeface="Wingdings" pitchFamily="2" charset="2"/>
              </a:rPr>
              <a:t>La stratégie de couverture sanitaire est l’ensemble d’interventions </a:t>
            </a:r>
          </a:p>
          <a:p>
            <a:pPr>
              <a:buFont typeface="Wingdings 2" pitchFamily="18" charset="2"/>
              <a:buNone/>
              <a:defRPr/>
            </a:pPr>
            <a:r>
              <a:rPr lang="fr-FR" sz="2000" dirty="0" smtClean="0">
                <a:sym typeface="Wingdings" pitchFamily="2" charset="2"/>
              </a:rPr>
              <a:t>(Médicales, de santé, techniques, financières, de gestion et de  de </a:t>
            </a:r>
          </a:p>
          <a:p>
            <a:pPr>
              <a:buFont typeface="Wingdings 2" pitchFamily="18" charset="2"/>
              <a:buNone/>
              <a:defRPr/>
            </a:pPr>
            <a:r>
              <a:rPr lang="fr-FR" sz="2000" dirty="0" smtClean="0">
                <a:sym typeface="Wingdings" pitchFamily="2" charset="2"/>
              </a:rPr>
              <a:t>développement ) visant à réaliser les objectifs définis et conformes à la </a:t>
            </a:r>
          </a:p>
          <a:p>
            <a:pPr>
              <a:buFont typeface="Wingdings 2" pitchFamily="18" charset="2"/>
              <a:buNone/>
              <a:defRPr/>
            </a:pPr>
            <a:r>
              <a:rPr lang="fr-FR" sz="2000" dirty="0" smtClean="0">
                <a:sym typeface="Wingdings" pitchFamily="2" charset="2"/>
              </a:rPr>
              <a:t>politique sanitaire nationale.</a:t>
            </a:r>
          </a:p>
          <a:p>
            <a:pPr>
              <a:buFont typeface="Wingdings 2" pitchFamily="18" charset="2"/>
              <a:buNone/>
              <a:defRPr/>
            </a:pPr>
            <a:r>
              <a:rPr lang="fr-FR" sz="2000" dirty="0" smtClean="0">
                <a:sym typeface="Wingdings" pitchFamily="2" charset="2"/>
              </a:rPr>
              <a:t>la stratégie de couverture de la SMI/ PNI peut être assuré par les</a:t>
            </a:r>
          </a:p>
          <a:p>
            <a:pPr>
              <a:buFont typeface="Wingdings 2" pitchFamily="18" charset="2"/>
              <a:buNone/>
              <a:defRPr/>
            </a:pPr>
            <a:r>
              <a:rPr lang="fr-FR" sz="2000" dirty="0" smtClean="0">
                <a:sym typeface="Wingdings" pitchFamily="2" charset="2"/>
              </a:rPr>
              <a:t>les modes suivants:</a:t>
            </a:r>
          </a:p>
          <a:p>
            <a:pPr>
              <a:buFont typeface="Wingdings 2" pitchFamily="18" charset="2"/>
              <a:buNone/>
              <a:defRPr/>
            </a:pPr>
            <a:r>
              <a:rPr lang="fr-FR" sz="2000" b="1" i="1" dirty="0" smtClean="0">
                <a:solidFill>
                  <a:srgbClr val="C00000"/>
                </a:solidFill>
                <a:sym typeface="Wingdings" pitchFamily="2" charset="2"/>
              </a:rPr>
              <a:t>4-1) mode fixe:</a:t>
            </a:r>
          </a:p>
          <a:p>
            <a:pPr>
              <a:buFont typeface="Wingdings 2" pitchFamily="18" charset="2"/>
              <a:buNone/>
              <a:defRPr/>
            </a:pPr>
            <a:r>
              <a:rPr lang="fr-FR" sz="2000" dirty="0" smtClean="0">
                <a:sym typeface="Wingdings" pitchFamily="2" charset="2"/>
              </a:rPr>
              <a:t>C’est l’implantation d’une formation sanitaire de soins de santé de base </a:t>
            </a:r>
          </a:p>
          <a:p>
            <a:pPr>
              <a:buFont typeface="Wingdings 2" pitchFamily="18" charset="2"/>
              <a:buNone/>
              <a:defRPr/>
            </a:pPr>
            <a:r>
              <a:rPr lang="fr-FR" sz="2000" dirty="0" smtClean="0">
                <a:sym typeface="Wingdings" pitchFamily="2" charset="2"/>
              </a:rPr>
              <a:t>dans un lieu accessible pour la population dans une aire géographique </a:t>
            </a:r>
          </a:p>
          <a:p>
            <a:pPr>
              <a:buFont typeface="Wingdings 2" pitchFamily="18" charset="2"/>
              <a:buNone/>
              <a:defRPr/>
            </a:pPr>
            <a:r>
              <a:rPr lang="fr-FR" sz="2000" dirty="0" smtClean="0">
                <a:sym typeface="Wingdings" pitchFamily="2" charset="2"/>
              </a:rPr>
              <a:t>donnée .</a:t>
            </a:r>
          </a:p>
          <a:p>
            <a:pPr>
              <a:buFont typeface="Wingdings" pitchFamily="2" charset="2"/>
              <a:buChar char="Ø"/>
              <a:defRPr/>
            </a:pPr>
            <a:r>
              <a:rPr lang="fr-FR" sz="2000" b="1" dirty="0" smtClean="0">
                <a:solidFill>
                  <a:srgbClr val="00B0F0"/>
                </a:solidFill>
                <a:sym typeface="Wingdings" pitchFamily="2" charset="2"/>
              </a:rPr>
              <a:t>En milieu urbain: </a:t>
            </a:r>
            <a:r>
              <a:rPr lang="fr-FR" sz="2000" dirty="0" smtClean="0">
                <a:sym typeface="Wingdings" pitchFamily="2" charset="2"/>
              </a:rPr>
              <a:t>la couverture mère –enfant est assuré actuellement </a:t>
            </a:r>
          </a:p>
          <a:p>
            <a:pPr>
              <a:buFont typeface="Wingdings 2" pitchFamily="18" charset="2"/>
              <a:buNone/>
              <a:defRPr/>
            </a:pPr>
            <a:r>
              <a:rPr lang="fr-FR" sz="2000" dirty="0" smtClean="0">
                <a:sym typeface="Wingdings" pitchFamily="2" charset="2"/>
              </a:rPr>
              <a:t>par le CSU (centre de santé urbain).</a:t>
            </a:r>
          </a:p>
          <a:p>
            <a:pPr>
              <a:buFont typeface="Wingdings" pitchFamily="2" charset="2"/>
              <a:buChar char="Ø"/>
              <a:defRPr/>
            </a:pPr>
            <a:r>
              <a:rPr lang="fr-FR" sz="2000" b="1" dirty="0" smtClean="0">
                <a:solidFill>
                  <a:srgbClr val="00B0F0"/>
                </a:solidFill>
                <a:sym typeface="Wingdings" pitchFamily="2" charset="2"/>
              </a:rPr>
              <a:t>En milieu rural: </a:t>
            </a:r>
            <a:r>
              <a:rPr lang="fr-FR" sz="2000" dirty="0" smtClean="0">
                <a:sym typeface="Wingdings" pitchFamily="2" charset="2"/>
              </a:rPr>
              <a:t>le réseau de soins de santé de base comprend les  </a:t>
            </a:r>
          </a:p>
          <a:p>
            <a:pPr>
              <a:buFont typeface="Wingdings 2" pitchFamily="18" charset="2"/>
              <a:buNone/>
              <a:defRPr/>
            </a:pPr>
            <a:endParaRPr lang="fr-FR" sz="2000" dirty="0" smtClean="0">
              <a:sym typeface="Wingdings" pitchFamily="2" charset="2"/>
            </a:endParaRPr>
          </a:p>
          <a:p>
            <a:pPr>
              <a:buFont typeface="Wingdings 2" pitchFamily="18" charset="2"/>
              <a:buNone/>
              <a:defRPr/>
            </a:pPr>
            <a:endParaRPr lang="fr-FR" sz="2000" dirty="0" smtClean="0">
              <a:sym typeface="Wingdings" pitchFamily="2" charset="2"/>
            </a:endParaRPr>
          </a:p>
          <a:p>
            <a:pPr>
              <a:buFont typeface="Wingdings 2" pitchFamily="18" charset="2"/>
              <a:buNone/>
              <a:defRPr/>
            </a:pPr>
            <a:endParaRPr lang="fr-FR" sz="2000" dirty="0" smtClean="0">
              <a:sym typeface="Wingdings" pitchFamily="2" charset="2"/>
            </a:endParaRPr>
          </a:p>
          <a:p>
            <a:pPr>
              <a:buFont typeface="Wingdings 2" pitchFamily="18" charset="2"/>
              <a:buNone/>
              <a:defRPr/>
            </a:pPr>
            <a:endParaRPr lang="fr-FR" sz="2000" dirty="0" smtClean="0">
              <a:sym typeface="Wingdings" pitchFamily="2" charset="2"/>
            </a:endParaRPr>
          </a:p>
        </p:txBody>
      </p:sp>
      <p:pic>
        <p:nvPicPr>
          <p:cNvPr id="4" name="Picture 8"/>
          <p:cNvPicPr>
            <a:picLocks noChangeAspect="1" noChangeArrowheads="1"/>
          </p:cNvPicPr>
          <p:nvPr/>
        </p:nvPicPr>
        <p:blipFill>
          <a:blip r:embed="rId2"/>
          <a:srcRect/>
          <a:stretch>
            <a:fillRect/>
          </a:stretch>
        </p:blipFill>
        <p:spPr bwMode="auto">
          <a:xfrm>
            <a:off x="8001024" y="142852"/>
            <a:ext cx="1011237" cy="86518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re 1"/>
          <p:cNvSpPr>
            <a:spLocks noGrp="1"/>
          </p:cNvSpPr>
          <p:nvPr>
            <p:ph type="title"/>
          </p:nvPr>
        </p:nvSpPr>
        <p:spPr/>
        <p:txBody>
          <a:bodyPr/>
          <a:lstStyle/>
          <a:p>
            <a:endParaRPr lang="fr-FR" smtClean="0"/>
          </a:p>
        </p:txBody>
      </p:sp>
      <p:sp>
        <p:nvSpPr>
          <p:cNvPr id="72707" name="Espace réservé du contenu 2"/>
          <p:cNvSpPr>
            <a:spLocks noGrp="1"/>
          </p:cNvSpPr>
          <p:nvPr>
            <p:ph idx="1"/>
          </p:nvPr>
        </p:nvSpPr>
        <p:spPr>
          <a:xfrm>
            <a:off x="428625" y="1000125"/>
            <a:ext cx="8229600" cy="4389438"/>
          </a:xfrm>
        </p:spPr>
        <p:txBody>
          <a:bodyPr/>
          <a:lstStyle/>
          <a:p>
            <a:pPr>
              <a:buFont typeface="Wingdings 2" pitchFamily="18" charset="2"/>
              <a:buNone/>
            </a:pPr>
            <a:r>
              <a:rPr lang="fr-FR" sz="2000" smtClean="0">
                <a:sym typeface="Wingdings" pitchFamily="2" charset="2"/>
              </a:rPr>
              <a:t>sections de SMI:</a:t>
            </a:r>
          </a:p>
          <a:p>
            <a:pPr>
              <a:buFont typeface="Wingdings 2" pitchFamily="18" charset="2"/>
              <a:buNone/>
            </a:pPr>
            <a:endParaRPr lang="fr-FR" sz="2000" smtClean="0">
              <a:sym typeface="Wingdings" pitchFamily="2" charset="2"/>
            </a:endParaRPr>
          </a:p>
          <a:p>
            <a:pPr>
              <a:buFont typeface="Wingdings" pitchFamily="2" charset="2"/>
              <a:buChar char="v"/>
            </a:pPr>
            <a:r>
              <a:rPr lang="fr-FR" sz="2000" u="sng" smtClean="0">
                <a:sym typeface="Wingdings" pitchFamily="2" charset="2"/>
              </a:rPr>
              <a:t>Le dispensaire rural: </a:t>
            </a:r>
            <a:r>
              <a:rPr lang="fr-FR" sz="2000" smtClean="0">
                <a:sym typeface="Wingdings" pitchFamily="2" charset="2"/>
              </a:rPr>
              <a:t>il concerne la plus petite formation de soins de santé de base (l’unité opérationnelle et la plus décentralisée du premier recours), son implantation est prévue dans les communes qui desservent une population importante et dont les douars sont étalés sur des grandes superficies.</a:t>
            </a:r>
          </a:p>
          <a:p>
            <a:pPr>
              <a:buFont typeface="Wingdings 2" pitchFamily="18" charset="2"/>
              <a:buNone/>
            </a:pPr>
            <a:endParaRPr lang="fr-FR" sz="2000" u="sng" smtClean="0">
              <a:sym typeface="Wingdings" pitchFamily="2" charset="2"/>
            </a:endParaRPr>
          </a:p>
          <a:p>
            <a:pPr>
              <a:buFont typeface="Wingdings" pitchFamily="2" charset="2"/>
              <a:buChar char="v"/>
            </a:pPr>
            <a:r>
              <a:rPr lang="fr-FR" sz="2000" u="sng" smtClean="0">
                <a:sym typeface="Wingdings" pitchFamily="2" charset="2"/>
              </a:rPr>
              <a:t>Le centre de santé communal(CSC): </a:t>
            </a:r>
            <a:r>
              <a:rPr lang="fr-FR" sz="2000" smtClean="0">
                <a:sym typeface="Wingdings" pitchFamily="2" charset="2"/>
              </a:rPr>
              <a:t>constitue pour le milieu rural le premier établissement sanitaire médicalisé .Il est implanté au chef lieu de la commune. Pour le CSC implanté dans le chef lieu de la caïdat, il s’ajoute la fonction de l’accouchement avec 4 à 8 lits (centre de sante communal avec module d’accouchement CSCA) .</a:t>
            </a:r>
          </a:p>
          <a:p>
            <a:pPr>
              <a:buFont typeface="Wingdings 2" pitchFamily="18" charset="2"/>
              <a:buNone/>
            </a:pPr>
            <a:r>
              <a:rPr lang="fr-FR" sz="2000" smtClean="0">
                <a:sym typeface="Wingdings" pitchFamily="2" charset="2"/>
              </a:rPr>
              <a:t> </a:t>
            </a:r>
          </a:p>
          <a:p>
            <a:pPr>
              <a:buFont typeface="Wingdings" pitchFamily="2" charset="2"/>
              <a:buChar char="v"/>
            </a:pPr>
            <a:endParaRPr lang="fr-FR" sz="2000" smtClean="0">
              <a:sym typeface="Wingdings" pitchFamily="2" charset="2"/>
            </a:endParaRPr>
          </a:p>
          <a:p>
            <a:pPr>
              <a:buFont typeface="Wingdings 2" pitchFamily="18" charset="2"/>
              <a:buNone/>
            </a:pPr>
            <a:endParaRPr lang="fr-FR" sz="2000" smtClean="0">
              <a:sym typeface="Wingdings" pitchFamily="2" charset="2"/>
            </a:endParaRPr>
          </a:p>
        </p:txBody>
      </p:sp>
      <p:pic>
        <p:nvPicPr>
          <p:cNvPr id="4" name="Picture 8"/>
          <p:cNvPicPr>
            <a:picLocks noChangeAspect="1" noChangeArrowheads="1"/>
          </p:cNvPicPr>
          <p:nvPr/>
        </p:nvPicPr>
        <p:blipFill>
          <a:blip r:embed="rId2"/>
          <a:srcRect/>
          <a:stretch>
            <a:fillRect/>
          </a:stretch>
        </p:blipFill>
        <p:spPr bwMode="auto">
          <a:xfrm>
            <a:off x="8001024" y="142852"/>
            <a:ext cx="1011237" cy="86518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re 1"/>
          <p:cNvSpPr>
            <a:spLocks noGrp="1"/>
          </p:cNvSpPr>
          <p:nvPr>
            <p:ph type="title"/>
          </p:nvPr>
        </p:nvSpPr>
        <p:spPr/>
        <p:txBody>
          <a:bodyPr/>
          <a:lstStyle/>
          <a:p>
            <a:endParaRPr lang="fr-FR" smtClean="0"/>
          </a:p>
        </p:txBody>
      </p:sp>
      <p:sp>
        <p:nvSpPr>
          <p:cNvPr id="73731" name="Espace réservé du contenu 2"/>
          <p:cNvSpPr>
            <a:spLocks noGrp="1"/>
          </p:cNvSpPr>
          <p:nvPr>
            <p:ph idx="1"/>
          </p:nvPr>
        </p:nvSpPr>
        <p:spPr>
          <a:xfrm>
            <a:off x="500063" y="1071563"/>
            <a:ext cx="8229600" cy="4389437"/>
          </a:xfrm>
        </p:spPr>
        <p:txBody>
          <a:bodyPr/>
          <a:lstStyle/>
          <a:p>
            <a:pPr>
              <a:buFont typeface="Wingdings 2" pitchFamily="18" charset="2"/>
              <a:buNone/>
            </a:pPr>
            <a:r>
              <a:rPr lang="fr-FR" sz="2000" b="1" i="1" smtClean="0">
                <a:solidFill>
                  <a:srgbClr val="C00000"/>
                </a:solidFill>
                <a:sym typeface="Wingdings" pitchFamily="2" charset="2"/>
              </a:rPr>
              <a:t>4-2) mode mobile:</a:t>
            </a:r>
          </a:p>
          <a:p>
            <a:pPr>
              <a:buFont typeface="Wingdings 2" pitchFamily="18" charset="2"/>
              <a:buNone/>
            </a:pPr>
            <a:r>
              <a:rPr lang="fr-FR" sz="2000" smtClean="0">
                <a:sym typeface="Wingdings" pitchFamily="2" charset="2"/>
              </a:rPr>
              <a:t>Il est développé à partir d’une formation sanitaire de soins de santé </a:t>
            </a:r>
          </a:p>
          <a:p>
            <a:pPr>
              <a:buFont typeface="Wingdings 2" pitchFamily="18" charset="2"/>
              <a:buNone/>
            </a:pPr>
            <a:r>
              <a:rPr lang="fr-FR" sz="2000" smtClean="0">
                <a:sym typeface="Wingdings" pitchFamily="2" charset="2"/>
              </a:rPr>
              <a:t>base et s’adresse à une population éloignée ayant des difficultés </a:t>
            </a:r>
          </a:p>
          <a:p>
            <a:pPr>
              <a:buFont typeface="Wingdings 2" pitchFamily="18" charset="2"/>
              <a:buNone/>
            </a:pPr>
            <a:r>
              <a:rPr lang="fr-FR" sz="2000" smtClean="0">
                <a:sym typeface="Wingdings" pitchFamily="2" charset="2"/>
              </a:rPr>
              <a:t>pour utiliser les services qu’offre cette formation.</a:t>
            </a:r>
          </a:p>
          <a:p>
            <a:pPr>
              <a:buFont typeface="Wingdings 2" pitchFamily="18" charset="2"/>
              <a:buNone/>
            </a:pPr>
            <a:r>
              <a:rPr lang="fr-FR" sz="2000" smtClean="0">
                <a:sym typeface="Wingdings" pitchFamily="2" charset="2"/>
              </a:rPr>
              <a:t>ce mode permet la fourniture des prestations sanitaires à domicile </a:t>
            </a:r>
          </a:p>
          <a:p>
            <a:pPr>
              <a:buFont typeface="Wingdings 2" pitchFamily="18" charset="2"/>
              <a:buNone/>
            </a:pPr>
            <a:r>
              <a:rPr lang="fr-FR" sz="2000" smtClean="0">
                <a:sym typeface="Wingdings" pitchFamily="2" charset="2"/>
              </a:rPr>
              <a:t>ou à proximité et il complète aussi le mode fixe et améliore la </a:t>
            </a:r>
          </a:p>
          <a:p>
            <a:pPr>
              <a:buFont typeface="Wingdings 2" pitchFamily="18" charset="2"/>
              <a:buNone/>
            </a:pPr>
            <a:r>
              <a:rPr lang="fr-FR" sz="2000" smtClean="0">
                <a:sym typeface="Wingdings" pitchFamily="2" charset="2"/>
              </a:rPr>
              <a:t>couverture sanitaire.</a:t>
            </a:r>
          </a:p>
          <a:p>
            <a:pPr>
              <a:buFont typeface="Wingdings 2" pitchFamily="18" charset="2"/>
              <a:buNone/>
            </a:pPr>
            <a:r>
              <a:rPr lang="fr-FR" sz="2000" smtClean="0">
                <a:sym typeface="Wingdings" pitchFamily="2" charset="2"/>
              </a:rPr>
              <a:t>Trois modalités sont développées à partir de ce mode:</a:t>
            </a:r>
          </a:p>
          <a:p>
            <a:r>
              <a:rPr lang="fr-FR" sz="2000" u="sng" smtClean="0">
                <a:sym typeface="Wingdings" pitchFamily="2" charset="2"/>
              </a:rPr>
              <a:t>L’itinérance classique: </a:t>
            </a:r>
            <a:r>
              <a:rPr lang="fr-FR" sz="2000" smtClean="0">
                <a:sym typeface="Wingdings" pitchFamily="2" charset="2"/>
              </a:rPr>
              <a:t>qui s’effectue porte à porte avec des actions et un nombre raisonnable de foyers.</a:t>
            </a:r>
          </a:p>
          <a:p>
            <a:r>
              <a:rPr lang="fr-FR" sz="2000" u="sng" smtClean="0">
                <a:sym typeface="Wingdings" pitchFamily="2" charset="2"/>
              </a:rPr>
              <a:t>L’itinérance par point de contact: </a:t>
            </a:r>
            <a:r>
              <a:rPr lang="fr-FR" sz="2000" smtClean="0">
                <a:sym typeface="Wingdings" pitchFamily="2" charset="2"/>
              </a:rPr>
              <a:t>même paquet d’actions et même moyens que le mode précédent, mais la rencontre avec la population s’effectue en un lieu déterminé connu et accepté par la population; </a:t>
            </a:r>
          </a:p>
          <a:p>
            <a:r>
              <a:rPr lang="fr-FR" sz="2000" u="sng" smtClean="0">
                <a:sym typeface="Wingdings" pitchFamily="2" charset="2"/>
              </a:rPr>
              <a:t>L’itinérance par équipe mobile: </a:t>
            </a:r>
            <a:r>
              <a:rPr lang="fr-FR" sz="2000" smtClean="0">
                <a:sym typeface="Wingdings" pitchFamily="2" charset="2"/>
              </a:rPr>
              <a:t>équipe plus véhicule , elle touche la population non couverte par aucune des modalités </a:t>
            </a:r>
          </a:p>
        </p:txBody>
      </p:sp>
      <p:pic>
        <p:nvPicPr>
          <p:cNvPr id="4" name="Picture 8"/>
          <p:cNvPicPr>
            <a:picLocks noChangeAspect="1" noChangeArrowheads="1"/>
          </p:cNvPicPr>
          <p:nvPr/>
        </p:nvPicPr>
        <p:blipFill>
          <a:blip r:embed="rId2"/>
          <a:srcRect/>
          <a:stretch>
            <a:fillRect/>
          </a:stretch>
        </p:blipFill>
        <p:spPr bwMode="auto">
          <a:xfrm>
            <a:off x="8001024" y="142852"/>
            <a:ext cx="1011237" cy="86518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re 1"/>
          <p:cNvSpPr>
            <a:spLocks noGrp="1"/>
          </p:cNvSpPr>
          <p:nvPr>
            <p:ph type="title"/>
          </p:nvPr>
        </p:nvSpPr>
        <p:spPr/>
        <p:txBody>
          <a:bodyPr/>
          <a:lstStyle/>
          <a:p>
            <a:endParaRPr lang="fr-FR" smtClean="0"/>
          </a:p>
        </p:txBody>
      </p:sp>
      <p:sp>
        <p:nvSpPr>
          <p:cNvPr id="74755" name="Espace réservé du contenu 2"/>
          <p:cNvSpPr>
            <a:spLocks noGrp="1"/>
          </p:cNvSpPr>
          <p:nvPr>
            <p:ph idx="1"/>
          </p:nvPr>
        </p:nvSpPr>
        <p:spPr>
          <a:xfrm>
            <a:off x="500063" y="1000125"/>
            <a:ext cx="8229600" cy="4389438"/>
          </a:xfrm>
        </p:spPr>
        <p:txBody>
          <a:bodyPr/>
          <a:lstStyle/>
          <a:p>
            <a:pPr>
              <a:buFont typeface="Wingdings 2" pitchFamily="18" charset="2"/>
              <a:buNone/>
              <a:defRPr/>
            </a:pPr>
            <a:r>
              <a:rPr lang="fr-FR" sz="2000" dirty="0" smtClean="0">
                <a:sym typeface="Wingdings" pitchFamily="2" charset="2"/>
              </a:rPr>
              <a:t>Précédentes.</a:t>
            </a:r>
          </a:p>
          <a:p>
            <a:pPr>
              <a:buFont typeface="Wingdings 2" pitchFamily="18" charset="2"/>
              <a:buNone/>
              <a:defRPr/>
            </a:pPr>
            <a:r>
              <a:rPr lang="fr-FR" sz="2000" b="1" i="1" dirty="0" smtClean="0">
                <a:solidFill>
                  <a:srgbClr val="C00000"/>
                </a:solidFill>
                <a:sym typeface="Wingdings" pitchFamily="2" charset="2"/>
              </a:rPr>
              <a:t>4-3) mini-compagnes</a:t>
            </a:r>
          </a:p>
          <a:p>
            <a:pPr>
              <a:buFont typeface="Wingdings 2" pitchFamily="18" charset="2"/>
              <a:buNone/>
              <a:defRPr/>
            </a:pPr>
            <a:r>
              <a:rPr lang="fr-FR" sz="2000" b="1" i="1" dirty="0" smtClean="0">
                <a:solidFill>
                  <a:srgbClr val="C00000"/>
                </a:solidFill>
                <a:sym typeface="Wingdings" pitchFamily="2" charset="2"/>
              </a:rPr>
              <a:t>4-4) journée nationale de vaccination</a:t>
            </a:r>
          </a:p>
          <a:p>
            <a:pPr>
              <a:buFont typeface="Wingdings 2" pitchFamily="18" charset="2"/>
              <a:buNone/>
              <a:defRPr/>
            </a:pPr>
            <a:endParaRPr lang="fr-FR" sz="2000" b="1" i="1" dirty="0" smtClean="0">
              <a:solidFill>
                <a:srgbClr val="C00000"/>
              </a:solidFill>
              <a:sym typeface="Wingdings" pitchFamily="2" charset="2"/>
            </a:endParaRPr>
          </a:p>
          <a:p>
            <a:pPr>
              <a:buFont typeface="Wingdings 2" pitchFamily="18" charset="2"/>
              <a:buNone/>
              <a:defRPr/>
            </a:pPr>
            <a:r>
              <a:rPr lang="fr-FR" sz="2000" b="1" u="sng" dirty="0" smtClean="0">
                <a:solidFill>
                  <a:srgbClr val="6699FF"/>
                </a:solidFill>
                <a:effectLst>
                  <a:outerShdw blurRad="38100" dist="38100" dir="2700000" algn="tl">
                    <a:srgbClr val="000000">
                      <a:alpha val="43137"/>
                    </a:srgbClr>
                  </a:outerShdw>
                </a:effectLst>
                <a:sym typeface="Wingdings" pitchFamily="2" charset="2"/>
              </a:rPr>
              <a:t>5- éléments de programmation des activités:</a:t>
            </a:r>
          </a:p>
          <a:p>
            <a:pPr>
              <a:buFont typeface="Wingdings 2" pitchFamily="18" charset="2"/>
              <a:buNone/>
              <a:defRPr/>
            </a:pPr>
            <a:endParaRPr lang="fr-FR" sz="2000" b="1" u="sng" dirty="0" smtClean="0">
              <a:solidFill>
                <a:srgbClr val="6699FF"/>
              </a:solidFill>
              <a:effectLst>
                <a:outerShdw blurRad="38100" dist="38100" dir="2700000" algn="tl">
                  <a:srgbClr val="000000">
                    <a:alpha val="43137"/>
                  </a:srgbClr>
                </a:outerShdw>
              </a:effectLst>
              <a:sym typeface="Wingdings" pitchFamily="2" charset="2"/>
            </a:endParaRPr>
          </a:p>
          <a:p>
            <a:pPr>
              <a:buFont typeface="Wingdings 2" pitchFamily="18" charset="2"/>
              <a:buNone/>
              <a:defRPr/>
            </a:pPr>
            <a:r>
              <a:rPr lang="fr-FR" sz="2000" b="1" i="1" dirty="0" smtClean="0">
                <a:solidFill>
                  <a:srgbClr val="C00000"/>
                </a:solidFill>
                <a:sym typeface="Wingdings" pitchFamily="2" charset="2"/>
              </a:rPr>
              <a:t>5-1) ressources humaines:</a:t>
            </a:r>
          </a:p>
          <a:p>
            <a:pPr>
              <a:buFont typeface="Wingdings 2" pitchFamily="18" charset="2"/>
              <a:buNone/>
              <a:defRPr/>
            </a:pPr>
            <a:r>
              <a:rPr lang="fr-FR" sz="2000" b="1" u="sng" dirty="0" smtClean="0">
                <a:solidFill>
                  <a:srgbClr val="6699FF"/>
                </a:solidFill>
                <a:effectLst>
                  <a:outerShdw blurRad="38100" dist="38100" dir="2700000" algn="tl">
                    <a:srgbClr val="000000">
                      <a:alpha val="43137"/>
                    </a:srgbClr>
                  </a:outerShdw>
                </a:effectLst>
                <a:sym typeface="Wingdings" pitchFamily="2" charset="2"/>
              </a:rPr>
              <a:t> </a:t>
            </a:r>
            <a:r>
              <a:rPr lang="fr-FR" sz="2000" dirty="0" smtClean="0">
                <a:sym typeface="Wingdings" pitchFamily="2" charset="2"/>
              </a:rPr>
              <a:t>personnel infirmier qualifié et suffisant pour assurer les prestations PNI</a:t>
            </a:r>
          </a:p>
          <a:p>
            <a:pPr>
              <a:buFont typeface="Wingdings 2" pitchFamily="18" charset="2"/>
              <a:buNone/>
              <a:defRPr/>
            </a:pPr>
            <a:r>
              <a:rPr lang="fr-FR" sz="2000" b="1" i="1" dirty="0" smtClean="0">
                <a:solidFill>
                  <a:srgbClr val="C00000"/>
                </a:solidFill>
                <a:sym typeface="Wingdings" pitchFamily="2" charset="2"/>
              </a:rPr>
              <a:t>5-2) ressources matérielles:</a:t>
            </a:r>
          </a:p>
          <a:p>
            <a:pPr>
              <a:buFont typeface="Wingdings 2" pitchFamily="18" charset="2"/>
              <a:buNone/>
              <a:defRPr/>
            </a:pPr>
            <a:r>
              <a:rPr lang="fr-FR" sz="2000" dirty="0" smtClean="0">
                <a:sym typeface="Wingdings" pitchFamily="2" charset="2"/>
              </a:rPr>
              <a:t>On distingue:</a:t>
            </a:r>
          </a:p>
          <a:p>
            <a:pPr>
              <a:buFont typeface="Wingdings" pitchFamily="2" charset="2"/>
              <a:buChar char="Ø"/>
              <a:defRPr/>
            </a:pPr>
            <a:r>
              <a:rPr lang="fr-FR" sz="2000" dirty="0" smtClean="0">
                <a:sym typeface="Wingdings" pitchFamily="2" charset="2"/>
              </a:rPr>
              <a:t>Vaccins</a:t>
            </a:r>
          </a:p>
          <a:p>
            <a:pPr>
              <a:buFont typeface="Wingdings" pitchFamily="2" charset="2"/>
              <a:buChar char="Ø"/>
              <a:defRPr/>
            </a:pPr>
            <a:r>
              <a:rPr lang="fr-FR" sz="2000" dirty="0" smtClean="0">
                <a:sym typeface="Wingdings" pitchFamily="2" charset="2"/>
              </a:rPr>
              <a:t>Matériel d’injection</a:t>
            </a:r>
          </a:p>
          <a:p>
            <a:pPr>
              <a:buFont typeface="Wingdings" pitchFamily="2" charset="2"/>
              <a:buChar char="Ø"/>
              <a:defRPr/>
            </a:pPr>
            <a:r>
              <a:rPr lang="fr-FR" sz="2000" dirty="0" smtClean="0">
                <a:sym typeface="Wingdings" pitchFamily="2" charset="2"/>
              </a:rPr>
              <a:t>Chaine du froid</a:t>
            </a:r>
          </a:p>
          <a:p>
            <a:pPr>
              <a:buFont typeface="Wingdings" pitchFamily="2" charset="2"/>
              <a:buChar char="Ø"/>
              <a:defRPr/>
            </a:pPr>
            <a:r>
              <a:rPr lang="fr-FR" sz="2000" dirty="0" smtClean="0">
                <a:sym typeface="Wingdings" pitchFamily="2" charset="2"/>
              </a:rPr>
              <a:t>Système d’information</a:t>
            </a:r>
          </a:p>
          <a:p>
            <a:pPr>
              <a:buFont typeface="Wingdings 2" pitchFamily="18" charset="2"/>
              <a:buNone/>
              <a:defRPr/>
            </a:pPr>
            <a:endParaRPr lang="fr-FR" sz="2000" dirty="0" smtClean="0">
              <a:sym typeface="Wingdings" pitchFamily="2" charset="2"/>
            </a:endParaRPr>
          </a:p>
          <a:p>
            <a:pPr>
              <a:buFont typeface="Wingdings 2" pitchFamily="18" charset="2"/>
              <a:buNone/>
              <a:defRPr/>
            </a:pPr>
            <a:endParaRPr lang="fr-FR" sz="2000" b="1" i="1" dirty="0" smtClean="0">
              <a:solidFill>
                <a:srgbClr val="C00000"/>
              </a:solidFill>
              <a:sym typeface="Wingdings" pitchFamily="2" charset="2"/>
            </a:endParaRPr>
          </a:p>
          <a:p>
            <a:pPr>
              <a:buFont typeface="Wingdings 2" pitchFamily="18" charset="2"/>
              <a:buNone/>
              <a:defRPr/>
            </a:pPr>
            <a:endParaRPr lang="fr-FR" sz="2000" b="1" i="1" dirty="0" smtClean="0">
              <a:solidFill>
                <a:srgbClr val="C00000"/>
              </a:solidFill>
              <a:sym typeface="Wingdings" pitchFamily="2" charset="2"/>
            </a:endParaRPr>
          </a:p>
          <a:p>
            <a:pPr>
              <a:buFont typeface="Wingdings 2" pitchFamily="18" charset="2"/>
              <a:buNone/>
              <a:defRPr/>
            </a:pPr>
            <a:endParaRPr lang="fr-FR" sz="2000" b="1" i="1" dirty="0" smtClean="0">
              <a:solidFill>
                <a:srgbClr val="C00000"/>
              </a:solidFill>
              <a:sym typeface="Wingdings" pitchFamily="2" charset="2"/>
            </a:endParaRPr>
          </a:p>
          <a:p>
            <a:pPr>
              <a:buFont typeface="Wingdings 2" pitchFamily="18" charset="2"/>
              <a:buNone/>
              <a:defRPr/>
            </a:pPr>
            <a:endParaRPr lang="fr-FR" dirty="0" smtClean="0"/>
          </a:p>
        </p:txBody>
      </p:sp>
      <p:pic>
        <p:nvPicPr>
          <p:cNvPr id="4" name="Picture 8"/>
          <p:cNvPicPr>
            <a:picLocks noChangeAspect="1" noChangeArrowheads="1"/>
          </p:cNvPicPr>
          <p:nvPr/>
        </p:nvPicPr>
        <p:blipFill>
          <a:blip r:embed="rId2"/>
          <a:srcRect/>
          <a:stretch>
            <a:fillRect/>
          </a:stretch>
        </p:blipFill>
        <p:spPr bwMode="auto">
          <a:xfrm>
            <a:off x="8001024" y="142852"/>
            <a:ext cx="1011237" cy="86518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re 1"/>
          <p:cNvSpPr>
            <a:spLocks noGrp="1"/>
          </p:cNvSpPr>
          <p:nvPr>
            <p:ph type="title"/>
          </p:nvPr>
        </p:nvSpPr>
        <p:spPr/>
        <p:txBody>
          <a:bodyPr/>
          <a:lstStyle/>
          <a:p>
            <a:endParaRPr lang="fr-FR" smtClean="0"/>
          </a:p>
        </p:txBody>
      </p:sp>
      <p:sp>
        <p:nvSpPr>
          <p:cNvPr id="3" name="Espace réservé du contenu 2"/>
          <p:cNvSpPr>
            <a:spLocks noGrp="1"/>
          </p:cNvSpPr>
          <p:nvPr>
            <p:ph idx="1"/>
          </p:nvPr>
        </p:nvSpPr>
        <p:spPr>
          <a:xfrm>
            <a:off x="428625" y="1143000"/>
            <a:ext cx="8229600" cy="4389438"/>
          </a:xfrm>
        </p:spPr>
        <p:txBody>
          <a:bodyPr/>
          <a:lstStyle/>
          <a:p>
            <a:pPr>
              <a:buFont typeface="Wingdings 2" pitchFamily="18" charset="2"/>
              <a:buNone/>
              <a:defRPr/>
            </a:pPr>
            <a:r>
              <a:rPr lang="fr-FR" sz="2000" b="1" u="sng" dirty="0" smtClean="0">
                <a:solidFill>
                  <a:srgbClr val="6699FF"/>
                </a:solidFill>
                <a:effectLst>
                  <a:outerShdw blurRad="38100" dist="38100" dir="2700000" algn="tl">
                    <a:srgbClr val="000000">
                      <a:alpha val="43137"/>
                    </a:srgbClr>
                  </a:outerShdw>
                </a:effectLst>
                <a:sym typeface="Wingdings" pitchFamily="2" charset="2"/>
              </a:rPr>
              <a:t>6- calendrier de vaccination:</a:t>
            </a:r>
          </a:p>
          <a:p>
            <a:pPr>
              <a:buFont typeface="Wingdings 2" pitchFamily="18" charset="2"/>
              <a:buNone/>
              <a:defRPr/>
            </a:pPr>
            <a:endParaRPr lang="fr-FR" sz="2000" b="1" u="sng" dirty="0" smtClean="0">
              <a:solidFill>
                <a:srgbClr val="6699FF"/>
              </a:solidFill>
              <a:effectLst>
                <a:outerShdw blurRad="38100" dist="38100" dir="2700000" algn="tl">
                  <a:srgbClr val="000000">
                    <a:alpha val="43137"/>
                  </a:srgbClr>
                </a:outerShdw>
              </a:effectLst>
              <a:sym typeface="Wingdings" pitchFamily="2" charset="2"/>
            </a:endParaRPr>
          </a:p>
          <a:p>
            <a:pPr>
              <a:buFont typeface="Wingdings 2" pitchFamily="18" charset="2"/>
              <a:buNone/>
              <a:defRPr/>
            </a:pPr>
            <a:r>
              <a:rPr lang="fr-FR" sz="2000" dirty="0" smtClean="0">
                <a:sym typeface="Wingdings" pitchFamily="2" charset="2"/>
              </a:rPr>
              <a:t>En général, on recommande l’administration des vaccins aux </a:t>
            </a:r>
          </a:p>
          <a:p>
            <a:pPr>
              <a:buFont typeface="Wingdings 2" pitchFamily="18" charset="2"/>
              <a:buNone/>
              <a:defRPr/>
            </a:pPr>
            <a:r>
              <a:rPr lang="fr-FR" sz="2000" dirty="0" smtClean="0">
                <a:sym typeface="Wingdings" pitchFamily="2" charset="2"/>
              </a:rPr>
              <a:t>enfants des groupes d’âge le plus jeune possible dés qu’ils peuvent </a:t>
            </a:r>
          </a:p>
          <a:p>
            <a:pPr>
              <a:buFont typeface="Wingdings 2" pitchFamily="18" charset="2"/>
              <a:buNone/>
              <a:defRPr/>
            </a:pPr>
            <a:r>
              <a:rPr lang="fr-FR" sz="2000" dirty="0" smtClean="0">
                <a:sym typeface="Wingdings" pitchFamily="2" charset="2"/>
              </a:rPr>
              <a:t>développer une réponse immunitaire satisfaite.</a:t>
            </a:r>
          </a:p>
          <a:p>
            <a:pPr>
              <a:buFont typeface="Wingdings 2" pitchFamily="18" charset="2"/>
              <a:buNone/>
              <a:defRPr/>
            </a:pPr>
            <a:endParaRPr lang="fr-FR" sz="2000" dirty="0" smtClean="0">
              <a:sym typeface="Wingdings" pitchFamily="2" charset="2"/>
            </a:endParaRPr>
          </a:p>
          <a:p>
            <a:pPr>
              <a:buFont typeface="Wingdings 2" pitchFamily="18" charset="2"/>
              <a:buNone/>
              <a:defRPr/>
            </a:pPr>
            <a:r>
              <a:rPr lang="fr-FR" sz="2000" b="1" i="1" dirty="0" smtClean="0">
                <a:solidFill>
                  <a:srgbClr val="C00000"/>
                </a:solidFill>
                <a:sym typeface="Wingdings" pitchFamily="2" charset="2"/>
              </a:rPr>
              <a:t>6-1) calendrier de vaccination national:(2012)</a:t>
            </a:r>
          </a:p>
          <a:p>
            <a:pPr>
              <a:buFont typeface="Wingdings 2" pitchFamily="18" charset="2"/>
              <a:buNone/>
              <a:defRPr/>
            </a:pPr>
            <a:endParaRPr lang="fr-FR" sz="2000" b="1" i="1" dirty="0" smtClean="0">
              <a:solidFill>
                <a:srgbClr val="C00000"/>
              </a:solidFill>
              <a:sym typeface="Wingdings" pitchFamily="2" charset="2"/>
            </a:endParaRPr>
          </a:p>
          <a:p>
            <a:pPr>
              <a:buFont typeface="Wingdings 2" pitchFamily="18" charset="2"/>
              <a:buNone/>
              <a:defRPr/>
            </a:pPr>
            <a:r>
              <a:rPr lang="fr-FR" sz="2000" dirty="0" smtClean="0">
                <a:sym typeface="Wingdings" pitchFamily="2" charset="2"/>
              </a:rPr>
              <a:t>Le calendrier de vaccination appliqué actuellement au Maroc est </a:t>
            </a:r>
          </a:p>
          <a:p>
            <a:pPr>
              <a:buFont typeface="Wingdings 2" pitchFamily="18" charset="2"/>
              <a:buNone/>
              <a:defRPr/>
            </a:pPr>
            <a:r>
              <a:rPr lang="fr-FR" sz="2000" dirty="0" smtClean="0">
                <a:sym typeface="Wingdings" pitchFamily="2" charset="2"/>
              </a:rPr>
              <a:t>le suivant:</a:t>
            </a:r>
          </a:p>
          <a:p>
            <a:pPr>
              <a:buFont typeface="Wingdings 2" pitchFamily="18" charset="2"/>
              <a:buNone/>
              <a:defRPr/>
            </a:pP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2525</Words>
  <PresentationFormat>Affichage à l'écran (4:3)</PresentationFormat>
  <Paragraphs>392</Paragraphs>
  <Slides>33</Slides>
  <Notes>0</Notes>
  <HiddenSlides>0</HiddenSlides>
  <MMClips>0</MMClips>
  <ScaleCrop>false</ScaleCrop>
  <HeadingPairs>
    <vt:vector size="4" baseType="variant">
      <vt:variant>
        <vt:lpstr>Thème</vt:lpstr>
      </vt:variant>
      <vt:variant>
        <vt:i4>1</vt:i4>
      </vt:variant>
      <vt:variant>
        <vt:lpstr>Titres des diapositives</vt:lpstr>
      </vt:variant>
      <vt:variant>
        <vt:i4>33</vt:i4>
      </vt:variant>
    </vt:vector>
  </HeadingPairs>
  <TitlesOfParts>
    <vt:vector size="34"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Supplémentation en vitamines:   vit D2 ( stérogyl) : à la naissance                                 6 mois  vit A :                       6 mois(100.000UI)                                  12mois (200.000UI)                                  18 mois(200.000UI)</vt:lpstr>
      <vt:lpstr>Diapositive 12</vt:lpstr>
      <vt:lpstr>Diapositive 13</vt:lpstr>
      <vt:lpstr>Diapositive 14</vt:lpstr>
      <vt:lpstr>Vaccin anti polio: </vt:lpstr>
      <vt:lpstr>Diapositive 16</vt:lpstr>
      <vt:lpstr>Diapositive 17</vt:lpstr>
      <vt:lpstr>Diapositive 18</vt:lpstr>
      <vt:lpstr>Diapositive 19</vt:lpstr>
      <vt:lpstr>Diapositive 20</vt:lpstr>
      <vt:lpstr>NB: les contres indications de ces vaccins sont extrêmement rares , en général ces vaccins sont à éviter chez :  les enfants ayant un déficit immunitaire les enfants ayant des réactions graves à une dose ultérieure les enfants ayant une thrombocytopénie  ou autre trouble de la coagulation qui serait une contre indication à une injection intramusculaire enfants ayant une hypersensibilité aux substances actives ou l’un des excipients de ces vaccins. </vt:lpstr>
      <vt:lpstr>Diapositive 22</vt:lpstr>
      <vt:lpstr>Porte vaccin, caisse isotherme et accumulateur du froid:</vt:lpstr>
      <vt:lpstr>Diapositive 24</vt:lpstr>
      <vt:lpstr>Diapositive 25</vt:lpstr>
      <vt:lpstr>Diapositive 26</vt:lpstr>
      <vt:lpstr>Pastille de contrôle des vaccins:</vt:lpstr>
      <vt:lpstr>Diapositive 28</vt:lpstr>
      <vt:lpstr>Diapositive 29</vt:lpstr>
      <vt:lpstr>Diapositive 30</vt:lpstr>
      <vt:lpstr>Diapositive 31</vt:lpstr>
      <vt:lpstr>Diapositive 32</vt:lpstr>
      <vt:lpstr>Diapositive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XXX</dc:creator>
  <cp:lastModifiedBy>XXX</cp:lastModifiedBy>
  <cp:revision>1</cp:revision>
  <dcterms:created xsi:type="dcterms:W3CDTF">2015-11-04T11:58:01Z</dcterms:created>
  <dcterms:modified xsi:type="dcterms:W3CDTF">2015-11-04T12:01:56Z</dcterms:modified>
</cp:coreProperties>
</file>