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214313" y="1571625"/>
            <a:ext cx="8572500" cy="652463"/>
          </a:xfrm>
        </p:spPr>
        <p:txBody>
          <a:bodyPr/>
          <a:lstStyle/>
          <a:p>
            <a:pPr algn="r" eaLnBrk="1" hangingPunct="1"/>
            <a:r>
              <a:rPr lang="fr-FR" sz="1400" b="1" i="1" smtClean="0">
                <a:latin typeface="Arial" pitchFamily="34" charset="0"/>
                <a:cs typeface="Arial" pitchFamily="34" charset="0"/>
              </a:rPr>
              <a:t>Groupe : étudiants de1année                                                                           Section : tronc commun</a:t>
            </a:r>
            <a:r>
              <a:rPr lang="fr-FR" sz="1400" b="1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400" b="1" smtClean="0">
                <a:latin typeface="Arial" pitchFamily="34" charset="0"/>
                <a:cs typeface="Arial" pitchFamily="34" charset="0"/>
              </a:rPr>
            </a:br>
            <a:endParaRPr lang="fr-FR" sz="1400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28625" y="2286000"/>
            <a:ext cx="8229600" cy="4389438"/>
          </a:xfrm>
        </p:spPr>
        <p:txBody>
          <a:bodyPr/>
          <a:lstStyle/>
          <a:p>
            <a:pPr algn="just" eaLnBrk="1" hangingPunct="1"/>
            <a:r>
              <a:rPr lang="fr-FR" sz="1600" b="1" dirty="0" smtClean="0">
                <a:latin typeface="Arial" pitchFamily="34" charset="0"/>
                <a:cs typeface="Arial" pitchFamily="34" charset="0"/>
              </a:rPr>
              <a:t>Module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             : </a:t>
            </a:r>
            <a:r>
              <a:rPr lang="fr-F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Les programmes sanitaires.</a:t>
            </a:r>
          </a:p>
          <a:p>
            <a:pPr algn="just" eaLnBrk="1" hangingPunct="1">
              <a:buFont typeface="Wingdings 2" pitchFamily="18" charset="2"/>
              <a:buNone/>
            </a:pP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fr-FR" sz="1600" b="1" dirty="0" smtClean="0">
                <a:latin typeface="Arial" pitchFamily="34" charset="0"/>
                <a:cs typeface="Arial" pitchFamily="34" charset="0"/>
              </a:rPr>
              <a:t>Cours 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              :santé maternelle et infantile.</a:t>
            </a:r>
          </a:p>
          <a:p>
            <a:pPr algn="just" eaLnBrk="1" hangingPunct="1"/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fr-FR" sz="1600" b="1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fr-FR" sz="1600" b="1" dirty="0" smtClean="0">
                <a:latin typeface="Arial" pitchFamily="34" charset="0"/>
                <a:cs typeface="Arial" pitchFamily="34" charset="0"/>
              </a:rPr>
              <a:t>Pondération 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	:Théorie :37h /TD.TP:20h </a:t>
            </a:r>
          </a:p>
          <a:p>
            <a:pPr algn="just" eaLnBrk="1" hangingPunct="1">
              <a:buFont typeface="Wingdings 2" pitchFamily="18" charset="2"/>
              <a:buNone/>
            </a:pP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endParaRPr lang="fr-FR" sz="1600" b="1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fr-FR" sz="1600" b="1" dirty="0" smtClean="0">
                <a:latin typeface="Arial" pitchFamily="34" charset="0"/>
                <a:cs typeface="Arial" pitchFamily="34" charset="0"/>
              </a:rPr>
              <a:t>Enseignante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	: </a:t>
            </a:r>
            <a:r>
              <a:rPr lang="fr-FR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Mr. MAWHOUB.H</a:t>
            </a:r>
            <a:endParaRPr lang="fr-FR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                   </a:t>
            </a:r>
            <a:endParaRPr lang="fr-FR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/>
            <a:endParaRPr lang="fr-FR" sz="1600" b="1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fr-FR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fr-FR" sz="1400" dirty="0" smtClean="0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143250" y="928688"/>
            <a:ext cx="3000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 dirty="0"/>
              <a:t>Ministère de la </a:t>
            </a:r>
            <a:r>
              <a:rPr lang="fr-FR" sz="1400" b="1" dirty="0" smtClean="0"/>
              <a:t>Santé</a:t>
            </a:r>
          </a:p>
          <a:p>
            <a:pPr algn="ctr"/>
            <a:r>
              <a:rPr lang="fr-FR" sz="1400" b="1" dirty="0" smtClean="0"/>
              <a:t>CPFCS </a:t>
            </a:r>
            <a:r>
              <a:rPr lang="fr-FR" sz="1400" b="1" dirty="0" err="1" smtClean="0"/>
              <a:t>kénitra</a:t>
            </a:r>
            <a:endParaRPr lang="fr-FR" sz="1400" b="1" dirty="0" smtClean="0"/>
          </a:p>
        </p:txBody>
      </p:sp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0"/>
            <a:ext cx="1011237" cy="865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r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714375"/>
          </a:xfrm>
        </p:spPr>
        <p:txBody>
          <a:bodyPr/>
          <a:lstStyle/>
          <a:p>
            <a:r>
              <a:rPr lang="fr-FR" sz="3600" u="sng" smtClean="0">
                <a:solidFill>
                  <a:srgbClr val="00B0F0"/>
                </a:solidFill>
              </a:rPr>
              <a:t>Rappel anatomique sur le bassin:</a:t>
            </a:r>
          </a:p>
        </p:txBody>
      </p:sp>
      <p:pic>
        <p:nvPicPr>
          <p:cNvPr id="43011" name="Espace réservé du contenu 3" descr="bassin normal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935163"/>
            <a:ext cx="8358188" cy="4389437"/>
          </a:xfrm>
          <a:noFill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4035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examen de l’abdomen à la recherche d’une pigmentation de la peau ou cicatrice…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examen des membres inférieurs pour dépister certaines malformations apparentes, œdème, varices importantes….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Le TV se fait avec l’index et le médian lubrifiés et introduits dans le vagin ,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et en poussant légèrement sur le périnée, afin d’éviter tout traumatisme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qui déclencherait des douleurs et rendait l’examen difficile .Le TV doit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être combiné au palper abdominal pour explorer :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Le col: 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* </a:t>
            </a:r>
            <a:r>
              <a:rPr lang="fr-FR" sz="2000" smtClean="0">
                <a:sym typeface="Wingdings" pitchFamily="2" charset="2"/>
              </a:rPr>
              <a:t>chez la primipare le col est fermé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chez la multipare l’orifice externe peut admettre la pulpe du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doigt.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Le corps utérin: les changements portent sur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le volume</a:t>
            </a:r>
            <a:r>
              <a:rPr lang="fr-FR" sz="2000" smtClean="0">
                <a:sym typeface="Wingdings" pitchFamily="2" charset="2"/>
              </a:rPr>
              <a:t>: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5059" name="Espace réservé du contenu 2"/>
          <p:cNvSpPr>
            <a:spLocks noGrp="1"/>
          </p:cNvSpPr>
          <p:nvPr>
            <p:ph idx="1"/>
          </p:nvPr>
        </p:nvSpPr>
        <p:spPr>
          <a:xfrm>
            <a:off x="500063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mtClean="0"/>
              <a:t>                   * </a:t>
            </a:r>
            <a:r>
              <a:rPr lang="fr-FR" sz="2000" smtClean="0">
                <a:sym typeface="Wingdings" pitchFamily="2" charset="2"/>
              </a:rPr>
              <a:t>vers le 1</a:t>
            </a:r>
            <a:r>
              <a:rPr lang="fr-FR" sz="2000" baseline="30000" smtClean="0">
                <a:sym typeface="Wingdings" pitchFamily="2" charset="2"/>
              </a:rPr>
              <a:t>er</a:t>
            </a:r>
            <a:r>
              <a:rPr lang="fr-FR" sz="2000" smtClean="0">
                <a:sym typeface="Wingdings" pitchFamily="2" charset="2"/>
              </a:rPr>
              <a:t> mois de grossesse, l’utérus a le volume de mandarine.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*vers 2</a:t>
            </a:r>
            <a:r>
              <a:rPr lang="fr-FR" sz="2000" baseline="30000" smtClean="0">
                <a:sym typeface="Wingdings" pitchFamily="2" charset="2"/>
              </a:rPr>
              <a:t>eme</a:t>
            </a:r>
            <a:r>
              <a:rPr lang="fr-FR" sz="2000" smtClean="0">
                <a:sym typeface="Wingdings" pitchFamily="2" charset="2"/>
              </a:rPr>
              <a:t> mois de grossesse , l’utérus  a le volume d’une orange.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*vers 3</a:t>
            </a:r>
            <a:r>
              <a:rPr lang="fr-FR" sz="2000" baseline="30000" smtClean="0">
                <a:sym typeface="Wingdings" pitchFamily="2" charset="2"/>
              </a:rPr>
              <a:t>eme</a:t>
            </a:r>
            <a:r>
              <a:rPr lang="fr-FR" sz="2000" smtClean="0">
                <a:sym typeface="Wingdings" pitchFamily="2" charset="2"/>
              </a:rPr>
              <a:t> mois de grossesse , l’utérus a le volume d’un pamplemousse.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La forme</a:t>
            </a:r>
            <a:r>
              <a:rPr lang="fr-FR" sz="2000" smtClean="0">
                <a:sym typeface="Wingdings" pitchFamily="2" charset="2"/>
              </a:rPr>
              <a:t>: il est periforme avant la grossesse et globuleux après.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Mobilité: </a:t>
            </a:r>
            <a:r>
              <a:rPr lang="fr-FR" sz="2000" smtClean="0">
                <a:sym typeface="Wingdings" pitchFamily="2" charset="2"/>
              </a:rPr>
              <a:t>mobile avant la grossesse et lourd après.</a:t>
            </a:r>
          </a:p>
          <a:p>
            <a:pPr>
              <a:buFont typeface="Wingdings" pitchFamily="2" charset="2"/>
              <a:buChar char="v"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En somme, l’arrêt des règles chez une femme bien portante et bien réglée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doit éveiller systématiquement l’idée de grossesse.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6083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2000" u="sng" smtClean="0">
                <a:solidFill>
                  <a:srgbClr val="2F1F91"/>
                </a:solidFill>
                <a:sym typeface="Wingdings" pitchFamily="2" charset="2"/>
              </a:rPr>
              <a:t>Les examens complémentaires: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Ces examens sont nécessaires dés le début de la grossesse pour détecter à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temps tout problème qui peut retentir  négativement sur la santé de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la mère et le fœtus.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Tension artérielle (TA): en général la TA d’une femme enceinte est un peu plus basse que sa tension en dehors de la grossesse . Toute TA égale ou supérieure à 14/9 est donc un signe d’alarme qui doit faire évoquer une toxémie gravidique.</a:t>
            </a:r>
          </a:p>
          <a:p>
            <a:pPr>
              <a:buFont typeface="Wingdings" pitchFamily="2" charset="2"/>
              <a:buChar char="§"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Taille: toute femme présentant une taille égale ou inférieure à 1,50m est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suspectée d’avoir un petit bassin et doit être référée à la consultation médicale.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Pesée: une femme enceinte ne doit pas prendre plus de 8 à 10kg pendant sa grossesse, soit en moyenne 1kg par mois.</a:t>
            </a:r>
          </a:p>
          <a:p>
            <a:pPr>
              <a:buFont typeface="Wingdings" pitchFamily="2" charset="2"/>
              <a:buChar char="Ø"/>
            </a:pPr>
            <a:endParaRPr lang="fr-FR" smtClean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7107" name="Espace réservé du contenu 2"/>
          <p:cNvSpPr>
            <a:spLocks noGrp="1"/>
          </p:cNvSpPr>
          <p:nvPr>
            <p:ph idx="1"/>
          </p:nvPr>
        </p:nvSpPr>
        <p:spPr>
          <a:xfrm>
            <a:off x="428625" y="1071563"/>
            <a:ext cx="8229600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Le poids de la femme enceinte  doit être régulièrement suivi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Analyse d’urine: rechercher la protéinurie, la glycosurie et éventuellement l’acétonurie.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Groupage Rhésus: pour éviter les erreurs de groupage si une transfusion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devient nécessaire et pour connaitre le rhésus. Si la femme a un rhésus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négatif, il faut administrer l’ANTI-D dans les 72h qui suivent    l’accouchement.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u="sng" smtClean="0">
                <a:solidFill>
                  <a:srgbClr val="2F1F91"/>
                </a:solidFill>
                <a:sym typeface="Wingdings" pitchFamily="2" charset="2"/>
              </a:rPr>
              <a:t>L’IEC: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Toutes les occasions doivent être saisies pour tenter de faire progresser la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prise de Conscience  et les connaissances des femmes sur l’hygiène et les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les précautions à prendre en cours de la grossesse: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8131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sz="2000" smtClean="0">
                <a:sym typeface="Wingdings" pitchFamily="2" charset="2"/>
              </a:rPr>
              <a:t>L’hygiène quotidienne: dentaire, de la bouche, des seins et du corps.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fr-FR" sz="2000" smtClean="0">
                <a:sym typeface="Wingdings" pitchFamily="2" charset="2"/>
              </a:rPr>
              <a:t>Repos et sommeil.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fr-FR" sz="2000" smtClean="0">
                <a:sym typeface="Wingdings" pitchFamily="2" charset="2"/>
              </a:rPr>
              <a:t>Eviter de consommer trop de graisses et épices.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fr-FR" sz="2000" smtClean="0">
                <a:sym typeface="Wingdings" pitchFamily="2" charset="2"/>
              </a:rPr>
              <a:t>Eviter les voyages longs.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fr-FR" sz="2000" smtClean="0">
                <a:sym typeface="Wingdings" pitchFamily="2" charset="2"/>
              </a:rPr>
              <a:t>Modérer les rapports sexuels.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q"/>
            </a:pPr>
            <a:r>
              <a:rPr lang="fr-FR" sz="2000" smtClean="0">
                <a:sym typeface="Wingdings" pitchFamily="2" charset="2"/>
              </a:rPr>
              <a:t>Certains troubles mineurs surviennent fréquemment au début de grossesse, il faut rassurer la femme et lui expliquer qu’ils sont sans danger: nausées, vomissement, constipation, crampes musculaires, varices…..etc.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9155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b="1" u="sng" smtClean="0">
                <a:solidFill>
                  <a:srgbClr val="FF0000"/>
                </a:solidFill>
                <a:sym typeface="Wingdings" pitchFamily="2" charset="2"/>
              </a:rPr>
              <a:t>C-2 surveillance de la grossesse au cours du 2</a:t>
            </a:r>
            <a:r>
              <a:rPr lang="fr-FR" sz="2000" b="1" u="sng" baseline="30000" smtClean="0">
                <a:solidFill>
                  <a:srgbClr val="FF0000"/>
                </a:solidFill>
                <a:sym typeface="Wingdings" pitchFamily="2" charset="2"/>
              </a:rPr>
              <a:t>eme</a:t>
            </a:r>
            <a:r>
              <a:rPr lang="fr-FR" sz="2000" b="1" u="sng" smtClean="0">
                <a:solidFill>
                  <a:srgbClr val="FF0000"/>
                </a:solidFill>
                <a:sym typeface="Wingdings" pitchFamily="2" charset="2"/>
              </a:rPr>
              <a:t>Trimestre: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si la femme enceinte se présente pour la première fois, l'infirmière doit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D’abord procéder à toutes les étapes telles que décrites au 1</a:t>
            </a:r>
            <a:r>
              <a:rPr lang="fr-FR" sz="2000" baseline="30000" smtClean="0">
                <a:sym typeface="Wingdings" pitchFamily="2" charset="2"/>
              </a:rPr>
              <a:t>er  </a:t>
            </a:r>
            <a:r>
              <a:rPr lang="fr-FR" sz="2000" smtClean="0">
                <a:sym typeface="Wingdings" pitchFamily="2" charset="2"/>
              </a:rPr>
              <a:t> trimestre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Pour terminer par l’examen du 2</a:t>
            </a:r>
            <a:r>
              <a:rPr lang="fr-FR" sz="2000" baseline="30000" smtClean="0">
                <a:sym typeface="Wingdings" pitchFamily="2" charset="2"/>
              </a:rPr>
              <a:t>eme </a:t>
            </a:r>
            <a:r>
              <a:rPr lang="fr-FR" sz="2000" smtClean="0">
                <a:sym typeface="Wingdings" pitchFamily="2" charset="2"/>
              </a:rPr>
              <a:t> trimestre à savoir: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u="sng" smtClean="0">
                <a:solidFill>
                  <a:srgbClr val="2F1F91"/>
                </a:solidFill>
                <a:sym typeface="Wingdings" pitchFamily="2" charset="2"/>
              </a:rPr>
              <a:t>La mensuration utérine: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À l’aide d’un mètre ruban simple, l’infirmière procède à la mesure de la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Hauteur  utérine (du bord supérieur de la symphyse pubienne au fond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Utérin  repéré par le palper):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4 mois: 16cm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5 mois:20cm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6 mois:24cm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0179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2000" u="sng" smtClean="0">
                <a:solidFill>
                  <a:srgbClr val="2F1F91"/>
                </a:solidFill>
                <a:sym typeface="Wingdings" pitchFamily="2" charset="2"/>
              </a:rPr>
              <a:t>L’auscultation des BCF: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Elle permet à l’infirmière de rechercher et d’écouter les battements du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cœur fœtal afin de déterminer leur existence, leur localisation et leur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rythme et ce à partir du 5</a:t>
            </a:r>
            <a:r>
              <a:rPr lang="fr-FR" sz="2000" baseline="30000" smtClean="0">
                <a:sym typeface="Wingdings" pitchFamily="2" charset="2"/>
              </a:rPr>
              <a:t>eme</a:t>
            </a:r>
            <a:r>
              <a:rPr lang="fr-FR" sz="2000" smtClean="0">
                <a:sym typeface="Wingdings" pitchFamily="2" charset="2"/>
              </a:rPr>
              <a:t> mois de grossesse,  pour cela l’infirmière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doit: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S’assurer  qu’il n’ya pas de contractions utérines en posant la main sur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Le fond utérin.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Délimiter le foyer d’auscultation du cœur fœtal, entre le 5</a:t>
            </a:r>
            <a:r>
              <a:rPr lang="fr-FR" sz="2000" baseline="30000" smtClean="0">
                <a:sym typeface="Wingdings" pitchFamily="2" charset="2"/>
              </a:rPr>
              <a:t>eme</a:t>
            </a:r>
            <a:r>
              <a:rPr lang="fr-FR" sz="2000" smtClean="0">
                <a:sym typeface="Wingdings" pitchFamily="2" charset="2"/>
              </a:rPr>
              <a:t> et 6</a:t>
            </a:r>
            <a:r>
              <a:rPr lang="fr-FR" sz="2000" baseline="30000" smtClean="0">
                <a:sym typeface="Wingdings" pitchFamily="2" charset="2"/>
              </a:rPr>
              <a:t>eme</a:t>
            </a:r>
            <a:r>
              <a:rPr lang="fr-FR" sz="2000" smtClean="0">
                <a:sym typeface="Wingdings" pitchFamily="2" charset="2"/>
              </a:rPr>
              <a:t> mois, les BCF sont perçus entre la symphyse pubienne et l’ombilic de la femme.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 poser modérément le pavillon du stéthoscope obstétrical au contact de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l’abdomen de la femme enceinte.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Ecouter les BCF en même temps que le pouls maternel pour pouvoir les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différencier; les BCF ont un rythme plus rapide (120 à 140 batt/min).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1203" name="Espace réservé du contenu 2"/>
          <p:cNvSpPr>
            <a:spLocks noGrp="1"/>
          </p:cNvSpPr>
          <p:nvPr>
            <p:ph idx="1"/>
          </p:nvPr>
        </p:nvSpPr>
        <p:spPr>
          <a:xfrm>
            <a:off x="357188" y="1071563"/>
            <a:ext cx="8229600" cy="438943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Faire les examens spécifiques du 2eme trimestre: VDRL,taux d’hémogmobine, vaccination antitétanique……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endParaRPr lang="fr-FR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00063" y="1857375"/>
          <a:ext cx="7572428" cy="44758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93107"/>
                <a:gridCol w="1893107"/>
                <a:gridCol w="1893107"/>
                <a:gridCol w="1893107"/>
              </a:tblGrid>
              <a:tr h="452441">
                <a:tc>
                  <a:txBody>
                    <a:bodyPr/>
                    <a:lstStyle/>
                    <a:p>
                      <a:r>
                        <a:rPr lang="fr-FR" dirty="0" smtClean="0"/>
                        <a:t>       dose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Période d’administration: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%</a:t>
                      </a:r>
                      <a:r>
                        <a:rPr lang="fr-FR" baseline="0" dirty="0" smtClean="0"/>
                        <a:t> de protection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Durée de protection</a:t>
                      </a:r>
                      <a:endParaRPr lang="fr-FR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r>
                        <a:rPr lang="fr-FR" dirty="0" smtClean="0"/>
                        <a:t>VAT1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</a:t>
                      </a:r>
                      <a:r>
                        <a:rPr lang="fr-FR" baseline="0" dirty="0" smtClean="0"/>
                        <a:t> 1</a:t>
                      </a:r>
                      <a:r>
                        <a:rPr lang="fr-FR" baseline="30000" dirty="0" smtClean="0"/>
                        <a:t>er</a:t>
                      </a:r>
                      <a:r>
                        <a:rPr lang="fr-FR" baseline="0" dirty="0" smtClean="0"/>
                        <a:t> contact ou lors de la grossesse</a:t>
                      </a:r>
                      <a:r>
                        <a:rPr lang="fr-FR" baseline="30000" dirty="0" smtClean="0"/>
                        <a:t>             </a:t>
                      </a:r>
                      <a:endParaRPr lang="fr-FR" baseline="0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néant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néant</a:t>
                      </a:r>
                      <a:endParaRPr lang="fr-FR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r>
                        <a:rPr lang="fr-FR" dirty="0" smtClean="0"/>
                        <a:t>VAT2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r>
                        <a:rPr lang="fr-FR" baseline="0" dirty="0" smtClean="0"/>
                        <a:t>semaines après VAT1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  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3ans</a:t>
                      </a:r>
                      <a:endParaRPr lang="fr-FR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r>
                        <a:rPr lang="fr-FR" dirty="0" smtClean="0"/>
                        <a:t>VAT3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6semaines</a:t>
                      </a:r>
                      <a:r>
                        <a:rPr lang="fr-FR" baseline="0" dirty="0" smtClean="0"/>
                        <a:t> après VAT2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 95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5ans</a:t>
                      </a:r>
                      <a:endParaRPr lang="fr-FR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r>
                        <a:rPr lang="fr-FR" dirty="0" smtClean="0"/>
                        <a:t>VAT4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1an après VAT3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 99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10ans</a:t>
                      </a:r>
                      <a:endParaRPr lang="fr-FR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r>
                        <a:rPr lang="fr-FR" dirty="0" smtClean="0"/>
                        <a:t>VAT5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1an</a:t>
                      </a:r>
                      <a:r>
                        <a:rPr lang="fr-FR" baseline="0" dirty="0" smtClean="0"/>
                        <a:t> après VAT4 ou lors grossesse ultérieure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   99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A vie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2227" name="Espace réservé du contenu 2"/>
          <p:cNvSpPr>
            <a:spLocks noGrp="1"/>
          </p:cNvSpPr>
          <p:nvPr>
            <p:ph idx="1"/>
          </p:nvPr>
        </p:nvSpPr>
        <p:spPr>
          <a:xfrm>
            <a:off x="428625" y="928688"/>
            <a:ext cx="8229600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b="1" u="sng" smtClean="0">
                <a:solidFill>
                  <a:srgbClr val="FF0000"/>
                </a:solidFill>
                <a:sym typeface="Wingdings" pitchFamily="2" charset="2"/>
              </a:rPr>
              <a:t>C-3 Surveillance de la grossesse du 3eme trimestre: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Il est important de signaler que si la femme enceinte se présente pour la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première fois à la consultation prénatale , l’infirmière doit préalablement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effectuer toutes les étapes des 1</a:t>
            </a:r>
            <a:r>
              <a:rPr lang="fr-FR" sz="2000" baseline="30000" smtClean="0">
                <a:sym typeface="Wingdings" pitchFamily="2" charset="2"/>
              </a:rPr>
              <a:t>er</a:t>
            </a:r>
            <a:r>
              <a:rPr lang="fr-FR" sz="2000" smtClean="0">
                <a:sym typeface="Wingdings" pitchFamily="2" charset="2"/>
              </a:rPr>
              <a:t> et 2</a:t>
            </a:r>
            <a:r>
              <a:rPr lang="fr-FR" sz="2000" baseline="30000" smtClean="0">
                <a:sym typeface="Wingdings" pitchFamily="2" charset="2"/>
              </a:rPr>
              <a:t>eme</a:t>
            </a:r>
            <a:r>
              <a:rPr lang="fr-FR" sz="2000" smtClean="0">
                <a:sym typeface="Wingdings" pitchFamily="2" charset="2"/>
              </a:rPr>
              <a:t> trimestre  avant de procéder à la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consultation du 3 trimestre: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u="sng" smtClean="0">
                <a:solidFill>
                  <a:srgbClr val="2F1F91"/>
                </a:solidFill>
                <a:sym typeface="Wingdings" pitchFamily="2" charset="2"/>
              </a:rPr>
              <a:t>La mensuration utérine: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La HU est proportionnelle à  l’âge de la grossesse: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28cm:7mois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30cm:8mois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32 à 34cm:9mois</a:t>
            </a:r>
          </a:p>
          <a:p>
            <a:pPr>
              <a:buFont typeface="Wingdings" pitchFamily="2" charset="2"/>
              <a:buChar char="§"/>
            </a:pPr>
            <a:endParaRPr lang="fr-FR" sz="2000" u="sng" smtClean="0">
              <a:solidFill>
                <a:srgbClr val="2F1F91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u="sng" smtClean="0">
                <a:solidFill>
                  <a:srgbClr val="2F1F91"/>
                </a:solidFill>
                <a:sym typeface="Wingdings" pitchFamily="2" charset="2"/>
              </a:rPr>
              <a:t>La palpation abdominale: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Elle permet à l’infirmière d’apprécier: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La consistance, la souplesse ou la tension de l’utérus.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baseline="30000" smtClean="0">
                <a:sym typeface="Wingdings" pitchFamily="2" charset="2"/>
              </a:rPr>
              <a:t>       </a:t>
            </a:r>
          </a:p>
          <a:p>
            <a:pPr>
              <a:buFont typeface="Wingdings 2" pitchFamily="18" charset="2"/>
              <a:buNone/>
            </a:pPr>
            <a:r>
              <a:rPr lang="fr-FR" sz="2000" baseline="30000" smtClean="0">
                <a:sym typeface="Wingdings" pitchFamily="2" charset="2"/>
              </a:rPr>
              <a:t>        </a:t>
            </a:r>
          </a:p>
          <a:p>
            <a:pPr>
              <a:buFont typeface="Wingdings 2" pitchFamily="18" charset="2"/>
              <a:buNone/>
            </a:pPr>
            <a:r>
              <a:rPr lang="fr-FR" sz="2000" baseline="30000" smtClean="0">
                <a:sym typeface="Wingdings" pitchFamily="2" charset="2"/>
              </a:rPr>
              <a:t>     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baseline="30000" smtClean="0">
                <a:sym typeface="Wingdings" pitchFamily="2" charset="2"/>
              </a:rPr>
              <a:t>   </a:t>
            </a:r>
          </a:p>
          <a:p>
            <a:pPr>
              <a:buFont typeface="Wingdings 2" pitchFamily="18" charset="2"/>
              <a:buNone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baseline="30000" smtClean="0">
                <a:sym typeface="Wingdings" pitchFamily="2" charset="2"/>
              </a:rPr>
              <a:t>  </a:t>
            </a:r>
          </a:p>
          <a:p>
            <a:pPr>
              <a:buFont typeface="Wingdings 2" pitchFamily="18" charset="2"/>
              <a:buNone/>
            </a:pPr>
            <a:r>
              <a:rPr lang="fr-FR" sz="2000" baseline="30000" smtClean="0">
                <a:sym typeface="Wingdings" pitchFamily="2" charset="2"/>
              </a:rPr>
              <a:t>  </a:t>
            </a: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296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>
              <a:buFont typeface="Wingdings 2" pitchFamily="18" charset="2"/>
              <a:buNone/>
            </a:pPr>
            <a:r>
              <a:rPr lang="fr-FR" smtClean="0"/>
              <a:t>          </a:t>
            </a:r>
          </a:p>
        </p:txBody>
      </p:sp>
      <p:sp>
        <p:nvSpPr>
          <p:cNvPr id="4" name="Ellipse 3"/>
          <p:cNvSpPr/>
          <p:nvPr/>
        </p:nvSpPr>
        <p:spPr>
          <a:xfrm>
            <a:off x="285750" y="1214438"/>
            <a:ext cx="8429625" cy="2286000"/>
          </a:xfrm>
          <a:prstGeom prst="ellips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200" dirty="0">
                <a:solidFill>
                  <a:srgbClr val="FF0000"/>
                </a:solidFill>
                <a:cs typeface="Arial" charset="0"/>
              </a:rPr>
              <a:t>Programme de la surveillance de la grossesse et d’accouchement</a:t>
            </a:r>
          </a:p>
          <a:p>
            <a:pPr algn="ctr">
              <a:defRPr/>
            </a:pPr>
            <a:r>
              <a:rPr lang="fr-FR" sz="3200" dirty="0">
                <a:solidFill>
                  <a:srgbClr val="FF0000"/>
                </a:solidFill>
                <a:cs typeface="Arial" charset="0"/>
              </a:rPr>
              <a:t>(PSGA)</a:t>
            </a: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0"/>
            <a:ext cx="1011237" cy="8651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9702" name="Picture 6" descr="G:\i-accouchement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3714750"/>
            <a:ext cx="8143875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3251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La situation du fœtus dans l’utérus, son volume, sa présentation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La recherche du pole fœtal inférieur.</a:t>
            </a:r>
          </a:p>
          <a:p>
            <a:pPr>
              <a:buFont typeface="Wingdings" pitchFamily="2" charset="2"/>
              <a:buChar char="§"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u="sng" smtClean="0">
                <a:solidFill>
                  <a:srgbClr val="2F1F91"/>
                </a:solidFill>
                <a:sym typeface="Wingdings" pitchFamily="2" charset="2"/>
              </a:rPr>
              <a:t>Le toucher vaginal: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Il permet à l’infirmière de réunir les éléments de pronostic pour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l’accouchement ;il explore méthodiquement un certain nombre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d’éléments: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Le périnée: son inspection permet d’apprécier sa longueur et son état.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Le col:  On le trouve parfois très en arrière: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</a:t>
            </a:r>
            <a:r>
              <a:rPr lang="fr-FR" sz="2000" b="1" u="sng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chez la primipare , il est fermé et régulier.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</a:t>
            </a:r>
            <a:r>
              <a:rPr lang="fr-FR" sz="2000" b="1" u="sng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chez la multipare, l’orifice externe est entrouvert et l’orifice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interne reste fermé.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La présentation: le TV permet de reconnaitre et de confirmer :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La nature: s’agit-il d’une tête, siège ou présentation transverse.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La hauteur: par rapport au détroit supérieur: mobile, fixe ou engagé 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4275" name="Espace réservé du contenu 2"/>
          <p:cNvSpPr>
            <a:spLocks noGrp="1"/>
          </p:cNvSpPr>
          <p:nvPr>
            <p:ph idx="1"/>
          </p:nvPr>
        </p:nvSpPr>
        <p:spPr>
          <a:xfrm>
            <a:off x="500063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mtClean="0"/>
              <a:t> </a:t>
            </a:r>
            <a:r>
              <a:rPr lang="fr-FR" sz="2000" smtClean="0">
                <a:sym typeface="Wingdings" pitchFamily="2" charset="2"/>
              </a:rPr>
              <a:t>ces examens de la femme enceinte a parfois besoin d’être Complétés par 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des examens radiologiques (échographie)</a:t>
            </a:r>
          </a:p>
          <a:p>
            <a:pPr>
              <a:buFont typeface="Wingdings 2" pitchFamily="18" charset="2"/>
              <a:buNone/>
            </a:pPr>
            <a:r>
              <a:rPr lang="fr-FR" sz="2000" b="1" i="1" u="sng" smtClean="0">
                <a:solidFill>
                  <a:srgbClr val="FF0000"/>
                </a:solidFill>
                <a:sym typeface="Wingdings" pitchFamily="2" charset="2"/>
              </a:rPr>
              <a:t>Conclusion: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La consultation prénatale permet de prévenir les risques liés à la grossesse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en procédant à la surveillance d’une manière régulière et méthodique: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Dystocie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Diabète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Syphilis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Tétanos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Métrorragies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Toxémie gravidique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Grossesse multiples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Anémie nutritionnelle ferriprive chez la femme enceinte.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5299" name="Espace réservé du contenu 2"/>
          <p:cNvSpPr>
            <a:spLocks noGrp="1"/>
          </p:cNvSpPr>
          <p:nvPr>
            <p:ph idx="1"/>
          </p:nvPr>
        </p:nvSpPr>
        <p:spPr>
          <a:xfrm>
            <a:off x="500063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b="1" i="1" smtClean="0">
                <a:solidFill>
                  <a:srgbClr val="00B050"/>
                </a:solidFill>
                <a:sym typeface="Wingdings" pitchFamily="2" charset="2"/>
              </a:rPr>
              <a:t>3- la surveillance des accouchés et des nouveau-nés: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La surveillance de suites  de couches est une nécessité car cette période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peut présenter des pathologies parfois graves pour la mère et l’enfant.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cette période correspond à la consultation post natale, consultation qui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se fait dans le mois qui suit l’accouchement. Passé ce délai, elle se limite à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la prise en charge de l’enfant.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u="sng" smtClean="0">
                <a:solidFill>
                  <a:srgbClr val="C00000"/>
                </a:solidFill>
                <a:sym typeface="Wingdings" pitchFamily="2" charset="2"/>
              </a:rPr>
              <a:t>3-1) surveillance  postnatale: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olidFill>
                  <a:srgbClr val="2F1F91"/>
                </a:solidFill>
                <a:sym typeface="Wingdings" pitchFamily="2" charset="2"/>
              </a:rPr>
              <a:t>A- objectifs: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Examiner  la mère et le nouveau né en vue d’éviter et de dépister les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complications éventuelles des suites de couches: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Référer la mère et/ou le nouveau né en cas de problèmes identifies.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Délivrer le carnet de vaccination de BCG et polio.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Informer et conseiller la mère en matière d’allaitement maternel ,PF et le suivi de l’enfant……..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6323" name="Espace réservé du contenu 2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b="1" smtClean="0">
                <a:solidFill>
                  <a:srgbClr val="2F1F91"/>
                </a:solidFill>
                <a:sym typeface="Wingdings" pitchFamily="2" charset="2"/>
              </a:rPr>
              <a:t>B-organisation de consultation post natale:</a:t>
            </a:r>
          </a:p>
          <a:p>
            <a:pPr>
              <a:buFont typeface="Wingdings 2" pitchFamily="18" charset="2"/>
              <a:buNone/>
            </a:pPr>
            <a:r>
              <a:rPr lang="fr-FR" sz="2000" b="1" i="1" smtClean="0">
                <a:solidFill>
                  <a:srgbClr val="FFC000"/>
                </a:solidFill>
                <a:sym typeface="Wingdings" pitchFamily="2" charset="2"/>
              </a:rPr>
              <a:t>B-1) tache de l’infirmière en CpostN: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Comme pour la CPN, les taches de l’infirmière varient en fonction des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stratégies, en général, ce sont les infirmières chargées de la CPN qui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assurent la C post N :</a:t>
            </a:r>
          </a:p>
          <a:p>
            <a:pPr>
              <a:buFont typeface="Courier New" pitchFamily="49" charset="0"/>
              <a:buChar char="o"/>
            </a:pPr>
            <a:r>
              <a:rPr lang="fr-FR" sz="2000" smtClean="0">
                <a:sym typeface="Wingdings" pitchFamily="2" charset="2"/>
              </a:rPr>
              <a:t>Accueillir aimablement la mère et le nouveau né.</a:t>
            </a:r>
          </a:p>
          <a:p>
            <a:pPr>
              <a:buFont typeface="Courier New" pitchFamily="49" charset="0"/>
              <a:buChar char="o"/>
            </a:pPr>
            <a:r>
              <a:rPr lang="fr-FR" sz="2000" smtClean="0">
                <a:sym typeface="Wingdings" pitchFamily="2" charset="2"/>
              </a:rPr>
              <a:t>Interroger la mère sur le déroulement de l’accouchement</a:t>
            </a:r>
          </a:p>
          <a:p>
            <a:pPr>
              <a:buFont typeface="Courier New" pitchFamily="49" charset="0"/>
              <a:buChar char="o"/>
            </a:pPr>
            <a:r>
              <a:rPr lang="fr-FR" sz="2000" smtClean="0">
                <a:sym typeface="Wingdings" pitchFamily="2" charset="2"/>
              </a:rPr>
              <a:t>Examiner l’accouchée pour s’assurer de l’évolution normale des suites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Couches.</a:t>
            </a:r>
          </a:p>
          <a:p>
            <a:r>
              <a:rPr lang="fr-FR" sz="2000" smtClean="0">
                <a:sym typeface="Wingdings" pitchFamily="2" charset="2"/>
              </a:rPr>
              <a:t>Examiner le nouveau né et procéder à la vaccination BCG et polio et administrer le stérogyl.</a:t>
            </a:r>
          </a:p>
          <a:p>
            <a:r>
              <a:rPr lang="fr-FR" sz="2000" smtClean="0">
                <a:sym typeface="Wingdings" pitchFamily="2" charset="2"/>
              </a:rPr>
              <a:t>Faire la toise et la Pesée le nouveau né. </a:t>
            </a:r>
          </a:p>
          <a:p>
            <a:r>
              <a:rPr lang="fr-FR" sz="2000" smtClean="0">
                <a:sym typeface="Wingdings" pitchFamily="2" charset="2"/>
              </a:rPr>
              <a:t>Dépister toute complication chez le nouveau né et ou la mère.</a:t>
            </a:r>
          </a:p>
          <a:p>
            <a:r>
              <a:rPr lang="fr-FR" sz="2000" smtClean="0">
                <a:sym typeface="Wingdings" pitchFamily="2" charset="2"/>
              </a:rPr>
              <a:t>Établir une fiche de croissance et le carnet de soin de l’enfant.</a:t>
            </a:r>
          </a:p>
          <a:p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7347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r>
              <a:rPr lang="fr-FR" sz="2000" smtClean="0">
                <a:sym typeface="Wingdings" pitchFamily="2" charset="2"/>
              </a:rPr>
              <a:t>Faire IEC en matière d’hygiène vestimentaire, corporelle, alimentaire de l’enfant et de la mère sans oublier l’allaitement maternel, la contraception et le développement de l’enfant.</a:t>
            </a:r>
          </a:p>
          <a:p>
            <a:r>
              <a:rPr lang="fr-FR" sz="2000" smtClean="0">
                <a:sym typeface="Wingdings" pitchFamily="2" charset="2"/>
              </a:rPr>
              <a:t>Mettre à jour les documents relevant de la SMI.</a:t>
            </a:r>
          </a:p>
          <a:p>
            <a:pPr>
              <a:buFont typeface="Wingdings 2" pitchFamily="18" charset="2"/>
              <a:buNone/>
            </a:pPr>
            <a:r>
              <a:rPr lang="fr-FR" sz="2000" b="1" i="1" smtClean="0">
                <a:solidFill>
                  <a:srgbClr val="FFC000"/>
                </a:solidFill>
                <a:sym typeface="Wingdings" pitchFamily="2" charset="2"/>
              </a:rPr>
              <a:t>B-2) rythme de la C Post N: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En plus des activités programmées par les formations sanitaires, toutes les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mères qui se présentent avec leurs nouveaux nés doivent bénéficier d’une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Cpost N 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b="1" i="1" smtClean="0">
                <a:solidFill>
                  <a:srgbClr val="FFC000"/>
                </a:solidFill>
                <a:sym typeface="Wingdings" pitchFamily="2" charset="2"/>
              </a:rPr>
              <a:t>B-2) à qui s’adresse la C post N: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La C post N s’adresse aux femmes déjà suivies en consultation prénatale,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aux femmes non suivies qui se présentent spontanément à la C post N 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dans les jours qui suivent l’accouchement et à toutes les femmes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accouchées et quel soit le lieu d’accouchement.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8371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b="1" smtClean="0">
                <a:solidFill>
                  <a:srgbClr val="2F1F91"/>
                </a:solidFill>
                <a:sym typeface="Wingdings" pitchFamily="2" charset="2"/>
              </a:rPr>
              <a:t>C- conduite de la consultation post natale:</a:t>
            </a:r>
          </a:p>
          <a:p>
            <a:pPr>
              <a:buFont typeface="Wingdings 2" pitchFamily="18" charset="2"/>
              <a:buNone/>
            </a:pPr>
            <a:r>
              <a:rPr lang="fr-FR" sz="2000" b="1" i="1" smtClean="0">
                <a:solidFill>
                  <a:srgbClr val="FFC000"/>
                </a:solidFill>
                <a:sym typeface="Wingdings" pitchFamily="2" charset="2"/>
              </a:rPr>
              <a:t>C-1) l’examen post natal:</a:t>
            </a:r>
          </a:p>
          <a:p>
            <a:pPr>
              <a:buFont typeface="Wingdings" pitchFamily="2" charset="2"/>
              <a:buChar char="Ø"/>
            </a:pPr>
            <a:r>
              <a:rPr lang="fr-FR" sz="2000" u="sng" smtClean="0">
                <a:sym typeface="Wingdings" pitchFamily="2" charset="2"/>
              </a:rPr>
              <a:t>L’interrogatoire: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Il constitue le temps essentiel de l’examen post natal (fiche obstétricale)</a:t>
            </a:r>
          </a:p>
          <a:p>
            <a:pPr>
              <a:buFont typeface="Wingdings" pitchFamily="2" charset="2"/>
              <a:buChar char="Ø"/>
            </a:pPr>
            <a:r>
              <a:rPr lang="fr-FR" sz="2000" u="sng" smtClean="0">
                <a:sym typeface="Wingdings" pitchFamily="2" charset="2"/>
              </a:rPr>
              <a:t>L’examen général</a:t>
            </a:r>
            <a:r>
              <a:rPr lang="fr-FR" sz="2000" smtClean="0">
                <a:sym typeface="Wingdings" pitchFamily="2" charset="2"/>
              </a:rPr>
              <a:t>: la C post N n’ayant lieu qu’au cours du mois qui suit l’accouchement, généralement à partir de la 2</a:t>
            </a:r>
            <a:r>
              <a:rPr lang="fr-FR" sz="2000" baseline="30000" smtClean="0">
                <a:sym typeface="Wingdings" pitchFamily="2" charset="2"/>
              </a:rPr>
              <a:t>emme</a:t>
            </a:r>
            <a:r>
              <a:rPr lang="fr-FR" sz="2000" smtClean="0">
                <a:sym typeface="Wingdings" pitchFamily="2" charset="2"/>
              </a:rPr>
              <a:t>  semaine qui suit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l’accouchement, il porte sur: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L’aspect du visage et des conjonctives , pâleur et décoloration , si la femme n’a pas été suivie en prénatale et n’a pas eu son taux d’hémoglobine, il faut profiter de la C post N pour le pratiquer et traiter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l’anémie. 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Les signes généraux: pouls, température et TA.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L’état des seins et mamelon: à la recherche éventuelle d’une complication ( tension, douleur, engorgement…..)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La palpation abdominale de l’utérus: pour apprécier le retour de l’utérus à son état normal ou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involution utérine</a:t>
            </a:r>
            <a:r>
              <a:rPr lang="fr-FR" sz="2000" smtClean="0">
                <a:sym typeface="Wingdings" pitchFamily="2" charset="2"/>
              </a:rPr>
              <a:t>, un retard dans cette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</a:t>
            </a:r>
          </a:p>
          <a:p>
            <a:pPr>
              <a:buFont typeface="Wingdings 2" pitchFamily="18" charset="2"/>
              <a:buNone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aseline="30000" smtClean="0"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aseline="30000" smtClean="0"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aseline="30000" smtClean="0">
                <a:sym typeface="Wingdings" pitchFamily="2" charset="2"/>
              </a:rPr>
              <a:t>   </a:t>
            </a: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aseline="30000" smtClean="0"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baseline="30000" smtClean="0">
                <a:sym typeface="Wingdings" pitchFamily="2" charset="2"/>
              </a:rPr>
              <a:t> </a:t>
            </a:r>
            <a:r>
              <a:rPr lang="fr-FR" sz="2000" smtClean="0">
                <a:sym typeface="Wingdings" pitchFamily="2" charset="2"/>
              </a:rPr>
              <a:t> </a:t>
            </a: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baseline="30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59395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involution peut être du à la rétention des caillots du sang ou de fragment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de cotylédon , l’utérus est alors gros, mou et même douloureux.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L’observation des lochies: écoulement vulvaire de suite de couches.normlament, elles sont claires et sans odeur . Si elles sont sanglantes, fétides ou purulentes, il faut adresser la femme à la consultation médicales.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L’état du périnée: constater la présence ou non et l’importance des déchirures périnéales surtout si accouchement à domicile.</a:t>
            </a:r>
          </a:p>
          <a:p>
            <a:pPr>
              <a:buFont typeface="Wingdings" pitchFamily="2" charset="2"/>
              <a:buChar char="§"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b="1" i="1" smtClean="0">
                <a:solidFill>
                  <a:srgbClr val="FFC000"/>
                </a:solidFill>
                <a:sym typeface="Wingdings" pitchFamily="2" charset="2"/>
              </a:rPr>
              <a:t>C-2 examen post natal du nouveaux né: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L’examen post natal de la mère étant terminé, l’infirmière procède à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l’examen du nourrisson.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Il a pour but de vérifier son état de santé et de dépister une éventuelle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anomalie ou malformation:</a:t>
            </a:r>
          </a:p>
          <a:p>
            <a:r>
              <a:rPr lang="fr-FR" sz="2000" smtClean="0">
                <a:sym typeface="Wingdings" pitchFamily="2" charset="2"/>
              </a:rPr>
              <a:t>Le teint, le cri, la cyanose, mouvements et la peau.</a:t>
            </a:r>
          </a:p>
          <a:p>
            <a:r>
              <a:rPr lang="fr-FR" sz="2000" smtClean="0">
                <a:sym typeface="Wingdings" pitchFamily="2" charset="2"/>
              </a:rPr>
              <a:t>L’état du cordon ombilical  qui doit tomber entre le 6 et 10 jours de </a:t>
            </a:r>
          </a:p>
          <a:p>
            <a:pPr>
              <a:buFont typeface="Wingdings" pitchFamily="2" charset="2"/>
              <a:buChar char="§"/>
            </a:pPr>
            <a:endParaRPr lang="fr-FR" smtClean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60419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l’accouchement, dépister toute autre infection.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Avant de terminer l’examen du nourrisson, il faut procéder à la pesée qui 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est un élément fondamental et qui va permettre de constituer la courbe 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du poids de l’enfant.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Enfin, l’infirmière procède à la vaccination BCG, polio et le stérogyl.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Education de la mère sur sa santé et celle de son nouveau né.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u contenu 2"/>
          <p:cNvSpPr>
            <a:spLocks noGrp="1"/>
          </p:cNvSpPr>
          <p:nvPr>
            <p:ph idx="1"/>
          </p:nvPr>
        </p:nvSpPr>
        <p:spPr>
          <a:xfrm>
            <a:off x="3286125" y="3071813"/>
            <a:ext cx="2571750" cy="12858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fr-FR" sz="5400" b="1" smtClean="0">
                <a:solidFill>
                  <a:srgbClr val="6699FF"/>
                </a:solidFill>
              </a:rPr>
              <a:t>MERCI</a:t>
            </a:r>
          </a:p>
        </p:txBody>
      </p:sp>
      <p:pic>
        <p:nvPicPr>
          <p:cNvPr id="6144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0"/>
            <a:ext cx="101123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" y="928688"/>
            <a:ext cx="8229600" cy="4389437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fr-FR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1-objectifs du PSGA: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2000" dirty="0" smtClean="0">
                <a:sym typeface="Wingdings" pitchFamily="2" charset="2"/>
              </a:rPr>
              <a:t>Ils sont multiples et complémentaires, ils concernent la femme et sa 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2000" dirty="0" smtClean="0">
                <a:sym typeface="Wingdings" pitchFamily="2" charset="2"/>
              </a:rPr>
              <a:t>grossesse: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fr-FR" sz="2000" dirty="0" smtClean="0">
                <a:sym typeface="Wingdings" pitchFamily="2" charset="2"/>
              </a:rPr>
              <a:t>Surveillance de la santé de la femme enceinte.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fr-FR" sz="2000" dirty="0" smtClean="0">
                <a:sym typeface="Wingdings" pitchFamily="2" charset="2"/>
              </a:rPr>
              <a:t>Surveillance de la grossesse.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fr-FR" sz="2000" dirty="0" smtClean="0">
                <a:sym typeface="Wingdings" pitchFamily="2" charset="2"/>
              </a:rPr>
              <a:t>Dépistage des grossesses à risque (dystocies, hémorragie, douleurs pendant la grossesse)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fr-FR" sz="2000" dirty="0" smtClean="0">
                <a:sym typeface="Wingdings" pitchFamily="2" charset="2"/>
              </a:rPr>
              <a:t>Intégration des activités d’IEC (préparation à la naissance, problèmes de santé et de nutrition, espacement des naissances, planification familiale…..)</a:t>
            </a:r>
          </a:p>
          <a:p>
            <a:pPr>
              <a:buFont typeface="Wingdings" pitchFamily="2" charset="2"/>
              <a:buChar char="§"/>
              <a:defRPr/>
            </a:pPr>
            <a:endParaRPr lang="fr-FR" sz="2000" dirty="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fr-FR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2- la surveillance de la femme enceinte: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2000" dirty="0" smtClean="0">
                <a:sym typeface="Wingdings" pitchFamily="2" charset="2"/>
              </a:rPr>
              <a:t>La maternité est un processus physiologique normal.néanmois, des 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2000" dirty="0" smtClean="0">
                <a:sym typeface="Wingdings" pitchFamily="2" charset="2"/>
              </a:rPr>
              <a:t>accidents graves, parfois interviennent dont beaucoup pourraient être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2000" dirty="0" smtClean="0">
                <a:sym typeface="Wingdings" pitchFamily="2" charset="2"/>
              </a:rPr>
              <a:t>Prévenus par des actions relativement simples. le gain social que peut</a:t>
            </a:r>
          </a:p>
          <a:p>
            <a:pPr>
              <a:buFont typeface="Wingdings 2" pitchFamily="18" charset="2"/>
              <a:buNone/>
              <a:defRPr/>
            </a:pPr>
            <a:endParaRPr lang="fr-FR" sz="20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  <a:defRPr/>
            </a:pPr>
            <a:endParaRPr lang="fr-FR" sz="2000" dirty="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  <a:defRPr/>
            </a:pPr>
            <a:endParaRPr lang="fr-FR" sz="2000" dirty="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36867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>
            <a:normAutofit fontScale="850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fr-FR" smtClean="0"/>
              <a:t> </a:t>
            </a:r>
            <a:r>
              <a:rPr lang="fr-FR" sz="2000" smtClean="0">
                <a:sym typeface="Wingdings" pitchFamily="2" charset="2"/>
              </a:rPr>
              <a:t>apporter une bonne obstétrique est très important</a:t>
            </a:r>
          </a:p>
          <a:p>
            <a:pPr>
              <a:buFont typeface="Wingdings 2" pitchFamily="18" charset="2"/>
              <a:buNone/>
            </a:pPr>
            <a:r>
              <a:rPr lang="fr-FR" sz="2000" b="1" i="1" smtClean="0">
                <a:solidFill>
                  <a:srgbClr val="00B050"/>
                </a:solidFill>
                <a:sym typeface="Wingdings" pitchFamily="2" charset="2"/>
              </a:rPr>
              <a:t>2-1) la consultation prénatale:</a:t>
            </a:r>
          </a:p>
          <a:p>
            <a:pPr>
              <a:buFont typeface="Wingdings 2" pitchFamily="18" charset="2"/>
              <a:buNone/>
            </a:pPr>
            <a:r>
              <a:rPr lang="fr-FR" sz="2000" b="1" smtClean="0">
                <a:solidFill>
                  <a:srgbClr val="C00000"/>
                </a:solidFill>
                <a:sym typeface="Wingdings" pitchFamily="2" charset="2"/>
              </a:rPr>
              <a:t>A- objectifs: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Elle permet à moindre cout de: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Prévenir les risques liés à la grossesse.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Dépister les grossesses à risque.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Mettre en œuvre les moyens nécessaires  pour minimiser les conséquences maternelle et fœtales.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Effectuer une IEC sanitaire et nutritionnelle des femmes y compris tous les aspects de PF.</a:t>
            </a:r>
          </a:p>
          <a:p>
            <a:pPr>
              <a:buFont typeface="Wingdings 2" pitchFamily="18" charset="2"/>
              <a:buNone/>
            </a:pPr>
            <a:r>
              <a:rPr lang="fr-FR" sz="2000" b="1" smtClean="0">
                <a:solidFill>
                  <a:srgbClr val="C00000"/>
                </a:solidFill>
                <a:sym typeface="Wingdings" pitchFamily="2" charset="2"/>
              </a:rPr>
              <a:t>B-organisation de la CPN: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Pour atteindre les objectifs fixés et pour être à même de remplir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complètement son rôle , l’infirmière doit exécuter certaines taches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essentielles concernant la surveillance de la grossesse: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37891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Préparer le matériel nécessaire pour la visite prénatale.</a:t>
            </a:r>
          </a:p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Accueillir aimablement la femme et l’installer confortablement .</a:t>
            </a:r>
          </a:p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Procéder à l’interrogatoire.</a:t>
            </a:r>
          </a:p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Pratiquer l’examen obstétrical: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Inspection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Palpation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Auscultation des BCF(bruit de cœur fœtal)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Mensuration de la hauteur utérine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Toucher vaginal (TV)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Faire le diagnostic de la grossesse.</a:t>
            </a:r>
          </a:p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Évaluer l’âge probable de la grossesse  et calculer la date prévue pour accouchement(DPA).</a:t>
            </a:r>
          </a:p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Pratiquer les examens complémentaires :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Taille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poids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39939" name="Espace réservé du contenu 2"/>
          <p:cNvSpPr>
            <a:spLocks noGrp="1"/>
          </p:cNvSpPr>
          <p:nvPr>
            <p:ph idx="1"/>
          </p:nvPr>
        </p:nvSpPr>
        <p:spPr>
          <a:xfrm>
            <a:off x="500063" y="1000125"/>
            <a:ext cx="8229600" cy="43894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fr-FR" sz="2000" dirty="0" smtClean="0">
                <a:sym typeface="Wingdings" pitchFamily="2" charset="2"/>
              </a:rPr>
              <a:t>TA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fr-FR" sz="2000" dirty="0" smtClean="0">
                <a:sym typeface="Wingdings" pitchFamily="2" charset="2"/>
              </a:rPr>
              <a:t>Température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fr-FR" sz="2000" dirty="0" smtClean="0">
                <a:sym typeface="Wingdings" pitchFamily="2" charset="2"/>
              </a:rPr>
              <a:t>Glycosurie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fr-FR" sz="2000" dirty="0" smtClean="0">
                <a:sym typeface="Wingdings" pitchFamily="2" charset="2"/>
              </a:rPr>
              <a:t>Protéinurie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fr-FR" sz="2000" dirty="0" smtClean="0">
                <a:sym typeface="Wingdings" pitchFamily="2" charset="2"/>
              </a:rPr>
              <a:t>Taux d’hémoglobine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fr-FR" sz="2000" dirty="0" smtClean="0">
                <a:sym typeface="Wingdings" pitchFamily="2" charset="2"/>
              </a:rPr>
              <a:t>Vaccination antitétanique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fr-FR" sz="2000" dirty="0" smtClean="0">
                <a:sym typeface="Wingdings" pitchFamily="2" charset="2"/>
              </a:rPr>
              <a:t>VDRL</a:t>
            </a:r>
          </a:p>
          <a:p>
            <a:pPr>
              <a:buFont typeface="Wingdings 2" pitchFamily="18" charset="2"/>
              <a:buNone/>
              <a:defRPr/>
            </a:pPr>
            <a:endParaRPr lang="fr-FR" sz="2000" dirty="0" smtClean="0">
              <a:sym typeface="Wingdings" pitchFamily="2" charset="2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fr-FR" sz="2000" dirty="0" smtClean="0">
                <a:sym typeface="Wingdings" pitchFamily="2" charset="2"/>
              </a:rPr>
              <a:t>Identifier les grossesses à risque et référer à la consultation spécialisée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2000" dirty="0" smtClean="0">
                <a:sym typeface="Wingdings" pitchFamily="2" charset="2"/>
              </a:rPr>
              <a:t>     ou médicale si nécessaire.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2000" dirty="0" smtClean="0">
                <a:sym typeface="Wingdings" pitchFamily="2" charset="2"/>
              </a:rPr>
              <a:t>Evaluer,  interpréter  et enregistrer correctement les examens effectués</a:t>
            </a:r>
          </a:p>
          <a:p>
            <a:pPr>
              <a:buFont typeface="Wingdings 2" pitchFamily="18" charset="2"/>
              <a:buNone/>
              <a:defRPr/>
            </a:pPr>
            <a:r>
              <a:rPr lang="fr-FR" sz="2000" dirty="0" smtClean="0">
                <a:sym typeface="Wingdings" pitchFamily="2" charset="2"/>
              </a:rPr>
              <a:t>     sur la fiche de surveillance de la grossesse.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2000" dirty="0" smtClean="0">
                <a:sym typeface="Wingdings" pitchFamily="2" charset="2"/>
              </a:rPr>
              <a:t>Informer la femme sur l’évolution de la grossesse.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sz="2000" dirty="0" smtClean="0">
                <a:sym typeface="Wingdings" pitchFamily="2" charset="2"/>
              </a:rPr>
              <a:t>Eduquer et préparer la femme pour l’accouchement: conseils et précautions d’hygiène, allaitement et espacement des naissances.</a:t>
            </a:r>
          </a:p>
          <a:p>
            <a:pPr>
              <a:buFont typeface="Wingdings 2" pitchFamily="18" charset="2"/>
              <a:buNone/>
              <a:defRPr/>
            </a:pPr>
            <a:endParaRPr lang="fr-FR" sz="2000" dirty="0" smtClean="0">
              <a:sym typeface="Wingdings" pitchFamily="2" charset="2"/>
            </a:endParaRPr>
          </a:p>
          <a:p>
            <a:pPr>
              <a:buFont typeface="Wingdings 2" pitchFamily="18" charset="2"/>
              <a:buNone/>
              <a:defRPr/>
            </a:pPr>
            <a:endParaRPr lang="fr-FR" dirty="0" smtClean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39939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Faire le pronostic de l’accouchement.</a:t>
            </a:r>
          </a:p>
          <a:p>
            <a:pPr>
              <a:buFont typeface="Wingdings 2" pitchFamily="18" charset="2"/>
              <a:buNone/>
            </a:pPr>
            <a:r>
              <a:rPr lang="fr-FR" sz="2000" b="1" u="sng" smtClean="0">
                <a:solidFill>
                  <a:srgbClr val="C00000"/>
                </a:solidFill>
                <a:sym typeface="Wingdings" pitchFamily="2" charset="2"/>
              </a:rPr>
              <a:t>NB:</a:t>
            </a:r>
          </a:p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Toute femme enceinte doit pouvoir bénéficier d’un examen prénatal à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tout moment. </a:t>
            </a:r>
          </a:p>
          <a:p>
            <a:pPr>
              <a:buFont typeface="Wingdings" pitchFamily="2" charset="2"/>
              <a:buChar char="Ø"/>
            </a:pPr>
            <a:r>
              <a:rPr lang="fr-FR" sz="2000" smtClean="0">
                <a:sym typeface="Wingdings" pitchFamily="2" charset="2"/>
              </a:rPr>
              <a:t>Toute femme enceinte doit se présenter  3 fois à la consultation prénatale :(une fois par trimestre)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Avant 3 mois: 1ère visite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Vers 6 mois:   2emme visite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Fin de grossesse (8emme mois):  3emme visite et si nécessaire le plus souvent surtout si grossesse à risque.</a:t>
            </a:r>
          </a:p>
          <a:p>
            <a:pPr>
              <a:buFont typeface="Wingdings" pitchFamily="2" charset="2"/>
              <a:buChar char="ü"/>
            </a:pPr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0963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z="2000" b="1" smtClean="0">
                <a:solidFill>
                  <a:srgbClr val="C00000"/>
                </a:solidFill>
                <a:sym typeface="Wingdings" pitchFamily="2" charset="2"/>
              </a:rPr>
              <a:t>C- conduite de la CPN:</a:t>
            </a:r>
          </a:p>
          <a:p>
            <a:pPr>
              <a:buFont typeface="Wingdings 2" pitchFamily="18" charset="2"/>
              <a:buNone/>
            </a:pPr>
            <a:r>
              <a:rPr lang="fr-FR" sz="2000" b="1" u="sng" smtClean="0">
                <a:solidFill>
                  <a:srgbClr val="FF0000"/>
                </a:solidFill>
                <a:sym typeface="Wingdings" pitchFamily="2" charset="2"/>
              </a:rPr>
              <a:t>C-1 Surveillance de la grossesse du 1</a:t>
            </a:r>
            <a:r>
              <a:rPr lang="fr-FR" sz="2000" b="1" u="sng" baseline="30000" smtClean="0">
                <a:solidFill>
                  <a:srgbClr val="FF0000"/>
                </a:solidFill>
                <a:sym typeface="Wingdings" pitchFamily="2" charset="2"/>
              </a:rPr>
              <a:t>er</a:t>
            </a:r>
            <a:r>
              <a:rPr lang="fr-FR" sz="2000" b="1" u="sng" smtClean="0">
                <a:solidFill>
                  <a:srgbClr val="FF0000"/>
                </a:solidFill>
                <a:sym typeface="Wingdings" pitchFamily="2" charset="2"/>
              </a:rPr>
              <a:t> trimestre: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Elle comporte:</a:t>
            </a:r>
          </a:p>
          <a:p>
            <a:pPr>
              <a:buFont typeface="Wingdings" pitchFamily="2" charset="2"/>
              <a:buChar char="Ø"/>
            </a:pPr>
            <a:r>
              <a:rPr lang="fr-FR" sz="2000" u="sng" smtClean="0">
                <a:solidFill>
                  <a:srgbClr val="2F1F91"/>
                </a:solidFill>
                <a:sym typeface="Wingdings" pitchFamily="2" charset="2"/>
              </a:rPr>
              <a:t>L’interrogatoire: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Il doit prendre la forme d’une véritable conversation afin de gagner la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confiance de la femme .il doit être méthodique et porter sur: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ym typeface="Wingdings" pitchFamily="2" charset="2"/>
              </a:rPr>
              <a:t>Les renseignements de l’état civil</a:t>
            </a:r>
          </a:p>
          <a:p>
            <a:pPr>
              <a:buFont typeface="Wingdings" pitchFamily="2" charset="2"/>
              <a:buChar char="v"/>
            </a:pPr>
            <a:r>
              <a:rPr lang="fr-FR" sz="2000" smtClean="0">
                <a:sym typeface="Wingdings" pitchFamily="2" charset="2"/>
              </a:rPr>
              <a:t>Les antécédents: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     généraux: affections chroniques(RAA, HTA…)</a:t>
            </a:r>
          </a:p>
          <a:p>
            <a:pPr>
              <a:buFont typeface="Wingdings" pitchFamily="2" charset="2"/>
              <a:buChar char="ü"/>
            </a:pPr>
            <a:r>
              <a:rPr lang="fr-FR" sz="2000" smtClean="0">
                <a:sym typeface="Wingdings" pitchFamily="2" charset="2"/>
              </a:rPr>
              <a:t>     obstétricaux:       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 relever le nombre de grossesses et accouchement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                antérieurs.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              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l’évolution  et le déroulement de ces grossesses.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              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rechercher aussi les notions de grossesses à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                 à risque et d’en prévoir la nature (toxémie,     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                 prématurité, césarienne, forceps, mort né….)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                  </a:t>
            </a:r>
          </a:p>
          <a:p>
            <a:pPr>
              <a:buFont typeface="Wingdings 2" pitchFamily="18" charset="2"/>
              <a:buNone/>
            </a:pPr>
            <a:endParaRPr lang="fr-FR" sz="2000" b="1" u="sng" smtClean="0">
              <a:solidFill>
                <a:srgbClr val="FF0000"/>
              </a:solidFill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1987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389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r-FR" smtClean="0"/>
              <a:t>                 </a:t>
            </a:r>
            <a:r>
              <a:rPr lang="fr-FR" smtClean="0">
                <a:solidFill>
                  <a:srgbClr val="FF0000"/>
                </a:solidFill>
              </a:rPr>
              <a:t>*</a:t>
            </a:r>
            <a:r>
              <a:rPr lang="fr-FR" sz="2000" smtClean="0">
                <a:sym typeface="Wingdings" pitchFamily="2" charset="2"/>
              </a:rPr>
              <a:t>retenir qu’un nombre élevé (égal ou supérieur     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à 5) et rapproché (moins de 24 mois) est un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facteur de risque.</a:t>
            </a:r>
          </a:p>
          <a:p>
            <a:pPr>
              <a:buFont typeface="Wingdings" pitchFamily="2" charset="2"/>
              <a:buChar char="Ø"/>
            </a:pPr>
            <a:r>
              <a:rPr lang="fr-FR" sz="2000" u="sng" smtClean="0">
                <a:solidFill>
                  <a:srgbClr val="2F1F91"/>
                </a:solidFill>
                <a:sym typeface="Wingdings" pitchFamily="2" charset="2"/>
              </a:rPr>
              <a:t>L’examen obstétrical: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C’est le toucher vaginal qui apprécie le second signe essentiel de la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grossesse , l’augmentation du volume de l’utérus en rapport avec la durée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de l’aménorrhée.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D’abord , avant le TV, on procède à </a:t>
            </a:r>
            <a:r>
              <a:rPr lang="fr-FR" sz="2000" u="sng" smtClean="0">
                <a:solidFill>
                  <a:srgbClr val="FF0000"/>
                </a:solidFill>
                <a:sym typeface="Wingdings" pitchFamily="2" charset="2"/>
              </a:rPr>
              <a:t>l’inspection</a:t>
            </a:r>
            <a:r>
              <a:rPr lang="fr-FR" sz="2000" smtClean="0">
                <a:sym typeface="Wingdings" pitchFamily="2" charset="2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La femme debout puis marchant pour dépister une boiterie, cyphose,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Scoliose, un déhanchement qui constituent un obstacle à l’accouchement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fr-FR" sz="2000" smtClean="0">
                <a:sym typeface="Wingdings" pitchFamily="2" charset="2"/>
              </a:rPr>
              <a:t>La femme couchée: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 examen du visage (si pâleur ou décoloration des conjonctivites, signe d’anémie ferriprive ).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             </a:t>
            </a:r>
            <a:r>
              <a:rPr lang="fr-FR" sz="2000" smtClean="0">
                <a:solidFill>
                  <a:srgbClr val="FF0000"/>
                </a:solidFill>
                <a:sym typeface="Wingdings" pitchFamily="2" charset="2"/>
              </a:rPr>
              <a:t>*</a:t>
            </a:r>
            <a:r>
              <a:rPr lang="fr-FR" sz="2000" smtClean="0">
                <a:sym typeface="Wingdings" pitchFamily="2" charset="2"/>
              </a:rPr>
              <a:t>examen des seins  (si abcès , cicatrice ou </a:t>
            </a:r>
          </a:p>
          <a:p>
            <a:pPr>
              <a:buFont typeface="Wingdings 2" pitchFamily="18" charset="2"/>
              <a:buNone/>
            </a:pPr>
            <a:r>
              <a:rPr lang="fr-FR" sz="2000" smtClean="0">
                <a:sym typeface="Wingdings" pitchFamily="2" charset="2"/>
              </a:rPr>
              <a:t>                                        malformation).</a:t>
            </a:r>
          </a:p>
          <a:p>
            <a:pPr>
              <a:buFont typeface="Wingdings 2" pitchFamily="18" charset="2"/>
              <a:buNone/>
            </a:pPr>
            <a:endParaRPr lang="fr-FR" sz="2000" smtClean="0">
              <a:sym typeface="Wingdings" pitchFamily="2" charset="2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24" y="142852"/>
            <a:ext cx="1011237" cy="865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2614</Words>
  <PresentationFormat>Affichage à l'écran (4:3)</PresentationFormat>
  <Paragraphs>389</Paragraphs>
  <Slides>28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29" baseType="lpstr">
      <vt:lpstr>Thème Office</vt:lpstr>
      <vt:lpstr>Groupe : étudiants de1année                                                                           Section : tronc commun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Rappel anatomique sur le bassin: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Groupe : étudiants de1année                                                                           Section : tronc commun </dc:title>
  <dc:creator>XXX</dc:creator>
  <cp:lastModifiedBy>XXX</cp:lastModifiedBy>
  <cp:revision>1</cp:revision>
  <dcterms:created xsi:type="dcterms:W3CDTF">2015-11-04T11:03:41Z</dcterms:created>
  <dcterms:modified xsi:type="dcterms:W3CDTF">2015-11-04T11:14:49Z</dcterms:modified>
</cp:coreProperties>
</file>