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1" r:id="rId5"/>
    <p:sldId id="260" r:id="rId6"/>
    <p:sldId id="262" r:id="rId7"/>
    <p:sldId id="263" r:id="rId8"/>
    <p:sldId id="264" r:id="rId9"/>
    <p:sldId id="265" r:id="rId10"/>
    <p:sldId id="266" r:id="rId11"/>
    <p:sldId id="267" r:id="rId12"/>
    <p:sldId id="270" r:id="rId13"/>
    <p:sldId id="271" r:id="rId14"/>
    <p:sldId id="272" r:id="rId15"/>
    <p:sldId id="273" r:id="rId16"/>
    <p:sldId id="274" r:id="rId17"/>
    <p:sldId id="275" r:id="rId18"/>
    <p:sldId id="268" r:id="rId19"/>
    <p:sldId id="269" r:id="rId20"/>
    <p:sldId id="277" r:id="rId21"/>
    <p:sldId id="276" r:id="rId22"/>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5" d="100"/>
          <a:sy n="45" d="100"/>
        </p:scale>
        <p:origin x="-197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D29A758-5C54-954E-A3BF-46D4A6EFC9D2}" type="datetimeFigureOut">
              <a:rPr lang="fr-FR" smtClean="0"/>
              <a:t>16/12/15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DAEE24-D719-004A-B7C0-78D2E2B5EB1E}" type="slidenum">
              <a:rPr lang="fr-FR" smtClean="0"/>
              <a:t>‹#›</a:t>
            </a:fld>
            <a:endParaRPr lang="fr-FR"/>
          </a:p>
        </p:txBody>
      </p:sp>
    </p:spTree>
    <p:extLst>
      <p:ext uri="{BB962C8B-B14F-4D97-AF65-F5344CB8AC3E}">
        <p14:creationId xmlns:p14="http://schemas.microsoft.com/office/powerpoint/2010/main" val="889682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D29A758-5C54-954E-A3BF-46D4A6EFC9D2}" type="datetimeFigureOut">
              <a:rPr lang="fr-FR" smtClean="0"/>
              <a:t>16/12/15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DAEE24-D719-004A-B7C0-78D2E2B5EB1E}" type="slidenum">
              <a:rPr lang="fr-FR" smtClean="0"/>
              <a:t>‹#›</a:t>
            </a:fld>
            <a:endParaRPr lang="fr-FR"/>
          </a:p>
        </p:txBody>
      </p:sp>
    </p:spTree>
    <p:extLst>
      <p:ext uri="{BB962C8B-B14F-4D97-AF65-F5344CB8AC3E}">
        <p14:creationId xmlns:p14="http://schemas.microsoft.com/office/powerpoint/2010/main" val="2607827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D29A758-5C54-954E-A3BF-46D4A6EFC9D2}" type="datetimeFigureOut">
              <a:rPr lang="fr-FR" smtClean="0"/>
              <a:t>16/12/15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DAEE24-D719-004A-B7C0-78D2E2B5EB1E}" type="slidenum">
              <a:rPr lang="fr-FR" smtClean="0"/>
              <a:t>‹#›</a:t>
            </a:fld>
            <a:endParaRPr lang="fr-FR"/>
          </a:p>
        </p:txBody>
      </p:sp>
    </p:spTree>
    <p:extLst>
      <p:ext uri="{BB962C8B-B14F-4D97-AF65-F5344CB8AC3E}">
        <p14:creationId xmlns:p14="http://schemas.microsoft.com/office/powerpoint/2010/main" val="758983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D29A758-5C54-954E-A3BF-46D4A6EFC9D2}" type="datetimeFigureOut">
              <a:rPr lang="fr-FR" smtClean="0"/>
              <a:t>16/12/15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DAEE24-D719-004A-B7C0-78D2E2B5EB1E}" type="slidenum">
              <a:rPr lang="fr-FR" smtClean="0"/>
              <a:t>‹#›</a:t>
            </a:fld>
            <a:endParaRPr lang="fr-FR"/>
          </a:p>
        </p:txBody>
      </p:sp>
    </p:spTree>
    <p:extLst>
      <p:ext uri="{BB962C8B-B14F-4D97-AF65-F5344CB8AC3E}">
        <p14:creationId xmlns:p14="http://schemas.microsoft.com/office/powerpoint/2010/main" val="3498233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D29A758-5C54-954E-A3BF-46D4A6EFC9D2}" type="datetimeFigureOut">
              <a:rPr lang="fr-FR" smtClean="0"/>
              <a:t>16/12/15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DAEE24-D719-004A-B7C0-78D2E2B5EB1E}" type="slidenum">
              <a:rPr lang="fr-FR" smtClean="0"/>
              <a:t>‹#›</a:t>
            </a:fld>
            <a:endParaRPr lang="fr-FR"/>
          </a:p>
        </p:txBody>
      </p:sp>
    </p:spTree>
    <p:extLst>
      <p:ext uri="{BB962C8B-B14F-4D97-AF65-F5344CB8AC3E}">
        <p14:creationId xmlns:p14="http://schemas.microsoft.com/office/powerpoint/2010/main" val="3298777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D29A758-5C54-954E-A3BF-46D4A6EFC9D2}" type="datetimeFigureOut">
              <a:rPr lang="fr-FR" smtClean="0"/>
              <a:t>16/12/15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DAEE24-D719-004A-B7C0-78D2E2B5EB1E}" type="slidenum">
              <a:rPr lang="fr-FR" smtClean="0"/>
              <a:t>‹#›</a:t>
            </a:fld>
            <a:endParaRPr lang="fr-FR"/>
          </a:p>
        </p:txBody>
      </p:sp>
    </p:spTree>
    <p:extLst>
      <p:ext uri="{BB962C8B-B14F-4D97-AF65-F5344CB8AC3E}">
        <p14:creationId xmlns:p14="http://schemas.microsoft.com/office/powerpoint/2010/main" val="1396810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D29A758-5C54-954E-A3BF-46D4A6EFC9D2}" type="datetimeFigureOut">
              <a:rPr lang="fr-FR" smtClean="0"/>
              <a:t>16/12/15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FDAEE24-D719-004A-B7C0-78D2E2B5EB1E}" type="slidenum">
              <a:rPr lang="fr-FR" smtClean="0"/>
              <a:t>‹#›</a:t>
            </a:fld>
            <a:endParaRPr lang="fr-FR"/>
          </a:p>
        </p:txBody>
      </p:sp>
    </p:spTree>
    <p:extLst>
      <p:ext uri="{BB962C8B-B14F-4D97-AF65-F5344CB8AC3E}">
        <p14:creationId xmlns:p14="http://schemas.microsoft.com/office/powerpoint/2010/main" val="1296163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2D29A758-5C54-954E-A3BF-46D4A6EFC9D2}" type="datetimeFigureOut">
              <a:rPr lang="fr-FR" smtClean="0"/>
              <a:t>16/12/15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FDAEE24-D719-004A-B7C0-78D2E2B5EB1E}" type="slidenum">
              <a:rPr lang="fr-FR" smtClean="0"/>
              <a:t>‹#›</a:t>
            </a:fld>
            <a:endParaRPr lang="fr-FR"/>
          </a:p>
        </p:txBody>
      </p:sp>
    </p:spTree>
    <p:extLst>
      <p:ext uri="{BB962C8B-B14F-4D97-AF65-F5344CB8AC3E}">
        <p14:creationId xmlns:p14="http://schemas.microsoft.com/office/powerpoint/2010/main" val="33008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D29A758-5C54-954E-A3BF-46D4A6EFC9D2}" type="datetimeFigureOut">
              <a:rPr lang="fr-FR" smtClean="0"/>
              <a:t>16/12/15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FDAEE24-D719-004A-B7C0-78D2E2B5EB1E}" type="slidenum">
              <a:rPr lang="fr-FR" smtClean="0"/>
              <a:t>‹#›</a:t>
            </a:fld>
            <a:endParaRPr lang="fr-FR"/>
          </a:p>
        </p:txBody>
      </p:sp>
    </p:spTree>
    <p:extLst>
      <p:ext uri="{BB962C8B-B14F-4D97-AF65-F5344CB8AC3E}">
        <p14:creationId xmlns:p14="http://schemas.microsoft.com/office/powerpoint/2010/main" val="3228915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D29A758-5C54-954E-A3BF-46D4A6EFC9D2}" type="datetimeFigureOut">
              <a:rPr lang="fr-FR" smtClean="0"/>
              <a:t>16/12/15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DAEE24-D719-004A-B7C0-78D2E2B5EB1E}" type="slidenum">
              <a:rPr lang="fr-FR" smtClean="0"/>
              <a:t>‹#›</a:t>
            </a:fld>
            <a:endParaRPr lang="fr-FR"/>
          </a:p>
        </p:txBody>
      </p:sp>
    </p:spTree>
    <p:extLst>
      <p:ext uri="{BB962C8B-B14F-4D97-AF65-F5344CB8AC3E}">
        <p14:creationId xmlns:p14="http://schemas.microsoft.com/office/powerpoint/2010/main" val="4185837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D29A758-5C54-954E-A3BF-46D4A6EFC9D2}" type="datetimeFigureOut">
              <a:rPr lang="fr-FR" smtClean="0"/>
              <a:t>16/12/15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DAEE24-D719-004A-B7C0-78D2E2B5EB1E}" type="slidenum">
              <a:rPr lang="fr-FR" smtClean="0"/>
              <a:t>‹#›</a:t>
            </a:fld>
            <a:endParaRPr lang="fr-FR"/>
          </a:p>
        </p:txBody>
      </p:sp>
    </p:spTree>
    <p:extLst>
      <p:ext uri="{BB962C8B-B14F-4D97-AF65-F5344CB8AC3E}">
        <p14:creationId xmlns:p14="http://schemas.microsoft.com/office/powerpoint/2010/main" val="401435228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29A758-5C54-954E-A3BF-46D4A6EFC9D2}" type="datetimeFigureOut">
              <a:rPr lang="fr-FR" smtClean="0"/>
              <a:t>16/12/15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DAEE24-D719-004A-B7C0-78D2E2B5EB1E}" type="slidenum">
              <a:rPr lang="fr-FR" smtClean="0"/>
              <a:t>‹#›</a:t>
            </a:fld>
            <a:endParaRPr lang="fr-FR"/>
          </a:p>
        </p:txBody>
      </p:sp>
    </p:spTree>
    <p:extLst>
      <p:ext uri="{BB962C8B-B14F-4D97-AF65-F5344CB8AC3E}">
        <p14:creationId xmlns:p14="http://schemas.microsoft.com/office/powerpoint/2010/main" val="1604464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arousse.fr/archives/journaux_annee/fin_1982/146/faits_divers" TargetMode="External"/><Relationship Id="rId3" Type="http://schemas.openxmlformats.org/officeDocument/2006/relationships/hyperlink" Target="http://www.jschweitzer.fr/crimes/affaire-legra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latin typeface="Times New Roman"/>
                <a:cs typeface="Times New Roman"/>
              </a:rPr>
              <a:t>Logique et Argumentation </a:t>
            </a:r>
            <a:endParaRPr lang="fr-FR" dirty="0">
              <a:latin typeface="Times New Roman"/>
              <a:cs typeface="Times New Roman"/>
            </a:endParaRPr>
          </a:p>
        </p:txBody>
      </p:sp>
      <p:sp>
        <p:nvSpPr>
          <p:cNvPr id="3" name="Sous-titre 2"/>
          <p:cNvSpPr>
            <a:spLocks noGrp="1"/>
          </p:cNvSpPr>
          <p:nvPr>
            <p:ph type="subTitle" idx="1"/>
          </p:nvPr>
        </p:nvSpPr>
        <p:spPr/>
        <p:txBody>
          <a:bodyPr/>
          <a:lstStyle/>
          <a:p>
            <a:r>
              <a:rPr lang="fr-FR" dirty="0" smtClean="0">
                <a:latin typeface="Times New Roman"/>
                <a:cs typeface="Times New Roman"/>
              </a:rPr>
              <a:t>ESCG 2015-2016</a:t>
            </a:r>
          </a:p>
          <a:p>
            <a:r>
              <a:rPr lang="fr-FR" dirty="0" smtClean="0">
                <a:latin typeface="Times New Roman"/>
                <a:cs typeface="Times New Roman"/>
              </a:rPr>
              <a:t>Pr. Victor Ferry</a:t>
            </a:r>
          </a:p>
        </p:txBody>
      </p:sp>
      <p:pic>
        <p:nvPicPr>
          <p:cNvPr id="4" name="Image 3"/>
          <p:cNvPicPr>
            <a:picLocks noChangeAspect="1"/>
          </p:cNvPicPr>
          <p:nvPr/>
        </p:nvPicPr>
        <p:blipFill>
          <a:blip r:embed="rId2"/>
          <a:stretch>
            <a:fillRect/>
          </a:stretch>
        </p:blipFill>
        <p:spPr>
          <a:xfrm>
            <a:off x="3485227" y="424507"/>
            <a:ext cx="1435100" cy="647700"/>
          </a:xfrm>
          <a:prstGeom prst="rect">
            <a:avLst/>
          </a:prstGeom>
        </p:spPr>
      </p:pic>
    </p:spTree>
    <p:extLst>
      <p:ext uri="{BB962C8B-B14F-4D97-AF65-F5344CB8AC3E}">
        <p14:creationId xmlns:p14="http://schemas.microsoft.com/office/powerpoint/2010/main" val="197318623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67972"/>
            <a:ext cx="8229600" cy="5658192"/>
          </a:xfrm>
        </p:spPr>
        <p:txBody>
          <a:bodyPr>
            <a:normAutofit/>
          </a:bodyPr>
          <a:lstStyle/>
          <a:p>
            <a:pPr marL="0" indent="0">
              <a:buNone/>
            </a:pPr>
            <a:r>
              <a:rPr lang="fr-FR" sz="3600" b="1" dirty="0" smtClean="0">
                <a:latin typeface="Times New Roman"/>
                <a:cs typeface="Times New Roman"/>
              </a:rPr>
              <a:t>Logos: </a:t>
            </a:r>
            <a:r>
              <a:rPr lang="fr-FR" sz="3600" dirty="0" smtClean="0">
                <a:latin typeface="Times New Roman"/>
                <a:cs typeface="Times New Roman"/>
              </a:rPr>
              <a:t>le discours lui-même </a:t>
            </a:r>
          </a:p>
          <a:p>
            <a:pPr marL="0" indent="0">
              <a:buNone/>
            </a:pPr>
            <a:endParaRPr lang="fr-FR" sz="3600" dirty="0">
              <a:latin typeface="Times New Roman"/>
              <a:cs typeface="Times New Roman"/>
            </a:endParaRPr>
          </a:p>
          <a:p>
            <a:r>
              <a:rPr lang="fr-FR" sz="3600" dirty="0">
                <a:latin typeface="Times New Roman"/>
                <a:cs typeface="Times New Roman"/>
              </a:rPr>
              <a:t>A</a:t>
            </a:r>
            <a:r>
              <a:rPr lang="fr-FR" sz="3600" dirty="0" smtClean="0">
                <a:latin typeface="Times New Roman"/>
                <a:cs typeface="Times New Roman"/>
              </a:rPr>
              <a:t>voir conscience de la diversité des stratégies possibles</a:t>
            </a:r>
          </a:p>
          <a:p>
            <a:r>
              <a:rPr lang="fr-FR" sz="3600" dirty="0" smtClean="0">
                <a:latin typeface="Times New Roman"/>
                <a:cs typeface="Times New Roman"/>
              </a:rPr>
              <a:t>Identifier les contre-arguments, pour les réfuter</a:t>
            </a:r>
          </a:p>
          <a:p>
            <a:r>
              <a:rPr lang="fr-FR" sz="3600" dirty="0" smtClean="0">
                <a:latin typeface="Times New Roman"/>
                <a:cs typeface="Times New Roman"/>
              </a:rPr>
              <a:t>Viser la clarté, la simplicité, l’efficacité</a:t>
            </a:r>
            <a:endParaRPr lang="fr-FR" sz="3600" dirty="0">
              <a:latin typeface="Times New Roman"/>
              <a:cs typeface="Times New Roman"/>
            </a:endParaRPr>
          </a:p>
        </p:txBody>
      </p:sp>
    </p:spTree>
    <p:extLst>
      <p:ext uri="{BB962C8B-B14F-4D97-AF65-F5344CB8AC3E}">
        <p14:creationId xmlns:p14="http://schemas.microsoft.com/office/powerpoint/2010/main" val="62589593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78834"/>
            <a:ext cx="8229600" cy="5747330"/>
          </a:xfrm>
        </p:spPr>
        <p:txBody>
          <a:bodyPr/>
          <a:lstStyle/>
          <a:p>
            <a:pPr marL="0" indent="0">
              <a:buNone/>
            </a:pPr>
            <a:r>
              <a:rPr lang="fr-FR" sz="3600" b="1" dirty="0" smtClean="0">
                <a:latin typeface="Times New Roman"/>
                <a:cs typeface="Times New Roman"/>
              </a:rPr>
              <a:t>Les lieux de la rhétorique</a:t>
            </a:r>
          </a:p>
          <a:p>
            <a:pPr marL="0" indent="0">
              <a:buNone/>
            </a:pPr>
            <a:endParaRPr lang="fr-FR" b="1" dirty="0">
              <a:latin typeface="Times New Roman"/>
              <a:cs typeface="Times New Roman"/>
            </a:endParaRPr>
          </a:p>
          <a:p>
            <a:pPr marL="0" indent="0">
              <a:buNone/>
            </a:pPr>
            <a:r>
              <a:rPr lang="fr-FR" dirty="0" smtClean="0">
                <a:latin typeface="Times New Roman"/>
                <a:cs typeface="Times New Roman"/>
              </a:rPr>
              <a:t>Les lieux =  des types de stratégies rhétoriques qui seront efficaces dans la plupart des cas</a:t>
            </a:r>
          </a:p>
          <a:p>
            <a:pPr marL="0" indent="0">
              <a:buNone/>
            </a:pPr>
            <a:endParaRPr lang="fr-FR" dirty="0">
              <a:latin typeface="Times New Roman"/>
              <a:cs typeface="Times New Roman"/>
            </a:endParaRPr>
          </a:p>
          <a:p>
            <a:pPr marL="0" indent="0" algn="just">
              <a:buNone/>
            </a:pPr>
            <a:r>
              <a:rPr lang="fr-FR" dirty="0" smtClean="0">
                <a:latin typeface="Times New Roman"/>
                <a:cs typeface="Times New Roman"/>
              </a:rPr>
              <a:t>Exemples: la définition, l’intention, la responsabilité, les circonstances, l’appel aux émotions, le blâme… </a:t>
            </a:r>
            <a:endParaRPr lang="fr-FR" dirty="0">
              <a:latin typeface="Times New Roman"/>
              <a:cs typeface="Times New Roman"/>
            </a:endParaRPr>
          </a:p>
        </p:txBody>
      </p:sp>
    </p:spTree>
    <p:extLst>
      <p:ext uri="{BB962C8B-B14F-4D97-AF65-F5344CB8AC3E}">
        <p14:creationId xmlns:p14="http://schemas.microsoft.com/office/powerpoint/2010/main" val="203319628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4266"/>
            <a:ext cx="8229600" cy="6172756"/>
          </a:xfrm>
        </p:spPr>
        <p:txBody>
          <a:bodyPr>
            <a:normAutofit fontScale="40000" lnSpcReduction="20000"/>
          </a:bodyPr>
          <a:lstStyle/>
          <a:p>
            <a:pPr marL="0" indent="0" algn="just">
              <a:buNone/>
            </a:pPr>
            <a:r>
              <a:rPr lang="fr-FR" sz="8000" dirty="0" smtClean="0">
                <a:latin typeface="Times New Roman"/>
                <a:cs typeface="Times New Roman"/>
              </a:rPr>
              <a:t>Un père avait un fils. Quand il perdit la mère de l’enfant, il épousa une autre femme. Le père, sa femme et l’enfant vécurent heureux pendant un an, jusqu’à ce que l’enfant tombe gravement malade. Le docteur expliqua au père que son fils mourrait s’il buvait de l’eau froide. Le lendemain, lorsque le fil eu soif, sa belle-mère lui donna de l’eau froide. Le fils mourût, il avait alors 12 ans. La belle-mère est accusée d’empoisonnement par son mari. </a:t>
            </a:r>
          </a:p>
          <a:p>
            <a:pPr marL="0" indent="0">
              <a:buNone/>
            </a:pPr>
            <a:endParaRPr lang="fr-FR" i="1" dirty="0" smtClean="0">
              <a:latin typeface="Times New Roman"/>
              <a:cs typeface="Times New Roman"/>
            </a:endParaRPr>
          </a:p>
          <a:p>
            <a:pPr marL="0" indent="0">
              <a:buNone/>
            </a:pPr>
            <a:r>
              <a:rPr lang="fr-FR" sz="5100" dirty="0" smtClean="0">
                <a:latin typeface="Times New Roman"/>
                <a:cs typeface="Times New Roman"/>
              </a:rPr>
              <a:t>(énoncé d’un exercice de rhétorique antique: </a:t>
            </a:r>
            <a:r>
              <a:rPr lang="fr-FR" sz="5100" dirty="0">
                <a:latin typeface="Times New Roman"/>
                <a:cs typeface="Times New Roman"/>
              </a:rPr>
              <a:t>Quintilien, </a:t>
            </a:r>
            <a:r>
              <a:rPr lang="fr-FR" sz="5100" i="1" dirty="0">
                <a:latin typeface="Times New Roman"/>
                <a:cs typeface="Times New Roman"/>
              </a:rPr>
              <a:t>Petites </a:t>
            </a:r>
            <a:r>
              <a:rPr lang="fr-FR" sz="5100" i="1" dirty="0" err="1">
                <a:latin typeface="Times New Roman"/>
                <a:cs typeface="Times New Roman"/>
              </a:rPr>
              <a:t>Décl</a:t>
            </a:r>
            <a:r>
              <a:rPr lang="fr-FR" sz="5100" i="1" dirty="0">
                <a:latin typeface="Times New Roman"/>
                <a:cs typeface="Times New Roman"/>
              </a:rPr>
              <a:t>.</a:t>
            </a:r>
            <a:r>
              <a:rPr lang="fr-FR" sz="5100" dirty="0">
                <a:latin typeface="Times New Roman"/>
                <a:cs typeface="Times New Roman"/>
              </a:rPr>
              <a:t>, 350 </a:t>
            </a:r>
            <a:r>
              <a:rPr lang="fr-FR" sz="5100" dirty="0" smtClean="0">
                <a:latin typeface="Times New Roman"/>
                <a:cs typeface="Times New Roman"/>
              </a:rPr>
              <a:t>)</a:t>
            </a:r>
          </a:p>
          <a:p>
            <a:pPr marL="0" indent="0" algn="just">
              <a:buNone/>
            </a:pPr>
            <a:endParaRPr lang="fr-FR" sz="7600" dirty="0" smtClean="0">
              <a:latin typeface="Times New Roman"/>
              <a:cs typeface="Times New Roman"/>
            </a:endParaRPr>
          </a:p>
          <a:p>
            <a:pPr marL="0" indent="0" algn="just">
              <a:buNone/>
            </a:pPr>
            <a:r>
              <a:rPr lang="fr-FR" sz="7600" dirty="0" smtClean="0">
                <a:latin typeface="Times New Roman"/>
                <a:cs typeface="Times New Roman"/>
              </a:rPr>
              <a:t>Une stratégie rhétorique portant sur la </a:t>
            </a:r>
            <a:r>
              <a:rPr lang="fr-FR" sz="7600" b="1" dirty="0" smtClean="0">
                <a:latin typeface="Times New Roman"/>
                <a:cs typeface="Times New Roman"/>
              </a:rPr>
              <a:t>définition</a:t>
            </a:r>
            <a:r>
              <a:rPr lang="fr-FR" sz="7600" dirty="0" smtClean="0">
                <a:latin typeface="Times New Roman"/>
                <a:cs typeface="Times New Roman"/>
              </a:rPr>
              <a:t> des termes? </a:t>
            </a:r>
            <a:endParaRPr lang="fr-FR" sz="7600" dirty="0">
              <a:latin typeface="Times New Roman"/>
              <a:cs typeface="Times New Roman"/>
            </a:endParaRPr>
          </a:p>
        </p:txBody>
      </p:sp>
    </p:spTree>
    <p:extLst>
      <p:ext uri="{BB962C8B-B14F-4D97-AF65-F5344CB8AC3E}">
        <p14:creationId xmlns:p14="http://schemas.microsoft.com/office/powerpoint/2010/main" val="288967743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34824"/>
            <a:ext cx="8229600" cy="5591339"/>
          </a:xfrm>
        </p:spPr>
        <p:txBody>
          <a:bodyPr>
            <a:normAutofit lnSpcReduction="10000"/>
          </a:bodyPr>
          <a:lstStyle/>
          <a:p>
            <a:pPr marL="0" indent="0">
              <a:buNone/>
            </a:pPr>
            <a:endParaRPr lang="fr-FR" dirty="0" smtClean="0">
              <a:latin typeface="Times New Roman"/>
              <a:cs typeface="Times New Roman"/>
            </a:endParaRPr>
          </a:p>
          <a:p>
            <a:pPr marL="0" indent="0" algn="just">
              <a:buNone/>
            </a:pPr>
            <a:r>
              <a:rPr lang="fr-FR" b="1" dirty="0" smtClean="0">
                <a:latin typeface="Times New Roman"/>
                <a:cs typeface="Times New Roman"/>
              </a:rPr>
              <a:t>Défense: </a:t>
            </a:r>
            <a:r>
              <a:rPr lang="fr-FR" dirty="0" smtClean="0">
                <a:latin typeface="Times New Roman"/>
                <a:cs typeface="Times New Roman"/>
              </a:rPr>
              <a:t>Un poison est une substance qui, introduite dans l’organisme à dose suffisante, détruit ou altère les fonctions vitales. En aucun cas l’eau peu être considérée comme un poison. </a:t>
            </a:r>
          </a:p>
          <a:p>
            <a:pPr marL="0" indent="0" algn="just">
              <a:buNone/>
            </a:pPr>
            <a:endParaRPr lang="fr-FR" dirty="0">
              <a:latin typeface="Times New Roman"/>
              <a:cs typeface="Times New Roman"/>
            </a:endParaRPr>
          </a:p>
          <a:p>
            <a:pPr marL="0" indent="0" algn="just">
              <a:buNone/>
            </a:pPr>
            <a:r>
              <a:rPr lang="fr-FR" b="1" dirty="0" smtClean="0">
                <a:latin typeface="Times New Roman"/>
                <a:cs typeface="Times New Roman"/>
              </a:rPr>
              <a:t>Accusation: </a:t>
            </a:r>
            <a:r>
              <a:rPr lang="fr-FR" dirty="0" smtClean="0">
                <a:latin typeface="Times New Roman"/>
                <a:cs typeface="Times New Roman"/>
              </a:rPr>
              <a:t>Un poison est une substance qui, introduite dans l’organisme à dose suffisante, détruit ou altère les fonctions vitales. Cette définition correspond précisément à l’eau dans ce cas. </a:t>
            </a:r>
            <a:endParaRPr lang="fr-FR" dirty="0">
              <a:latin typeface="Times New Roman"/>
              <a:cs typeface="Times New Roman"/>
            </a:endParaRPr>
          </a:p>
        </p:txBody>
      </p:sp>
    </p:spTree>
    <p:extLst>
      <p:ext uri="{BB962C8B-B14F-4D97-AF65-F5344CB8AC3E}">
        <p14:creationId xmlns:p14="http://schemas.microsoft.com/office/powerpoint/2010/main" val="226216440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4266"/>
            <a:ext cx="8229600" cy="6172756"/>
          </a:xfrm>
        </p:spPr>
        <p:txBody>
          <a:bodyPr>
            <a:normAutofit fontScale="47500" lnSpcReduction="20000"/>
          </a:bodyPr>
          <a:lstStyle/>
          <a:p>
            <a:pPr marL="0" indent="0" algn="just">
              <a:buNone/>
            </a:pPr>
            <a:r>
              <a:rPr lang="fr-FR" sz="6700" dirty="0" smtClean="0">
                <a:latin typeface="Times New Roman"/>
                <a:cs typeface="Times New Roman"/>
              </a:rPr>
              <a:t>Un père avait un fils. Quand il perdit la mère de l’enfant, il épousa une autre femme. Le père, sa femme et l’enfant vécurent heureux pendant un an, jusqu’à ce que l’enfant tombe gravement malade. Le docteur expliqua au père que son fils mourrait s’il buvait de l’eau froide. Le lendemain, lorsque le fil eu soif, sa belle-mère lui donna de l’eau froide. Le fils mourût, il avait alors 12 ans. La belle-mère est accusée d’empoisonnement par son mari. </a:t>
            </a:r>
          </a:p>
          <a:p>
            <a:pPr marL="0" indent="0">
              <a:buNone/>
            </a:pPr>
            <a:endParaRPr lang="fr-FR" i="1" dirty="0" smtClean="0">
              <a:latin typeface="Times New Roman"/>
              <a:cs typeface="Times New Roman"/>
            </a:endParaRPr>
          </a:p>
          <a:p>
            <a:pPr marL="0" indent="0">
              <a:buNone/>
            </a:pPr>
            <a:endParaRPr lang="fr-FR" dirty="0" smtClean="0">
              <a:latin typeface="Times New Roman"/>
              <a:cs typeface="Times New Roman"/>
            </a:endParaRPr>
          </a:p>
          <a:p>
            <a:pPr marL="0" indent="0" algn="just">
              <a:buNone/>
            </a:pPr>
            <a:r>
              <a:rPr lang="fr-FR" sz="7600" dirty="0" smtClean="0">
                <a:latin typeface="Times New Roman"/>
                <a:cs typeface="Times New Roman"/>
              </a:rPr>
              <a:t>Une stratégie rhétorique exploitant les </a:t>
            </a:r>
            <a:r>
              <a:rPr lang="fr-FR" sz="7600" b="1" dirty="0" smtClean="0">
                <a:latin typeface="Times New Roman"/>
                <a:cs typeface="Times New Roman"/>
              </a:rPr>
              <a:t>circonstances</a:t>
            </a:r>
            <a:r>
              <a:rPr lang="fr-FR" sz="7600" dirty="0" smtClean="0">
                <a:latin typeface="Times New Roman"/>
                <a:cs typeface="Times New Roman"/>
              </a:rPr>
              <a:t> de l’affaire? </a:t>
            </a:r>
            <a:endParaRPr lang="fr-FR" sz="7600" dirty="0">
              <a:latin typeface="Times New Roman"/>
              <a:cs typeface="Times New Roman"/>
            </a:endParaRPr>
          </a:p>
        </p:txBody>
      </p:sp>
    </p:spTree>
    <p:extLst>
      <p:ext uri="{BB962C8B-B14F-4D97-AF65-F5344CB8AC3E}">
        <p14:creationId xmlns:p14="http://schemas.microsoft.com/office/powerpoint/2010/main" val="116230683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9696"/>
            <a:ext cx="8229600" cy="5836467"/>
          </a:xfrm>
        </p:spPr>
        <p:txBody>
          <a:bodyPr/>
          <a:lstStyle/>
          <a:p>
            <a:pPr marL="0" indent="0" algn="just">
              <a:buNone/>
            </a:pPr>
            <a:r>
              <a:rPr lang="fr-FR" b="1" dirty="0" smtClean="0">
                <a:latin typeface="Times New Roman"/>
                <a:cs typeface="Times New Roman"/>
              </a:rPr>
              <a:t>Défense: </a:t>
            </a:r>
            <a:r>
              <a:rPr lang="fr-FR" dirty="0" smtClean="0">
                <a:latin typeface="Times New Roman"/>
                <a:cs typeface="Times New Roman"/>
              </a:rPr>
              <a:t>Le docteur a informé le père et ce dernier n’a manifestement ni informé sa femme, ni son fils. Si le fils était au courant du danger, il aurait refusé l’eau…À 12 ans, on n’est plus un enfant et on sait dire non et se défendre.</a:t>
            </a:r>
            <a:endParaRPr lang="fr-FR" b="1" dirty="0">
              <a:latin typeface="Times New Roman"/>
              <a:cs typeface="Times New Roman"/>
            </a:endParaRPr>
          </a:p>
          <a:p>
            <a:pPr marL="0" indent="0" algn="just">
              <a:buNone/>
            </a:pPr>
            <a:endParaRPr lang="fr-FR" b="1" dirty="0" smtClean="0">
              <a:latin typeface="Times New Roman"/>
              <a:cs typeface="Times New Roman"/>
            </a:endParaRPr>
          </a:p>
          <a:p>
            <a:pPr marL="0" indent="0" algn="just">
              <a:buNone/>
            </a:pPr>
            <a:r>
              <a:rPr lang="fr-FR" b="1" dirty="0" smtClean="0">
                <a:latin typeface="Times New Roman"/>
                <a:cs typeface="Times New Roman"/>
              </a:rPr>
              <a:t>Accusation: </a:t>
            </a:r>
            <a:r>
              <a:rPr lang="fr-FR" dirty="0" smtClean="0">
                <a:latin typeface="Times New Roman"/>
                <a:cs typeface="Times New Roman"/>
              </a:rPr>
              <a:t>Dans une famille normale, et pour un enjeu aussi important, il est impensable que le père n’ait pas informé sa femme et son fils. La belle-mère a manifestement forcé son fils à boire de l’eau. </a:t>
            </a:r>
            <a:endParaRPr lang="fr-FR" b="1" dirty="0">
              <a:latin typeface="Times New Roman"/>
              <a:cs typeface="Times New Roman"/>
            </a:endParaRPr>
          </a:p>
        </p:txBody>
      </p:sp>
    </p:spTree>
    <p:extLst>
      <p:ext uri="{BB962C8B-B14F-4D97-AF65-F5344CB8AC3E}">
        <p14:creationId xmlns:p14="http://schemas.microsoft.com/office/powerpoint/2010/main" val="176033749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4266"/>
            <a:ext cx="8229600" cy="6172756"/>
          </a:xfrm>
        </p:spPr>
        <p:txBody>
          <a:bodyPr>
            <a:normAutofit fontScale="47500" lnSpcReduction="20000"/>
          </a:bodyPr>
          <a:lstStyle/>
          <a:p>
            <a:pPr marL="0" indent="0" algn="just">
              <a:buNone/>
            </a:pPr>
            <a:r>
              <a:rPr lang="fr-FR" sz="6700" dirty="0" smtClean="0">
                <a:latin typeface="Times New Roman"/>
                <a:cs typeface="Times New Roman"/>
              </a:rPr>
              <a:t>Un père avait un fils. Quand il perdit la mère de l’enfant, il épousa une autre femme. Le père, sa femme et l’enfant vécurent heureux pendant un an, jusqu’à ce que l’enfant tombe gravement malade. Le docteur expliqua au père que son fils mourrait s’il buvait de l’eau froide. Le lendemain, lorsque le fil eu soif, sa belle-mère lui donna de l’eau froide. Le fils mourût, il avait alors 12 ans. La belle-mère est accusée d’empoisonnement par son mari. </a:t>
            </a:r>
          </a:p>
          <a:p>
            <a:pPr marL="0" indent="0">
              <a:buNone/>
            </a:pPr>
            <a:endParaRPr lang="fr-FR" i="1" dirty="0" smtClean="0">
              <a:latin typeface="Times New Roman"/>
              <a:cs typeface="Times New Roman"/>
            </a:endParaRPr>
          </a:p>
          <a:p>
            <a:pPr marL="0" indent="0">
              <a:buNone/>
            </a:pPr>
            <a:endParaRPr lang="fr-FR" dirty="0" smtClean="0">
              <a:latin typeface="Times New Roman"/>
              <a:cs typeface="Times New Roman"/>
            </a:endParaRPr>
          </a:p>
          <a:p>
            <a:pPr marL="0" indent="0" algn="just">
              <a:buNone/>
            </a:pPr>
            <a:r>
              <a:rPr lang="fr-FR" sz="7600" dirty="0" smtClean="0">
                <a:latin typeface="Times New Roman"/>
                <a:cs typeface="Times New Roman"/>
              </a:rPr>
              <a:t>Une stratégie rhétorique exploitant les </a:t>
            </a:r>
            <a:r>
              <a:rPr lang="fr-FR" sz="7600" b="1" dirty="0" smtClean="0">
                <a:latin typeface="Times New Roman"/>
                <a:cs typeface="Times New Roman"/>
              </a:rPr>
              <a:t>intentions </a:t>
            </a:r>
            <a:r>
              <a:rPr lang="fr-FR" sz="7600" dirty="0" smtClean="0">
                <a:latin typeface="Times New Roman"/>
                <a:cs typeface="Times New Roman"/>
              </a:rPr>
              <a:t>des protagonistes dans cette affaire? </a:t>
            </a:r>
            <a:endParaRPr lang="fr-FR" sz="7600" dirty="0">
              <a:latin typeface="Times New Roman"/>
              <a:cs typeface="Times New Roman"/>
            </a:endParaRPr>
          </a:p>
        </p:txBody>
      </p:sp>
    </p:spTree>
    <p:extLst>
      <p:ext uri="{BB962C8B-B14F-4D97-AF65-F5344CB8AC3E}">
        <p14:creationId xmlns:p14="http://schemas.microsoft.com/office/powerpoint/2010/main" val="167744851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2821" y="222843"/>
            <a:ext cx="8734567" cy="6417885"/>
          </a:xfrm>
        </p:spPr>
        <p:txBody>
          <a:bodyPr>
            <a:normAutofit fontScale="92500"/>
          </a:bodyPr>
          <a:lstStyle/>
          <a:p>
            <a:pPr marL="0" indent="0" algn="just">
              <a:buNone/>
            </a:pPr>
            <a:r>
              <a:rPr lang="fr-FR" b="1" dirty="0" smtClean="0">
                <a:latin typeface="Times New Roman"/>
                <a:cs typeface="Times New Roman"/>
              </a:rPr>
              <a:t>Défense: </a:t>
            </a:r>
            <a:r>
              <a:rPr lang="fr-FR" dirty="0" smtClean="0">
                <a:latin typeface="Times New Roman"/>
                <a:cs typeface="Times New Roman"/>
              </a:rPr>
              <a:t>Nous savons que le père, la belle-mère et le fils vivaient heureux. Personne ne cherche à gâcher sa vie. Il est impensable que la belle-mère ait intentionnellement cherché a tuer son beau-fils vu qu’elle pouvait très bien concevoir qu’un tel acte l’enverrait immédiatement en prison. </a:t>
            </a:r>
          </a:p>
          <a:p>
            <a:pPr marL="0" indent="0" algn="just">
              <a:buNone/>
            </a:pPr>
            <a:endParaRPr lang="fr-FR" dirty="0">
              <a:latin typeface="Times New Roman"/>
              <a:cs typeface="Times New Roman"/>
            </a:endParaRPr>
          </a:p>
          <a:p>
            <a:pPr marL="0" indent="0" algn="just">
              <a:buNone/>
            </a:pPr>
            <a:r>
              <a:rPr lang="fr-FR" b="1" dirty="0" smtClean="0">
                <a:latin typeface="Times New Roman"/>
                <a:cs typeface="Times New Roman"/>
              </a:rPr>
              <a:t>Accusation: </a:t>
            </a:r>
            <a:r>
              <a:rPr lang="fr-FR" dirty="0" smtClean="0">
                <a:latin typeface="Times New Roman"/>
                <a:cs typeface="Times New Roman"/>
              </a:rPr>
              <a:t>Les raisons qui peuvent pousser une femme à vouloir se séparer de son beau fils ne manquent pas. Le beau fils n’est-il pas la marque indélébile du premier mariage, de la première femme? Avec la maladie du fils, l’occasion était trop belle et la culpabilité de belle-mère ne fait </a:t>
            </a:r>
            <a:r>
              <a:rPr lang="fr-FR" smtClean="0">
                <a:latin typeface="Times New Roman"/>
                <a:cs typeface="Times New Roman"/>
              </a:rPr>
              <a:t>aucun doute.</a:t>
            </a:r>
            <a:endParaRPr lang="fr-FR" b="1" dirty="0">
              <a:latin typeface="Times New Roman"/>
              <a:cs typeface="Times New Roman"/>
            </a:endParaRPr>
          </a:p>
        </p:txBody>
      </p:sp>
    </p:spTree>
    <p:extLst>
      <p:ext uri="{BB962C8B-B14F-4D97-AF65-F5344CB8AC3E}">
        <p14:creationId xmlns:p14="http://schemas.microsoft.com/office/powerpoint/2010/main" val="263291186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endParaRPr lang="fr-FR" dirty="0" smtClean="0"/>
          </a:p>
          <a:p>
            <a:pPr marL="0" indent="0">
              <a:buNone/>
            </a:pPr>
            <a:r>
              <a:rPr lang="fr-FR" sz="4400" b="1" dirty="0" smtClean="0">
                <a:latin typeface="Times New Roman"/>
                <a:cs typeface="Times New Roman"/>
              </a:rPr>
              <a:t>Concours de plaidoiries</a:t>
            </a:r>
            <a:endParaRPr lang="fr-FR" sz="4400" b="1" dirty="0">
              <a:latin typeface="Times New Roman"/>
              <a:cs typeface="Times New Roman"/>
            </a:endParaRPr>
          </a:p>
        </p:txBody>
      </p:sp>
    </p:spTree>
    <p:extLst>
      <p:ext uri="{BB962C8B-B14F-4D97-AF65-F5344CB8AC3E}">
        <p14:creationId xmlns:p14="http://schemas.microsoft.com/office/powerpoint/2010/main" val="319554017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just"/>
            <a:r>
              <a:rPr lang="fr-FR" sz="4000" dirty="0" smtClean="0">
                <a:latin typeface="Times New Roman"/>
                <a:cs typeface="Times New Roman"/>
              </a:rPr>
              <a:t>Rédigez deux plaidoiries: l’accusation et la défense</a:t>
            </a:r>
          </a:p>
          <a:p>
            <a:pPr algn="just"/>
            <a:r>
              <a:rPr lang="fr-FR" sz="4000" dirty="0" smtClean="0">
                <a:latin typeface="Times New Roman"/>
                <a:cs typeface="Times New Roman"/>
              </a:rPr>
              <a:t>Tirage au sort pour déterminer qui défend quelle position</a:t>
            </a:r>
          </a:p>
          <a:p>
            <a:pPr algn="just"/>
            <a:r>
              <a:rPr lang="fr-FR" sz="4000" dirty="0" smtClean="0">
                <a:latin typeface="Times New Roman"/>
                <a:cs typeface="Times New Roman"/>
              </a:rPr>
              <a:t>Pendant les plaidoiries, vous donnez une note sur 10 à chacun des orateurs</a:t>
            </a:r>
            <a:endParaRPr lang="fr-FR" sz="4000" dirty="0">
              <a:latin typeface="Times New Roman"/>
              <a:cs typeface="Times New Roman"/>
            </a:endParaRPr>
          </a:p>
        </p:txBody>
      </p:sp>
    </p:spTree>
    <p:extLst>
      <p:ext uri="{BB962C8B-B14F-4D97-AF65-F5344CB8AC3E}">
        <p14:creationId xmlns:p14="http://schemas.microsoft.com/office/powerpoint/2010/main" val="95934656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514350" indent="-514350">
              <a:buAutoNum type="arabicParenR"/>
            </a:pPr>
            <a:endParaRPr lang="fr-FR" sz="4000" dirty="0" smtClean="0">
              <a:latin typeface="Times New Roman"/>
              <a:cs typeface="Times New Roman"/>
            </a:endParaRPr>
          </a:p>
          <a:p>
            <a:pPr marL="514350" indent="-514350">
              <a:buAutoNum type="arabicParenR"/>
            </a:pPr>
            <a:endParaRPr lang="fr-FR" sz="4000" dirty="0">
              <a:latin typeface="Times New Roman"/>
              <a:cs typeface="Times New Roman"/>
            </a:endParaRPr>
          </a:p>
          <a:p>
            <a:pPr marL="514350" indent="-514350">
              <a:buAutoNum type="arabicParenR"/>
            </a:pPr>
            <a:r>
              <a:rPr lang="fr-FR" sz="4000" dirty="0" smtClean="0">
                <a:latin typeface="Times New Roman"/>
                <a:cs typeface="Times New Roman"/>
              </a:rPr>
              <a:t>Introduction à la rhétorique</a:t>
            </a:r>
          </a:p>
          <a:p>
            <a:pPr marL="514350" indent="-514350">
              <a:buAutoNum type="arabicParenR"/>
            </a:pPr>
            <a:r>
              <a:rPr lang="fr-FR" sz="4000" dirty="0" smtClean="0">
                <a:latin typeface="Times New Roman"/>
                <a:cs typeface="Times New Roman"/>
              </a:rPr>
              <a:t>Concours de plaidoiries</a:t>
            </a:r>
            <a:endParaRPr lang="fr-FR" sz="4000" dirty="0">
              <a:latin typeface="Times New Roman"/>
              <a:cs typeface="Times New Roman"/>
            </a:endParaRPr>
          </a:p>
        </p:txBody>
      </p:sp>
    </p:spTree>
    <p:extLst>
      <p:ext uri="{BB962C8B-B14F-4D97-AF65-F5344CB8AC3E}">
        <p14:creationId xmlns:p14="http://schemas.microsoft.com/office/powerpoint/2010/main" val="418664870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5103" y="311982"/>
            <a:ext cx="8667721" cy="6546018"/>
          </a:xfrm>
        </p:spPr>
        <p:txBody>
          <a:bodyPr>
            <a:normAutofit fontScale="40000" lnSpcReduction="20000"/>
          </a:bodyPr>
          <a:lstStyle/>
          <a:p>
            <a:pPr marL="0" indent="0" algn="just">
              <a:buNone/>
            </a:pPr>
            <a:r>
              <a:rPr lang="fr-FR" sz="4500" dirty="0">
                <a:latin typeface="Times New Roman"/>
                <a:cs typeface="Times New Roman"/>
              </a:rPr>
              <a:t>En été 2004, M. Marchand acheta une maison de vacances au bord d’une forêt, dans un endroit calme et tranquille. En 10 ans, sa maison fut cambriolée 12 fois. Au début de l’année 2014, M. Marchand décida de protéger sa maison avec une bombe qu’il fabriqua lui-même et qu’il plaça dans un placard. La bombe était programmée pour exploser 20 secondes après l’ouverture du placard. À l’entrée de son jardin, il plaça un écriteau : « ne pas entrer, danger de mort : bombe ». En été 2014, M. Durand, qui était entré par effraction, fut retrouvé mort dans la maison de M. Marchand, à cause de la bombe. À la police, M. Marchand déclara : « Je n’ai jamais eu l’intention de tuer. La bombe n’était pas puissante, elle devait seulement engendrer de petites blessures, pour que les voleurs doivent aller à l’hôpital et puissent être identifiés ». Aux questions des journalistes, la femme de M. Marchand déclara : « Cette maison de vacances était le rêve de notre vie. Les gens doivent comprendre ce que cela fait de voir le fruit de notre travail méprisé par des criminels. Douze cambriolages en 10 ans, et la police n’a jamais été capable d’en retrouver un. C’est comme s’il n’y avait pas de justice. » Interrogé par la presse, le frère de M. Durand déclara : « Mon frère était un pauvre garçon, qui se battait pour pouvoir nourrir sa famille. Il n’avait jamais commis de crime auparavant et a agit par désespoir. Il m’a dit qu’il avait choisi cette maison car il savait qu’elle serait vide. Il n’aurait jamais risqué de blesser quelqu’un. Mon petit frère est mort maintenant ». </a:t>
            </a:r>
          </a:p>
          <a:p>
            <a:pPr marL="0" indent="0" algn="just">
              <a:buNone/>
            </a:pPr>
            <a:r>
              <a:rPr lang="fr-FR" sz="4500" dirty="0">
                <a:latin typeface="Times New Roman"/>
                <a:cs typeface="Times New Roman"/>
              </a:rPr>
              <a:t> </a:t>
            </a:r>
          </a:p>
          <a:p>
            <a:pPr marL="0" indent="0" algn="just">
              <a:buNone/>
            </a:pPr>
            <a:endParaRPr lang="fr-FR" sz="4500" b="1" dirty="0" smtClean="0">
              <a:latin typeface="Times New Roman"/>
              <a:cs typeface="Times New Roman"/>
            </a:endParaRPr>
          </a:p>
          <a:p>
            <a:pPr marL="0" indent="0" algn="just">
              <a:buNone/>
            </a:pPr>
            <a:r>
              <a:rPr lang="fr-FR" sz="4500" b="1" dirty="0" smtClean="0">
                <a:latin typeface="Times New Roman"/>
                <a:cs typeface="Times New Roman"/>
              </a:rPr>
              <a:t>Une </a:t>
            </a:r>
            <a:r>
              <a:rPr lang="fr-FR" sz="4500" b="1" dirty="0">
                <a:latin typeface="Times New Roman"/>
                <a:cs typeface="Times New Roman"/>
              </a:rPr>
              <a:t>définition de la légitime défense : </a:t>
            </a:r>
            <a:r>
              <a:rPr lang="fr-FR" sz="4500" dirty="0">
                <a:latin typeface="Times New Roman"/>
                <a:cs typeface="Times New Roman"/>
              </a:rPr>
              <a:t>Un citoyen est autorisé à utiliser une force proportionnée pour se protéger, pour protéger ceux dont il est responsable et pour protéger ses biens. La légitime défense doit être raisonnable.</a:t>
            </a:r>
          </a:p>
          <a:p>
            <a:pPr marL="0" indent="0">
              <a:buNone/>
            </a:pPr>
            <a:endParaRPr lang="fr-FR" dirty="0"/>
          </a:p>
        </p:txBody>
      </p:sp>
    </p:spTree>
    <p:extLst>
      <p:ext uri="{BB962C8B-B14F-4D97-AF65-F5344CB8AC3E}">
        <p14:creationId xmlns:p14="http://schemas.microsoft.com/office/powerpoint/2010/main" val="317536774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67971"/>
            <a:ext cx="8411060" cy="6128187"/>
          </a:xfrm>
        </p:spPr>
        <p:txBody>
          <a:bodyPr>
            <a:normAutofit/>
          </a:bodyPr>
          <a:lstStyle/>
          <a:p>
            <a:pPr marL="0" indent="0" algn="just">
              <a:buNone/>
            </a:pPr>
            <a:r>
              <a:rPr lang="fr-FR" dirty="0" smtClean="0">
                <a:latin typeface="Times New Roman"/>
                <a:cs typeface="Times New Roman"/>
              </a:rPr>
              <a:t>En réalité…</a:t>
            </a:r>
          </a:p>
          <a:p>
            <a:pPr algn="just"/>
            <a:r>
              <a:rPr lang="fr-FR" dirty="0" smtClean="0">
                <a:latin typeface="Times New Roman"/>
                <a:cs typeface="Times New Roman"/>
              </a:rPr>
              <a:t>M. </a:t>
            </a:r>
            <a:r>
              <a:rPr lang="fr-FR" dirty="0" err="1" smtClean="0">
                <a:latin typeface="Times New Roman"/>
                <a:cs typeface="Times New Roman"/>
              </a:rPr>
              <a:t>Legras</a:t>
            </a:r>
            <a:r>
              <a:rPr lang="fr-FR" dirty="0" smtClean="0">
                <a:latin typeface="Times New Roman"/>
                <a:cs typeface="Times New Roman"/>
              </a:rPr>
              <a:t>, fut d’abord condamné en </a:t>
            </a:r>
            <a:r>
              <a:rPr lang="fr-FR" dirty="0">
                <a:latin typeface="Times New Roman"/>
                <a:cs typeface="Times New Roman"/>
              </a:rPr>
              <a:t>mai 1976, </a:t>
            </a:r>
            <a:r>
              <a:rPr lang="fr-FR" dirty="0" smtClean="0">
                <a:latin typeface="Times New Roman"/>
                <a:cs typeface="Times New Roman"/>
              </a:rPr>
              <a:t>par le </a:t>
            </a:r>
            <a:r>
              <a:rPr lang="fr-FR" dirty="0">
                <a:latin typeface="Times New Roman"/>
                <a:cs typeface="Times New Roman"/>
              </a:rPr>
              <a:t>tribunal correctionnel de Troyes </a:t>
            </a:r>
            <a:r>
              <a:rPr lang="fr-FR" dirty="0" smtClean="0">
                <a:latin typeface="Times New Roman"/>
                <a:cs typeface="Times New Roman"/>
              </a:rPr>
              <a:t>à </a:t>
            </a:r>
            <a:r>
              <a:rPr lang="fr-FR" dirty="0">
                <a:latin typeface="Times New Roman"/>
                <a:cs typeface="Times New Roman"/>
              </a:rPr>
              <a:t>8 mois de prison avec sursis pour blessures et homicides involontaires</a:t>
            </a:r>
            <a:r>
              <a:rPr lang="fr-FR" dirty="0" smtClean="0">
                <a:latin typeface="Times New Roman"/>
                <a:cs typeface="Times New Roman"/>
              </a:rPr>
              <a:t>.</a:t>
            </a:r>
          </a:p>
          <a:p>
            <a:pPr algn="just"/>
            <a:r>
              <a:rPr lang="fr-FR" dirty="0" smtClean="0">
                <a:latin typeface="Times New Roman"/>
                <a:cs typeface="Times New Roman"/>
              </a:rPr>
              <a:t>Il sera ensuite acquitté, suite au soutien populaire, en</a:t>
            </a:r>
            <a:r>
              <a:rPr lang="fr-FR" dirty="0">
                <a:latin typeface="Times New Roman"/>
                <a:cs typeface="Times New Roman"/>
              </a:rPr>
              <a:t> novembre 1982 lorsque a été connu son </a:t>
            </a:r>
            <a:r>
              <a:rPr lang="fr-FR" dirty="0" smtClean="0">
                <a:latin typeface="Times New Roman"/>
                <a:cs typeface="Times New Roman"/>
              </a:rPr>
              <a:t>acquittement</a:t>
            </a:r>
            <a:endParaRPr lang="fr-FR" b="1" dirty="0" smtClean="0">
              <a:latin typeface="Times New Roman"/>
              <a:cs typeface="Times New Roman"/>
            </a:endParaRPr>
          </a:p>
          <a:p>
            <a:pPr algn="just">
              <a:buFont typeface="Wingdings" charset="2"/>
              <a:buChar char="Ø"/>
            </a:pPr>
            <a:r>
              <a:rPr lang="fr-FR" dirty="0">
                <a:latin typeface="Times New Roman"/>
                <a:cs typeface="Times New Roman"/>
                <a:hlinkClick r:id="rId2"/>
              </a:rPr>
              <a:t>http://www.larousse.fr/archives/journaux_annee/fin_1982/146/</a:t>
            </a:r>
            <a:r>
              <a:rPr lang="fr-FR" dirty="0" smtClean="0">
                <a:latin typeface="Times New Roman"/>
                <a:cs typeface="Times New Roman"/>
                <a:hlinkClick r:id="rId2"/>
              </a:rPr>
              <a:t>faits_divers</a:t>
            </a:r>
            <a:endParaRPr lang="fr-FR" dirty="0" smtClean="0">
              <a:latin typeface="Times New Roman"/>
              <a:cs typeface="Times New Roman"/>
            </a:endParaRPr>
          </a:p>
          <a:p>
            <a:pPr algn="just">
              <a:buFont typeface="Wingdings" charset="2"/>
              <a:buChar char="Ø"/>
            </a:pPr>
            <a:r>
              <a:rPr lang="de-DE" dirty="0">
                <a:latin typeface="Times New Roman"/>
                <a:cs typeface="Times New Roman"/>
                <a:hlinkClick r:id="rId3"/>
              </a:rPr>
              <a:t>http://www.jschweitzer.fr/crimes/affaire-legras</a:t>
            </a:r>
            <a:r>
              <a:rPr lang="de-DE" dirty="0" smtClean="0">
                <a:latin typeface="Times New Roman"/>
                <a:cs typeface="Times New Roman"/>
                <a:hlinkClick r:id="rId3"/>
              </a:rPr>
              <a:t>/</a:t>
            </a:r>
            <a:endParaRPr lang="de-DE" dirty="0" smtClean="0">
              <a:latin typeface="Times New Roman"/>
              <a:cs typeface="Times New Roman"/>
            </a:endParaRPr>
          </a:p>
          <a:p>
            <a:pPr algn="just">
              <a:buFont typeface="Wingdings" charset="2"/>
              <a:buChar char="Ø"/>
            </a:pPr>
            <a:endParaRPr lang="fr-FR" dirty="0" smtClean="0">
              <a:latin typeface="Times New Roman"/>
              <a:cs typeface="Times New Roman"/>
            </a:endParaRPr>
          </a:p>
          <a:p>
            <a:pPr marL="0" indent="0" algn="just">
              <a:buNone/>
            </a:pPr>
            <a:endParaRPr lang="fr-FR" dirty="0">
              <a:latin typeface="Times New Roman"/>
              <a:cs typeface="Times New Roman"/>
            </a:endParaRPr>
          </a:p>
        </p:txBody>
      </p:sp>
    </p:spTree>
    <p:extLst>
      <p:ext uri="{BB962C8B-B14F-4D97-AF65-F5344CB8AC3E}">
        <p14:creationId xmlns:p14="http://schemas.microsoft.com/office/powerpoint/2010/main" val="84680325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smtClean="0"/>
          </a:p>
          <a:p>
            <a:pPr marL="0" indent="0">
              <a:buNone/>
            </a:pPr>
            <a:endParaRPr lang="fr-FR" dirty="0"/>
          </a:p>
          <a:p>
            <a:pPr marL="0" indent="0">
              <a:buNone/>
            </a:pPr>
            <a:r>
              <a:rPr lang="fr-FR" sz="4800" dirty="0" smtClean="0">
                <a:latin typeface="Times New Roman"/>
                <a:cs typeface="Times New Roman"/>
              </a:rPr>
              <a:t>Introduction à la rhétorique</a:t>
            </a:r>
            <a:endParaRPr lang="fr-FR" sz="4800" dirty="0">
              <a:latin typeface="Times New Roman"/>
              <a:cs typeface="Times New Roman"/>
            </a:endParaRPr>
          </a:p>
        </p:txBody>
      </p:sp>
    </p:spTree>
    <p:extLst>
      <p:ext uri="{BB962C8B-B14F-4D97-AF65-F5344CB8AC3E}">
        <p14:creationId xmlns:p14="http://schemas.microsoft.com/office/powerpoint/2010/main" val="3520299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34824"/>
            <a:ext cx="8229600" cy="5591339"/>
          </a:xfrm>
        </p:spPr>
        <p:txBody>
          <a:bodyPr/>
          <a:lstStyle/>
          <a:p>
            <a:pPr algn="just"/>
            <a:r>
              <a:rPr lang="fr-FR" sz="3600" dirty="0" smtClean="0">
                <a:latin typeface="Times New Roman"/>
                <a:cs typeface="Times New Roman"/>
              </a:rPr>
              <a:t>La rhétorique est apparue en Grèce au cinquième siècle avant notre ère, dans le contexte de la première expérience de démocratie directe</a:t>
            </a:r>
          </a:p>
          <a:p>
            <a:pPr marL="0" indent="0" algn="just">
              <a:buNone/>
            </a:pPr>
            <a:endParaRPr lang="fr-FR" sz="3600" dirty="0" smtClean="0">
              <a:latin typeface="Times New Roman"/>
              <a:cs typeface="Times New Roman"/>
            </a:endParaRPr>
          </a:p>
          <a:p>
            <a:pPr algn="just"/>
            <a:r>
              <a:rPr lang="fr-FR" sz="3600" dirty="0" smtClean="0">
                <a:latin typeface="Times New Roman"/>
                <a:cs typeface="Times New Roman"/>
              </a:rPr>
              <a:t>L’objectif de la rhétorique était de former les citoyens pour les institutions démocratiques: les cours de justice, les assemblées délibérantes</a:t>
            </a:r>
          </a:p>
          <a:p>
            <a:pPr algn="just"/>
            <a:endParaRPr lang="fr-FR" dirty="0">
              <a:latin typeface="Times New Roman"/>
              <a:cs typeface="Times New Roman"/>
            </a:endParaRPr>
          </a:p>
        </p:txBody>
      </p:sp>
    </p:spTree>
    <p:extLst>
      <p:ext uri="{BB962C8B-B14F-4D97-AF65-F5344CB8AC3E}">
        <p14:creationId xmlns:p14="http://schemas.microsoft.com/office/powerpoint/2010/main" val="366621925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1118"/>
            <a:ext cx="8229600" cy="5725045"/>
          </a:xfrm>
        </p:spPr>
        <p:txBody>
          <a:bodyPr>
            <a:normAutofit/>
          </a:bodyPr>
          <a:lstStyle/>
          <a:p>
            <a:pPr marL="0" indent="0">
              <a:buNone/>
            </a:pPr>
            <a:r>
              <a:rPr lang="fr-FR" sz="4000" b="1" dirty="0" smtClean="0">
                <a:latin typeface="Times New Roman"/>
                <a:cs typeface="Times New Roman"/>
              </a:rPr>
              <a:t>Définition</a:t>
            </a:r>
          </a:p>
          <a:p>
            <a:pPr marL="0" indent="0">
              <a:buNone/>
            </a:pPr>
            <a:endParaRPr lang="fr-FR" sz="4000" dirty="0" smtClean="0">
              <a:latin typeface="Times New Roman"/>
              <a:cs typeface="Times New Roman"/>
            </a:endParaRPr>
          </a:p>
          <a:p>
            <a:pPr marL="0" indent="0" algn="just">
              <a:buNone/>
            </a:pPr>
            <a:r>
              <a:rPr lang="fr-FR" sz="4000" dirty="0" smtClean="0">
                <a:latin typeface="Times New Roman"/>
                <a:cs typeface="Times New Roman"/>
              </a:rPr>
              <a:t>« La rhétorique est la capacité à identifier ce qui, dans chaque situation, est propre à persuader. »</a:t>
            </a:r>
          </a:p>
          <a:p>
            <a:pPr marL="0" indent="0">
              <a:buNone/>
            </a:pPr>
            <a:r>
              <a:rPr lang="fr-FR" sz="4000" dirty="0" smtClean="0">
                <a:latin typeface="Times New Roman"/>
                <a:cs typeface="Times New Roman"/>
              </a:rPr>
              <a:t>(Aristote, </a:t>
            </a:r>
            <a:r>
              <a:rPr lang="fr-FR" sz="4000" i="1" dirty="0" smtClean="0">
                <a:latin typeface="Times New Roman"/>
                <a:cs typeface="Times New Roman"/>
              </a:rPr>
              <a:t>Rhétorique</a:t>
            </a:r>
            <a:r>
              <a:rPr lang="fr-FR" sz="4000" dirty="0" smtClean="0">
                <a:latin typeface="Times New Roman"/>
                <a:cs typeface="Times New Roman"/>
              </a:rPr>
              <a:t>, 350 av. JC)</a:t>
            </a:r>
            <a:endParaRPr lang="fr-FR" sz="4000" dirty="0">
              <a:latin typeface="Times New Roman"/>
              <a:cs typeface="Times New Roman"/>
            </a:endParaRPr>
          </a:p>
        </p:txBody>
      </p:sp>
    </p:spTree>
    <p:extLst>
      <p:ext uri="{BB962C8B-B14F-4D97-AF65-F5344CB8AC3E}">
        <p14:creationId xmlns:p14="http://schemas.microsoft.com/office/powerpoint/2010/main" val="15363827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fr-FR" sz="4400" dirty="0" smtClean="0">
                <a:latin typeface="Times New Roman"/>
                <a:cs typeface="Times New Roman"/>
              </a:rPr>
              <a:t>Deux outils:</a:t>
            </a:r>
          </a:p>
          <a:p>
            <a:pPr marL="0" indent="0">
              <a:buNone/>
            </a:pPr>
            <a:endParaRPr lang="fr-FR" sz="4400" dirty="0">
              <a:latin typeface="Times New Roman"/>
              <a:cs typeface="Times New Roman"/>
            </a:endParaRPr>
          </a:p>
          <a:p>
            <a:r>
              <a:rPr lang="fr-FR" sz="4400" dirty="0" smtClean="0">
                <a:latin typeface="Times New Roman"/>
                <a:cs typeface="Times New Roman"/>
              </a:rPr>
              <a:t>La conception rhétorique de la preuve</a:t>
            </a:r>
          </a:p>
          <a:p>
            <a:r>
              <a:rPr lang="fr-FR" sz="4400" dirty="0" smtClean="0">
                <a:latin typeface="Times New Roman"/>
                <a:cs typeface="Times New Roman"/>
              </a:rPr>
              <a:t>Les lieux de la rhétorique</a:t>
            </a:r>
            <a:endParaRPr lang="fr-FR" sz="4400" dirty="0">
              <a:latin typeface="Times New Roman"/>
              <a:cs typeface="Times New Roman"/>
            </a:endParaRPr>
          </a:p>
        </p:txBody>
      </p:sp>
    </p:spTree>
    <p:extLst>
      <p:ext uri="{BB962C8B-B14F-4D97-AF65-F5344CB8AC3E}">
        <p14:creationId xmlns:p14="http://schemas.microsoft.com/office/powerpoint/2010/main" val="224264850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3402"/>
            <a:ext cx="8229600" cy="5702761"/>
          </a:xfrm>
        </p:spPr>
        <p:txBody>
          <a:bodyPr>
            <a:normAutofit/>
          </a:bodyPr>
          <a:lstStyle/>
          <a:p>
            <a:pPr marL="0" indent="0">
              <a:buNone/>
            </a:pPr>
            <a:r>
              <a:rPr lang="fr-FR" sz="3600" b="1" dirty="0" smtClean="0">
                <a:latin typeface="Times New Roman"/>
                <a:cs typeface="Times New Roman"/>
              </a:rPr>
              <a:t>La conception rhétorique de la preuve</a:t>
            </a:r>
          </a:p>
          <a:p>
            <a:pPr marL="0" indent="0">
              <a:buNone/>
            </a:pPr>
            <a:endParaRPr lang="fr-FR" sz="3600" b="1" dirty="0">
              <a:latin typeface="Times New Roman"/>
              <a:cs typeface="Times New Roman"/>
            </a:endParaRPr>
          </a:p>
          <a:p>
            <a:r>
              <a:rPr lang="fr-FR" sz="3600" b="1" dirty="0" smtClean="0">
                <a:latin typeface="Times New Roman"/>
                <a:cs typeface="Times New Roman"/>
              </a:rPr>
              <a:t>Ethos</a:t>
            </a:r>
          </a:p>
          <a:p>
            <a:endParaRPr lang="fr-FR" sz="3600" b="1" dirty="0">
              <a:latin typeface="Times New Roman"/>
              <a:cs typeface="Times New Roman"/>
            </a:endParaRPr>
          </a:p>
          <a:p>
            <a:r>
              <a:rPr lang="fr-FR" sz="3600" b="1" dirty="0" smtClean="0">
                <a:latin typeface="Times New Roman"/>
                <a:cs typeface="Times New Roman"/>
              </a:rPr>
              <a:t>Pathos</a:t>
            </a:r>
          </a:p>
          <a:p>
            <a:endParaRPr lang="fr-FR" sz="3600" b="1" dirty="0">
              <a:latin typeface="Times New Roman"/>
              <a:cs typeface="Times New Roman"/>
            </a:endParaRPr>
          </a:p>
          <a:p>
            <a:r>
              <a:rPr lang="fr-FR" sz="3600" b="1" dirty="0" smtClean="0">
                <a:latin typeface="Times New Roman"/>
                <a:cs typeface="Times New Roman"/>
              </a:rPr>
              <a:t>Logos</a:t>
            </a:r>
            <a:endParaRPr lang="fr-FR" sz="3600" b="1" dirty="0">
              <a:latin typeface="Times New Roman"/>
              <a:cs typeface="Times New Roman"/>
            </a:endParaRPr>
          </a:p>
        </p:txBody>
      </p:sp>
    </p:spTree>
    <p:extLst>
      <p:ext uri="{BB962C8B-B14F-4D97-AF65-F5344CB8AC3E}">
        <p14:creationId xmlns:p14="http://schemas.microsoft.com/office/powerpoint/2010/main" val="371970451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67385" y="668530"/>
            <a:ext cx="8419415" cy="5457633"/>
          </a:xfrm>
        </p:spPr>
        <p:txBody>
          <a:bodyPr/>
          <a:lstStyle/>
          <a:p>
            <a:pPr marL="0" indent="0">
              <a:buNone/>
            </a:pPr>
            <a:r>
              <a:rPr lang="fr-FR" sz="3600" b="1" dirty="0" smtClean="0">
                <a:latin typeface="Times New Roman"/>
                <a:cs typeface="Times New Roman"/>
              </a:rPr>
              <a:t>Ethos: </a:t>
            </a:r>
            <a:r>
              <a:rPr lang="fr-FR" sz="3600" dirty="0" smtClean="0">
                <a:latin typeface="Times New Roman"/>
                <a:cs typeface="Times New Roman"/>
              </a:rPr>
              <a:t>l’image que l’orateur donne de lui-même</a:t>
            </a:r>
          </a:p>
          <a:p>
            <a:pPr marL="0" indent="0">
              <a:buNone/>
            </a:pPr>
            <a:endParaRPr lang="fr-FR" sz="3600" dirty="0">
              <a:latin typeface="Times New Roman"/>
              <a:cs typeface="Times New Roman"/>
            </a:endParaRPr>
          </a:p>
          <a:p>
            <a:pPr>
              <a:buFont typeface="Wingdings" charset="2"/>
              <a:buChar char="ü"/>
            </a:pPr>
            <a:r>
              <a:rPr lang="fr-FR" sz="3600" dirty="0" smtClean="0">
                <a:latin typeface="Times New Roman"/>
                <a:cs typeface="Times New Roman"/>
              </a:rPr>
              <a:t>Objectif: donner l’image de quelqu’un en qui il est raisonnable d’avoir confiance</a:t>
            </a:r>
          </a:p>
          <a:p>
            <a:pPr>
              <a:buFont typeface="Wingdings" charset="2"/>
              <a:buChar char="ü"/>
            </a:pPr>
            <a:r>
              <a:rPr lang="fr-FR" sz="3600" dirty="0" smtClean="0">
                <a:latin typeface="Times New Roman"/>
                <a:cs typeface="Times New Roman"/>
              </a:rPr>
              <a:t>On inspire de la confiance lorsqu’on fait preuve de trois qualités: la compétence, la vertu, la bienveillance</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21477193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90256"/>
            <a:ext cx="8229600" cy="5635908"/>
          </a:xfrm>
        </p:spPr>
        <p:txBody>
          <a:bodyPr/>
          <a:lstStyle/>
          <a:p>
            <a:pPr marL="0" indent="0" algn="just">
              <a:buNone/>
            </a:pPr>
            <a:r>
              <a:rPr lang="fr-FR" b="1" dirty="0" smtClean="0">
                <a:latin typeface="Times New Roman"/>
                <a:cs typeface="Times New Roman"/>
              </a:rPr>
              <a:t>Pathos: </a:t>
            </a:r>
            <a:r>
              <a:rPr lang="fr-FR" dirty="0" smtClean="0">
                <a:latin typeface="Times New Roman"/>
                <a:cs typeface="Times New Roman"/>
              </a:rPr>
              <a:t>l’utilisation des émotions dans le discours</a:t>
            </a:r>
          </a:p>
          <a:p>
            <a:pPr marL="0" indent="0">
              <a:buNone/>
            </a:pPr>
            <a:endParaRPr lang="fr-FR" b="1" dirty="0">
              <a:latin typeface="Times New Roman"/>
              <a:cs typeface="Times New Roman"/>
            </a:endParaRPr>
          </a:p>
          <a:p>
            <a:pPr algn="just"/>
            <a:r>
              <a:rPr lang="fr-FR" dirty="0" smtClean="0">
                <a:latin typeface="Times New Roman"/>
                <a:cs typeface="Times New Roman"/>
              </a:rPr>
              <a:t>Tenir compte des émotions de l’auditoire (exploiter la colère ou la peur)</a:t>
            </a:r>
          </a:p>
          <a:p>
            <a:pPr algn="just"/>
            <a:r>
              <a:rPr lang="fr-FR" dirty="0" smtClean="0">
                <a:latin typeface="Times New Roman"/>
                <a:cs typeface="Times New Roman"/>
              </a:rPr>
              <a:t>Chercher à produire une émotion dans l’auditoire (indignation, pitié…)</a:t>
            </a:r>
          </a:p>
          <a:p>
            <a:pPr algn="just"/>
            <a:r>
              <a:rPr lang="fr-FR" b="1" dirty="0" smtClean="0">
                <a:latin typeface="Times New Roman"/>
                <a:cs typeface="Times New Roman"/>
              </a:rPr>
              <a:t>Bonne pratique: </a:t>
            </a:r>
            <a:r>
              <a:rPr lang="fr-FR" dirty="0" smtClean="0">
                <a:latin typeface="Times New Roman"/>
                <a:cs typeface="Times New Roman"/>
              </a:rPr>
              <a:t>viser la convenance en matière d’émotion</a:t>
            </a:r>
          </a:p>
        </p:txBody>
      </p:sp>
    </p:spTree>
    <p:extLst>
      <p:ext uri="{BB962C8B-B14F-4D97-AF65-F5344CB8AC3E}">
        <p14:creationId xmlns:p14="http://schemas.microsoft.com/office/powerpoint/2010/main" val="339910274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216</TotalTime>
  <Words>1013</Words>
  <Application>Microsoft Macintosh PowerPoint</Application>
  <PresentationFormat>Présentation à l'écran (4:3)</PresentationFormat>
  <Paragraphs>87</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Logique et Argumentation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ULB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Logique et Argumentation </dc:title>
  <dc:creator>Victor Ferry</dc:creator>
  <cp:lastModifiedBy>Victor Ferry</cp:lastModifiedBy>
  <cp:revision>23</cp:revision>
  <dcterms:created xsi:type="dcterms:W3CDTF">2015-12-08T11:58:09Z</dcterms:created>
  <dcterms:modified xsi:type="dcterms:W3CDTF">2015-12-16T16:48:38Z</dcterms:modified>
</cp:coreProperties>
</file>