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3" r:id="rId19"/>
    <p:sldId id="277" r:id="rId20"/>
    <p:sldId id="275" r:id="rId21"/>
    <p:sldId id="276" r:id="rId22"/>
    <p:sldId id="278" r:id="rId23"/>
    <p:sldId id="279" r:id="rId24"/>
    <p:sldId id="281" r:id="rId25"/>
    <p:sldId id="280" r:id="rId26"/>
    <p:sldId id="282" r:id="rId27"/>
    <p:sldId id="290" r:id="rId28"/>
    <p:sldId id="283" r:id="rId29"/>
    <p:sldId id="284" r:id="rId30"/>
    <p:sldId id="285" r:id="rId31"/>
    <p:sldId id="286" r:id="rId32"/>
    <p:sldId id="287" r:id="rId33"/>
    <p:sldId id="289" r:id="rId34"/>
    <p:sldId id="288" r:id="rId35"/>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8" d="100"/>
          <a:sy n="58" d="100"/>
        </p:scale>
        <p:origin x="-114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524A03-2380-5942-9EDA-31665F252C56}" type="datetimeFigureOut">
              <a:rPr lang="fr-FR" smtClean="0"/>
              <a:t>22/11/15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1DC13A-6794-BE4E-9DED-EA6F04FAAD4C}" type="slidenum">
              <a:rPr lang="fr-FR" smtClean="0"/>
              <a:t>‹#›</a:t>
            </a:fld>
            <a:endParaRPr lang="fr-FR"/>
          </a:p>
        </p:txBody>
      </p:sp>
    </p:spTree>
    <p:extLst>
      <p:ext uri="{BB962C8B-B14F-4D97-AF65-F5344CB8AC3E}">
        <p14:creationId xmlns:p14="http://schemas.microsoft.com/office/powerpoint/2010/main" val="38442814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200" u="sng" kern="1200" dirty="0" smtClean="0">
                <a:solidFill>
                  <a:schemeClr val="tx1"/>
                </a:solidFill>
                <a:effectLst/>
                <a:latin typeface="+mn-lt"/>
                <a:ea typeface="+mn-ea"/>
                <a:cs typeface="+mn-cs"/>
              </a:rPr>
              <a:t>Exemple :</a:t>
            </a:r>
            <a:r>
              <a:rPr lang="fr-FR" sz="1200" kern="1200" dirty="0" smtClean="0">
                <a:solidFill>
                  <a:schemeClr val="tx1"/>
                </a:solidFill>
                <a:effectLst/>
                <a:latin typeface="+mn-lt"/>
                <a:ea typeface="+mn-ea"/>
                <a:cs typeface="+mn-cs"/>
              </a:rPr>
              <a:t> « Tel ministre est escroc, il a des comptes en Suisse ! ». Si j’affirme cela publiquement, on peut me demander des preuves. Si je dis : « C’est plutôt à vous de me prouvez qu’il n’est pas coupable ». Dans ce cas, j’inverse la charge de la preuve plutôt que défendre ma position. </a:t>
            </a:r>
          </a:p>
          <a:p>
            <a:endParaRPr lang="fr-FR" dirty="0"/>
          </a:p>
        </p:txBody>
      </p:sp>
      <p:sp>
        <p:nvSpPr>
          <p:cNvPr id="4" name="Espace réservé du numéro de diapositive 3"/>
          <p:cNvSpPr>
            <a:spLocks noGrp="1"/>
          </p:cNvSpPr>
          <p:nvPr>
            <p:ph type="sldNum" sz="quarter" idx="10"/>
          </p:nvPr>
        </p:nvSpPr>
        <p:spPr/>
        <p:txBody>
          <a:bodyPr/>
          <a:lstStyle/>
          <a:p>
            <a:fld id="{301DC13A-6794-BE4E-9DED-EA6F04FAAD4C}" type="slidenum">
              <a:rPr lang="fr-FR" smtClean="0"/>
              <a:t>29</a:t>
            </a:fld>
            <a:endParaRPr lang="fr-FR"/>
          </a:p>
        </p:txBody>
      </p:sp>
    </p:spTree>
    <p:extLst>
      <p:ext uri="{BB962C8B-B14F-4D97-AF65-F5344CB8AC3E}">
        <p14:creationId xmlns:p14="http://schemas.microsoft.com/office/powerpoint/2010/main" val="1459768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Times New Roman"/>
                <a:ea typeface="+mn-ea"/>
                <a:cs typeface="Times New Roman"/>
              </a:rPr>
              <a:t>Très souvent, pour critiquer l’opinion d’un autre, nous commençons pas la caricaturer. En général, les critiques qui commencent par « Si je comprends bien, vous êtes en train de nous dire… » doivent éveiller votre suspicion. C’est ce qu’on appelle la </a:t>
            </a:r>
            <a:r>
              <a:rPr lang="fr-FR" sz="1200" b="1" i="1" kern="1200" dirty="0" smtClean="0">
                <a:solidFill>
                  <a:schemeClr val="tx1"/>
                </a:solidFill>
                <a:effectLst/>
                <a:latin typeface="Times New Roman"/>
                <a:ea typeface="+mn-ea"/>
                <a:cs typeface="Times New Roman"/>
              </a:rPr>
              <a:t>fallacy de l’homme de paille</a:t>
            </a:r>
            <a:r>
              <a:rPr lang="fr-FR" sz="1200" b="1" kern="1200" dirty="0" smtClean="0">
                <a:solidFill>
                  <a:schemeClr val="tx1"/>
                </a:solidFill>
                <a:effectLst/>
                <a:latin typeface="Times New Roman"/>
                <a:ea typeface="+mn-ea"/>
                <a:cs typeface="Times New Roman"/>
              </a:rPr>
              <a:t>.</a:t>
            </a:r>
            <a:r>
              <a:rPr lang="fr-FR" sz="1200" kern="1200" dirty="0" smtClean="0">
                <a:solidFill>
                  <a:schemeClr val="tx1"/>
                </a:solidFill>
                <a:effectLst/>
                <a:latin typeface="Times New Roman"/>
                <a:ea typeface="+mn-ea"/>
                <a:cs typeface="Times New Roman"/>
              </a:rPr>
              <a:t> On la commet quand on reprend les propos hors du contexte, qu’on simplifie à outrance ou qu’on exagère</a:t>
            </a:r>
            <a:r>
              <a:rPr lang="fr-FR" sz="1200" kern="1200" baseline="0" dirty="0" smtClean="0">
                <a:solidFill>
                  <a:schemeClr val="tx1"/>
                </a:solidFill>
                <a:effectLst/>
                <a:latin typeface="Times New Roman"/>
                <a:ea typeface="+mn-ea"/>
                <a:cs typeface="Times New Roman"/>
              </a:rPr>
              <a:t> les propos de notre interlocuteur. </a:t>
            </a:r>
            <a:r>
              <a:rPr lang="fr-FR" sz="1200" kern="1200" dirty="0" smtClean="0">
                <a:solidFill>
                  <a:schemeClr val="tx1"/>
                </a:solidFill>
                <a:effectLst/>
                <a:latin typeface="Times New Roman"/>
                <a:ea typeface="+mn-ea"/>
                <a:cs typeface="Times New Roman"/>
              </a:rPr>
              <a:t> </a:t>
            </a:r>
          </a:p>
          <a:p>
            <a:endParaRPr lang="fr-FR" dirty="0"/>
          </a:p>
        </p:txBody>
      </p:sp>
      <p:sp>
        <p:nvSpPr>
          <p:cNvPr id="4" name="Espace réservé du numéro de diapositive 3"/>
          <p:cNvSpPr>
            <a:spLocks noGrp="1"/>
          </p:cNvSpPr>
          <p:nvPr>
            <p:ph type="sldNum" sz="quarter" idx="10"/>
          </p:nvPr>
        </p:nvSpPr>
        <p:spPr/>
        <p:txBody>
          <a:bodyPr/>
          <a:lstStyle/>
          <a:p>
            <a:fld id="{301DC13A-6794-BE4E-9DED-EA6F04FAAD4C}" type="slidenum">
              <a:rPr lang="fr-FR" smtClean="0"/>
              <a:t>30</a:t>
            </a:fld>
            <a:endParaRPr lang="fr-FR"/>
          </a:p>
        </p:txBody>
      </p:sp>
    </p:spTree>
    <p:extLst>
      <p:ext uri="{BB962C8B-B14F-4D97-AF65-F5344CB8AC3E}">
        <p14:creationId xmlns:p14="http://schemas.microsoft.com/office/powerpoint/2010/main" val="1029997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8FCE0A8-7409-F84D-8268-D0E0A3AF5B6E}" type="datetimeFigureOut">
              <a:rPr lang="fr-FR" smtClean="0"/>
              <a:t>22/11/15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BD8318-EB76-8C47-B640-53151F2C4A9B}" type="slidenum">
              <a:rPr lang="fr-FR" smtClean="0"/>
              <a:t>‹#›</a:t>
            </a:fld>
            <a:endParaRPr lang="fr-FR"/>
          </a:p>
        </p:txBody>
      </p:sp>
    </p:spTree>
    <p:extLst>
      <p:ext uri="{BB962C8B-B14F-4D97-AF65-F5344CB8AC3E}">
        <p14:creationId xmlns:p14="http://schemas.microsoft.com/office/powerpoint/2010/main" val="1206472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8FCE0A8-7409-F84D-8268-D0E0A3AF5B6E}" type="datetimeFigureOut">
              <a:rPr lang="fr-FR" smtClean="0"/>
              <a:t>22/11/15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BD8318-EB76-8C47-B640-53151F2C4A9B}" type="slidenum">
              <a:rPr lang="fr-FR" smtClean="0"/>
              <a:t>‹#›</a:t>
            </a:fld>
            <a:endParaRPr lang="fr-FR"/>
          </a:p>
        </p:txBody>
      </p:sp>
    </p:spTree>
    <p:extLst>
      <p:ext uri="{BB962C8B-B14F-4D97-AF65-F5344CB8AC3E}">
        <p14:creationId xmlns:p14="http://schemas.microsoft.com/office/powerpoint/2010/main" val="4223968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8FCE0A8-7409-F84D-8268-D0E0A3AF5B6E}" type="datetimeFigureOut">
              <a:rPr lang="fr-FR" smtClean="0"/>
              <a:t>22/11/15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BD8318-EB76-8C47-B640-53151F2C4A9B}" type="slidenum">
              <a:rPr lang="fr-FR" smtClean="0"/>
              <a:t>‹#›</a:t>
            </a:fld>
            <a:endParaRPr lang="fr-FR"/>
          </a:p>
        </p:txBody>
      </p:sp>
    </p:spTree>
    <p:extLst>
      <p:ext uri="{BB962C8B-B14F-4D97-AF65-F5344CB8AC3E}">
        <p14:creationId xmlns:p14="http://schemas.microsoft.com/office/powerpoint/2010/main" val="1115824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8FCE0A8-7409-F84D-8268-D0E0A3AF5B6E}" type="datetimeFigureOut">
              <a:rPr lang="fr-FR" smtClean="0"/>
              <a:t>22/11/15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BD8318-EB76-8C47-B640-53151F2C4A9B}" type="slidenum">
              <a:rPr lang="fr-FR" smtClean="0"/>
              <a:t>‹#›</a:t>
            </a:fld>
            <a:endParaRPr lang="fr-FR"/>
          </a:p>
        </p:txBody>
      </p:sp>
    </p:spTree>
    <p:extLst>
      <p:ext uri="{BB962C8B-B14F-4D97-AF65-F5344CB8AC3E}">
        <p14:creationId xmlns:p14="http://schemas.microsoft.com/office/powerpoint/2010/main" val="289563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8FCE0A8-7409-F84D-8268-D0E0A3AF5B6E}" type="datetimeFigureOut">
              <a:rPr lang="fr-FR" smtClean="0"/>
              <a:t>22/11/15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BD8318-EB76-8C47-B640-53151F2C4A9B}" type="slidenum">
              <a:rPr lang="fr-FR" smtClean="0"/>
              <a:t>‹#›</a:t>
            </a:fld>
            <a:endParaRPr lang="fr-FR"/>
          </a:p>
        </p:txBody>
      </p:sp>
    </p:spTree>
    <p:extLst>
      <p:ext uri="{BB962C8B-B14F-4D97-AF65-F5344CB8AC3E}">
        <p14:creationId xmlns:p14="http://schemas.microsoft.com/office/powerpoint/2010/main" val="3547939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8FCE0A8-7409-F84D-8268-D0E0A3AF5B6E}" type="datetimeFigureOut">
              <a:rPr lang="fr-FR" smtClean="0"/>
              <a:t>22/11/15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BD8318-EB76-8C47-B640-53151F2C4A9B}" type="slidenum">
              <a:rPr lang="fr-FR" smtClean="0"/>
              <a:t>‹#›</a:t>
            </a:fld>
            <a:endParaRPr lang="fr-FR"/>
          </a:p>
        </p:txBody>
      </p:sp>
    </p:spTree>
    <p:extLst>
      <p:ext uri="{BB962C8B-B14F-4D97-AF65-F5344CB8AC3E}">
        <p14:creationId xmlns:p14="http://schemas.microsoft.com/office/powerpoint/2010/main" val="3609749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8FCE0A8-7409-F84D-8268-D0E0A3AF5B6E}" type="datetimeFigureOut">
              <a:rPr lang="fr-FR" smtClean="0"/>
              <a:t>22/11/15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0BD8318-EB76-8C47-B640-53151F2C4A9B}" type="slidenum">
              <a:rPr lang="fr-FR" smtClean="0"/>
              <a:t>‹#›</a:t>
            </a:fld>
            <a:endParaRPr lang="fr-FR"/>
          </a:p>
        </p:txBody>
      </p:sp>
    </p:spTree>
    <p:extLst>
      <p:ext uri="{BB962C8B-B14F-4D97-AF65-F5344CB8AC3E}">
        <p14:creationId xmlns:p14="http://schemas.microsoft.com/office/powerpoint/2010/main" val="1598687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A8FCE0A8-7409-F84D-8268-D0E0A3AF5B6E}" type="datetimeFigureOut">
              <a:rPr lang="fr-FR" smtClean="0"/>
              <a:t>22/11/15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0BD8318-EB76-8C47-B640-53151F2C4A9B}" type="slidenum">
              <a:rPr lang="fr-FR" smtClean="0"/>
              <a:t>‹#›</a:t>
            </a:fld>
            <a:endParaRPr lang="fr-FR"/>
          </a:p>
        </p:txBody>
      </p:sp>
    </p:spTree>
    <p:extLst>
      <p:ext uri="{BB962C8B-B14F-4D97-AF65-F5344CB8AC3E}">
        <p14:creationId xmlns:p14="http://schemas.microsoft.com/office/powerpoint/2010/main" val="1020876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8FCE0A8-7409-F84D-8268-D0E0A3AF5B6E}" type="datetimeFigureOut">
              <a:rPr lang="fr-FR" smtClean="0"/>
              <a:t>22/11/15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0BD8318-EB76-8C47-B640-53151F2C4A9B}" type="slidenum">
              <a:rPr lang="fr-FR" smtClean="0"/>
              <a:t>‹#›</a:t>
            </a:fld>
            <a:endParaRPr lang="fr-FR"/>
          </a:p>
        </p:txBody>
      </p:sp>
    </p:spTree>
    <p:extLst>
      <p:ext uri="{BB962C8B-B14F-4D97-AF65-F5344CB8AC3E}">
        <p14:creationId xmlns:p14="http://schemas.microsoft.com/office/powerpoint/2010/main" val="3604257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8FCE0A8-7409-F84D-8268-D0E0A3AF5B6E}" type="datetimeFigureOut">
              <a:rPr lang="fr-FR" smtClean="0"/>
              <a:t>22/11/15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BD8318-EB76-8C47-B640-53151F2C4A9B}" type="slidenum">
              <a:rPr lang="fr-FR" smtClean="0"/>
              <a:t>‹#›</a:t>
            </a:fld>
            <a:endParaRPr lang="fr-FR"/>
          </a:p>
        </p:txBody>
      </p:sp>
    </p:spTree>
    <p:extLst>
      <p:ext uri="{BB962C8B-B14F-4D97-AF65-F5344CB8AC3E}">
        <p14:creationId xmlns:p14="http://schemas.microsoft.com/office/powerpoint/2010/main" val="3991295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8FCE0A8-7409-F84D-8268-D0E0A3AF5B6E}" type="datetimeFigureOut">
              <a:rPr lang="fr-FR" smtClean="0"/>
              <a:t>22/11/15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BD8318-EB76-8C47-B640-53151F2C4A9B}" type="slidenum">
              <a:rPr lang="fr-FR" smtClean="0"/>
              <a:t>‹#›</a:t>
            </a:fld>
            <a:endParaRPr lang="fr-FR"/>
          </a:p>
        </p:txBody>
      </p:sp>
    </p:spTree>
    <p:extLst>
      <p:ext uri="{BB962C8B-B14F-4D97-AF65-F5344CB8AC3E}">
        <p14:creationId xmlns:p14="http://schemas.microsoft.com/office/powerpoint/2010/main" val="31507518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FCE0A8-7409-F84D-8268-D0E0A3AF5B6E}" type="datetimeFigureOut">
              <a:rPr lang="fr-FR" smtClean="0"/>
              <a:t>22/11/15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BD8318-EB76-8C47-B640-53151F2C4A9B}" type="slidenum">
              <a:rPr lang="fr-FR" smtClean="0"/>
              <a:t>‹#›</a:t>
            </a:fld>
            <a:endParaRPr lang="fr-FR"/>
          </a:p>
        </p:txBody>
      </p:sp>
    </p:spTree>
    <p:extLst>
      <p:ext uri="{BB962C8B-B14F-4D97-AF65-F5344CB8AC3E}">
        <p14:creationId xmlns:p14="http://schemas.microsoft.com/office/powerpoint/2010/main" val="3312225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ophisme.co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latin typeface="Times New Roman"/>
                <a:cs typeface="Times New Roman"/>
              </a:rPr>
              <a:t>Logique et Argumentation </a:t>
            </a:r>
            <a:endParaRPr lang="fr-FR" dirty="0">
              <a:latin typeface="Times New Roman"/>
              <a:cs typeface="Times New Roman"/>
            </a:endParaRPr>
          </a:p>
        </p:txBody>
      </p:sp>
      <p:sp>
        <p:nvSpPr>
          <p:cNvPr id="3" name="Sous-titre 2"/>
          <p:cNvSpPr>
            <a:spLocks noGrp="1"/>
          </p:cNvSpPr>
          <p:nvPr>
            <p:ph type="subTitle" idx="1"/>
          </p:nvPr>
        </p:nvSpPr>
        <p:spPr/>
        <p:txBody>
          <a:bodyPr/>
          <a:lstStyle/>
          <a:p>
            <a:r>
              <a:rPr lang="fr-FR" dirty="0" smtClean="0">
                <a:latin typeface="Times New Roman"/>
                <a:cs typeface="Times New Roman"/>
              </a:rPr>
              <a:t>ESCG 2015-2016</a:t>
            </a:r>
          </a:p>
          <a:p>
            <a:r>
              <a:rPr lang="fr-FR" dirty="0" smtClean="0">
                <a:latin typeface="Times New Roman"/>
                <a:cs typeface="Times New Roman"/>
              </a:rPr>
              <a:t>Pr. Victor Ferry</a:t>
            </a:r>
          </a:p>
        </p:txBody>
      </p:sp>
      <p:pic>
        <p:nvPicPr>
          <p:cNvPr id="4" name="Image 3"/>
          <p:cNvPicPr>
            <a:picLocks noChangeAspect="1"/>
          </p:cNvPicPr>
          <p:nvPr/>
        </p:nvPicPr>
        <p:blipFill>
          <a:blip r:embed="rId2"/>
          <a:stretch>
            <a:fillRect/>
          </a:stretch>
        </p:blipFill>
        <p:spPr>
          <a:xfrm>
            <a:off x="3485227" y="424507"/>
            <a:ext cx="1435100" cy="647700"/>
          </a:xfrm>
          <a:prstGeom prst="rect">
            <a:avLst/>
          </a:prstGeom>
        </p:spPr>
      </p:pic>
    </p:spTree>
    <p:extLst>
      <p:ext uri="{BB962C8B-B14F-4D97-AF65-F5344CB8AC3E}">
        <p14:creationId xmlns:p14="http://schemas.microsoft.com/office/powerpoint/2010/main" val="62550219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fr-FR" sz="3600" dirty="0" smtClean="0">
                <a:latin typeface="Times New Roman"/>
                <a:cs typeface="Times New Roman"/>
              </a:rPr>
              <a:t>La logique informelle est la discipline qui porte sur:</a:t>
            </a:r>
          </a:p>
          <a:p>
            <a:pPr marL="0" indent="0">
              <a:buNone/>
            </a:pPr>
            <a:endParaRPr lang="fr-FR" sz="3600" dirty="0">
              <a:latin typeface="Times New Roman"/>
              <a:cs typeface="Times New Roman"/>
            </a:endParaRPr>
          </a:p>
          <a:p>
            <a:r>
              <a:rPr lang="fr-FR" sz="3600" dirty="0" smtClean="0">
                <a:latin typeface="Times New Roman"/>
                <a:cs typeface="Times New Roman"/>
              </a:rPr>
              <a:t>Les méthodes pour tester la rationalité des arguments</a:t>
            </a:r>
          </a:p>
          <a:p>
            <a:r>
              <a:rPr lang="fr-FR" sz="3600" dirty="0" smtClean="0">
                <a:latin typeface="Times New Roman"/>
                <a:cs typeface="Times New Roman"/>
              </a:rPr>
              <a:t>L’art de la discussion critique</a:t>
            </a:r>
            <a:endParaRPr lang="fr-FR" sz="3600" dirty="0">
              <a:latin typeface="Times New Roman"/>
              <a:cs typeface="Times New Roman"/>
            </a:endParaRPr>
          </a:p>
        </p:txBody>
      </p:sp>
    </p:spTree>
    <p:extLst>
      <p:ext uri="{BB962C8B-B14F-4D97-AF65-F5344CB8AC3E}">
        <p14:creationId xmlns:p14="http://schemas.microsoft.com/office/powerpoint/2010/main" val="1675398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just">
              <a:buNone/>
            </a:pPr>
            <a:r>
              <a:rPr lang="fr-FR" sz="3600" b="1" dirty="0">
                <a:latin typeface="Times New Roman"/>
                <a:cs typeface="Times New Roman"/>
              </a:rPr>
              <a:t>T</a:t>
            </a:r>
            <a:r>
              <a:rPr lang="fr-FR" sz="3600" b="1" dirty="0" smtClean="0">
                <a:latin typeface="Times New Roman"/>
                <a:cs typeface="Times New Roman"/>
              </a:rPr>
              <a:t>ester </a:t>
            </a:r>
            <a:r>
              <a:rPr lang="fr-FR" sz="3600" b="1" dirty="0">
                <a:latin typeface="Times New Roman"/>
                <a:cs typeface="Times New Roman"/>
              </a:rPr>
              <a:t>la rationalité des arguments</a:t>
            </a:r>
          </a:p>
          <a:p>
            <a:pPr marL="0" indent="0">
              <a:buNone/>
            </a:pPr>
            <a:endParaRPr lang="fr-FR" dirty="0"/>
          </a:p>
        </p:txBody>
      </p:sp>
    </p:spTree>
    <p:extLst>
      <p:ext uri="{BB962C8B-B14F-4D97-AF65-F5344CB8AC3E}">
        <p14:creationId xmlns:p14="http://schemas.microsoft.com/office/powerpoint/2010/main" val="3094499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56792"/>
            <a:ext cx="8229600" cy="5469371"/>
          </a:xfrm>
        </p:spPr>
        <p:txBody>
          <a:bodyPr/>
          <a:lstStyle/>
          <a:p>
            <a:pPr marL="0" indent="0">
              <a:buNone/>
            </a:pPr>
            <a:endParaRPr lang="fr-FR" dirty="0" smtClean="0"/>
          </a:p>
          <a:p>
            <a:pPr marL="0" indent="0">
              <a:buNone/>
            </a:pPr>
            <a:endParaRPr lang="fr-FR" dirty="0"/>
          </a:p>
          <a:p>
            <a:pPr marL="0" indent="0">
              <a:buNone/>
            </a:pPr>
            <a:r>
              <a:rPr lang="fr-FR" dirty="0" smtClean="0">
                <a:latin typeface="Times New Roman"/>
                <a:cs typeface="Times New Roman"/>
              </a:rPr>
              <a:t>La </a:t>
            </a:r>
            <a:r>
              <a:rPr lang="fr-FR" b="1" dirty="0" smtClean="0">
                <a:latin typeface="Times New Roman"/>
                <a:cs typeface="Times New Roman"/>
              </a:rPr>
              <a:t>rationalité</a:t>
            </a:r>
            <a:r>
              <a:rPr lang="fr-FR" dirty="0" smtClean="0">
                <a:latin typeface="Times New Roman"/>
                <a:cs typeface="Times New Roman"/>
              </a:rPr>
              <a:t> d’un argument est sa capacité de résistance à la critique</a:t>
            </a:r>
          </a:p>
          <a:p>
            <a:pPr marL="0" indent="0">
              <a:buNone/>
            </a:pPr>
            <a:endParaRPr lang="fr-FR" dirty="0">
              <a:latin typeface="Times New Roman"/>
              <a:cs typeface="Times New Roman"/>
            </a:endParaRPr>
          </a:p>
          <a:p>
            <a:pPr marL="0" indent="0">
              <a:buNone/>
            </a:pPr>
            <a:r>
              <a:rPr lang="fr-FR" dirty="0" smtClean="0">
                <a:latin typeface="Times New Roman"/>
                <a:cs typeface="Times New Roman"/>
              </a:rPr>
              <a:t>Plus un argument est rationnel, plus il a de chance de convaincre un vaste auditoire</a:t>
            </a:r>
            <a:endParaRPr lang="fr-FR" dirty="0">
              <a:latin typeface="Times New Roman"/>
              <a:cs typeface="Times New Roman"/>
            </a:endParaRPr>
          </a:p>
        </p:txBody>
      </p:sp>
    </p:spTree>
    <p:extLst>
      <p:ext uri="{BB962C8B-B14F-4D97-AF65-F5344CB8AC3E}">
        <p14:creationId xmlns:p14="http://schemas.microsoft.com/office/powerpoint/2010/main" val="4221180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latin typeface="Times New Roman"/>
              <a:cs typeface="Times New Roman"/>
            </a:endParaRPr>
          </a:p>
          <a:p>
            <a:pPr marL="0" indent="0" algn="just">
              <a:buNone/>
            </a:pPr>
            <a:r>
              <a:rPr lang="fr-FR" dirty="0" smtClean="0">
                <a:latin typeface="Times New Roman"/>
                <a:cs typeface="Times New Roman"/>
              </a:rPr>
              <a:t>« Le sport est bon pour la santé et pour le moral. Il faut faire du sport. »</a:t>
            </a:r>
          </a:p>
          <a:p>
            <a:pPr marL="0" indent="0" algn="just">
              <a:buNone/>
            </a:pPr>
            <a:endParaRPr lang="fr-FR" dirty="0">
              <a:latin typeface="Times New Roman"/>
              <a:cs typeface="Times New Roman"/>
            </a:endParaRPr>
          </a:p>
          <a:p>
            <a:pPr marL="0" indent="0" algn="just">
              <a:buNone/>
            </a:pPr>
            <a:r>
              <a:rPr lang="fr-FR" dirty="0" smtClean="0">
                <a:latin typeface="Times New Roman"/>
                <a:cs typeface="Times New Roman"/>
              </a:rPr>
              <a:t>« Le sport est bon pour la santé et pour le moral. Il faut sanctionner les personnes qui ne font pas de sport. »</a:t>
            </a:r>
            <a:endParaRPr lang="fr-FR" dirty="0">
              <a:latin typeface="Times New Roman"/>
              <a:cs typeface="Times New Roman"/>
            </a:endParaRPr>
          </a:p>
        </p:txBody>
      </p:sp>
    </p:spTree>
    <p:extLst>
      <p:ext uri="{BB962C8B-B14F-4D97-AF65-F5344CB8AC3E}">
        <p14:creationId xmlns:p14="http://schemas.microsoft.com/office/powerpoint/2010/main" val="4243229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marL="0" indent="0">
              <a:buNone/>
            </a:pPr>
            <a:r>
              <a:rPr lang="fr-FR" dirty="0" smtClean="0">
                <a:latin typeface="Times New Roman"/>
                <a:cs typeface="Times New Roman"/>
              </a:rPr>
              <a:t>Outils de la logique informelle:</a:t>
            </a:r>
          </a:p>
          <a:p>
            <a:pPr marL="0" indent="0">
              <a:buNone/>
            </a:pPr>
            <a:endParaRPr lang="fr-FR" dirty="0" smtClean="0">
              <a:latin typeface="Times New Roman"/>
              <a:cs typeface="Times New Roman"/>
            </a:endParaRPr>
          </a:p>
          <a:p>
            <a:r>
              <a:rPr lang="fr-FR" dirty="0">
                <a:latin typeface="Times New Roman"/>
                <a:cs typeface="Times New Roman"/>
              </a:rPr>
              <a:t>L</a:t>
            </a:r>
            <a:r>
              <a:rPr lang="fr-FR" dirty="0" smtClean="0">
                <a:latin typeface="Times New Roman"/>
                <a:cs typeface="Times New Roman"/>
              </a:rPr>
              <a:t>es types d’arguments</a:t>
            </a:r>
          </a:p>
          <a:p>
            <a:r>
              <a:rPr lang="fr-FR" dirty="0">
                <a:latin typeface="Times New Roman"/>
                <a:cs typeface="Times New Roman"/>
              </a:rPr>
              <a:t>L</a:t>
            </a:r>
            <a:r>
              <a:rPr lang="fr-FR" dirty="0" smtClean="0">
                <a:latin typeface="Times New Roman"/>
                <a:cs typeface="Times New Roman"/>
              </a:rPr>
              <a:t>es questions critiques pour tester différents d’arguments</a:t>
            </a:r>
          </a:p>
          <a:p>
            <a:r>
              <a:rPr lang="fr-FR" dirty="0" smtClean="0">
                <a:latin typeface="Times New Roman"/>
                <a:cs typeface="Times New Roman"/>
              </a:rPr>
              <a:t>Les répertoires d’arguments fallacieux</a:t>
            </a:r>
          </a:p>
          <a:p>
            <a:pPr marL="0" indent="0">
              <a:buNone/>
            </a:pPr>
            <a:endParaRPr lang="fr-FR" dirty="0">
              <a:latin typeface="Times New Roman"/>
              <a:cs typeface="Times New Roman"/>
            </a:endParaRPr>
          </a:p>
          <a:p>
            <a:pPr marL="0" indent="0">
              <a:buNone/>
            </a:pPr>
            <a:r>
              <a:rPr lang="fr-FR" dirty="0" smtClean="0">
                <a:latin typeface="Times New Roman"/>
                <a:cs typeface="Times New Roman"/>
              </a:rPr>
              <a:t>(Exemple: </a:t>
            </a:r>
            <a:r>
              <a:rPr lang="pl-PL" dirty="0">
                <a:latin typeface="Times New Roman"/>
                <a:cs typeface="Times New Roman"/>
                <a:hlinkClick r:id="rId2"/>
              </a:rPr>
              <a:t>http://www.sophisme.com</a:t>
            </a:r>
            <a:r>
              <a:rPr lang="pl-PL" dirty="0" smtClean="0">
                <a:latin typeface="Times New Roman"/>
                <a:cs typeface="Times New Roman"/>
                <a:hlinkClick r:id="rId2"/>
              </a:rPr>
              <a:t>/</a:t>
            </a:r>
            <a:r>
              <a:rPr lang="pl-PL" dirty="0" smtClean="0">
                <a:latin typeface="Times New Roman"/>
                <a:cs typeface="Times New Roman"/>
              </a:rPr>
              <a:t> )</a:t>
            </a:r>
            <a:endParaRPr lang="fr-FR" dirty="0">
              <a:latin typeface="Times New Roman"/>
              <a:cs typeface="Times New Roman"/>
            </a:endParaRPr>
          </a:p>
        </p:txBody>
      </p:sp>
    </p:spTree>
    <p:extLst>
      <p:ext uri="{BB962C8B-B14F-4D97-AF65-F5344CB8AC3E}">
        <p14:creationId xmlns:p14="http://schemas.microsoft.com/office/powerpoint/2010/main" val="2486889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fr-FR" sz="3600" dirty="0" smtClean="0">
                <a:latin typeface="Times New Roman"/>
                <a:cs typeface="Times New Roman"/>
              </a:rPr>
              <a:t>3 types d’arguments courants: </a:t>
            </a:r>
          </a:p>
          <a:p>
            <a:pPr marL="0" indent="0">
              <a:buNone/>
            </a:pPr>
            <a:endParaRPr lang="fr-FR" sz="3600" dirty="0" smtClean="0">
              <a:latin typeface="Times New Roman"/>
              <a:cs typeface="Times New Roman"/>
            </a:endParaRPr>
          </a:p>
          <a:p>
            <a:pPr algn="just"/>
            <a:r>
              <a:rPr lang="fr-FR" sz="3600" dirty="0" smtClean="0">
                <a:latin typeface="Times New Roman"/>
                <a:cs typeface="Times New Roman"/>
              </a:rPr>
              <a:t>Les arguments causaux (raisonnement déductif)</a:t>
            </a:r>
          </a:p>
          <a:p>
            <a:pPr algn="just"/>
            <a:r>
              <a:rPr lang="fr-FR" sz="3600" dirty="0" smtClean="0">
                <a:latin typeface="Times New Roman"/>
                <a:cs typeface="Times New Roman"/>
              </a:rPr>
              <a:t>Les arguments par induction </a:t>
            </a:r>
          </a:p>
          <a:p>
            <a:pPr algn="just"/>
            <a:r>
              <a:rPr lang="fr-FR" sz="3600" dirty="0" smtClean="0">
                <a:latin typeface="Times New Roman"/>
                <a:cs typeface="Times New Roman"/>
              </a:rPr>
              <a:t>Les arguments par comparaison (raisonnement analogique)</a:t>
            </a:r>
            <a:endParaRPr lang="fr-FR" sz="3600" dirty="0">
              <a:latin typeface="Times New Roman"/>
              <a:cs typeface="Times New Roman"/>
            </a:endParaRPr>
          </a:p>
        </p:txBody>
      </p:sp>
    </p:spTree>
    <p:extLst>
      <p:ext uri="{BB962C8B-B14F-4D97-AF65-F5344CB8AC3E}">
        <p14:creationId xmlns:p14="http://schemas.microsoft.com/office/powerpoint/2010/main" val="238756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b="1" dirty="0" smtClean="0">
                <a:latin typeface="Times New Roman"/>
                <a:cs typeface="Times New Roman"/>
              </a:rPr>
              <a:t>Les arguments causaux</a:t>
            </a:r>
          </a:p>
          <a:p>
            <a:pPr marL="0" indent="0">
              <a:buNone/>
            </a:pPr>
            <a:endParaRPr lang="fr-FR" dirty="0">
              <a:latin typeface="Times New Roman"/>
              <a:cs typeface="Times New Roman"/>
            </a:endParaRPr>
          </a:p>
          <a:p>
            <a:pPr marL="0" indent="0">
              <a:buNone/>
            </a:pPr>
            <a:r>
              <a:rPr lang="fr-FR" i="1" dirty="0" smtClean="0">
                <a:latin typeface="Times New Roman"/>
                <a:cs typeface="Times New Roman"/>
              </a:rPr>
              <a:t>Exemple</a:t>
            </a:r>
            <a:endParaRPr lang="fr-FR" dirty="0">
              <a:latin typeface="Times New Roman"/>
              <a:cs typeface="Times New Roman"/>
            </a:endParaRPr>
          </a:p>
          <a:p>
            <a:pPr marL="0" indent="0" algn="just">
              <a:buNone/>
            </a:pPr>
            <a:r>
              <a:rPr lang="fr-FR" dirty="0" smtClean="0">
                <a:latin typeface="Times New Roman"/>
                <a:cs typeface="Times New Roman"/>
              </a:rPr>
              <a:t>Il arrive souvent que les couples aillent voir un psychologue avant de divorcer. Les psychologues sont donc responsables des divorces. </a:t>
            </a:r>
            <a:endParaRPr lang="fr-FR" dirty="0">
              <a:latin typeface="Times New Roman"/>
              <a:cs typeface="Times New Roman"/>
            </a:endParaRPr>
          </a:p>
        </p:txBody>
      </p:sp>
    </p:spTree>
    <p:extLst>
      <p:ext uri="{BB962C8B-B14F-4D97-AF65-F5344CB8AC3E}">
        <p14:creationId xmlns:p14="http://schemas.microsoft.com/office/powerpoint/2010/main" val="1662815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b="1" dirty="0" smtClean="0">
                <a:latin typeface="Times New Roman"/>
                <a:cs typeface="Times New Roman"/>
              </a:rPr>
              <a:t>Les arguments causaux</a:t>
            </a:r>
          </a:p>
          <a:p>
            <a:pPr marL="0" indent="0">
              <a:buNone/>
            </a:pPr>
            <a:endParaRPr lang="fr-FR" dirty="0">
              <a:latin typeface="Times New Roman"/>
              <a:cs typeface="Times New Roman"/>
            </a:endParaRPr>
          </a:p>
          <a:p>
            <a:pPr marL="0" indent="0">
              <a:buNone/>
            </a:pPr>
            <a:r>
              <a:rPr lang="fr-FR" dirty="0" smtClean="0">
                <a:latin typeface="Times New Roman"/>
                <a:cs typeface="Times New Roman"/>
              </a:rPr>
              <a:t>Questions critiques: </a:t>
            </a:r>
          </a:p>
          <a:p>
            <a:pPr marL="0" indent="0">
              <a:buNone/>
            </a:pPr>
            <a:endParaRPr lang="fr-FR" dirty="0">
              <a:latin typeface="Times New Roman"/>
              <a:cs typeface="Times New Roman"/>
            </a:endParaRPr>
          </a:p>
          <a:p>
            <a:r>
              <a:rPr lang="fr-FR" dirty="0" smtClean="0">
                <a:latin typeface="Times New Roman"/>
                <a:cs typeface="Times New Roman"/>
              </a:rPr>
              <a:t>Le lien de causalité est-il solide? </a:t>
            </a:r>
          </a:p>
          <a:p>
            <a:r>
              <a:rPr lang="fr-FR" dirty="0" smtClean="0">
                <a:latin typeface="Times New Roman"/>
                <a:cs typeface="Times New Roman"/>
              </a:rPr>
              <a:t>Peut-on renverser le lien de causalité? </a:t>
            </a:r>
            <a:endParaRPr lang="fr-FR" dirty="0">
              <a:latin typeface="Times New Roman"/>
              <a:cs typeface="Times New Roman"/>
            </a:endParaRPr>
          </a:p>
        </p:txBody>
      </p:sp>
    </p:spTree>
    <p:extLst>
      <p:ext uri="{BB962C8B-B14F-4D97-AF65-F5344CB8AC3E}">
        <p14:creationId xmlns:p14="http://schemas.microsoft.com/office/powerpoint/2010/main" val="380384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fr-FR" b="1" dirty="0" smtClean="0">
                <a:latin typeface="Times New Roman"/>
                <a:cs typeface="Times New Roman"/>
              </a:rPr>
              <a:t>Les arguments inductifs</a:t>
            </a:r>
          </a:p>
          <a:p>
            <a:pPr marL="0" indent="0">
              <a:buNone/>
            </a:pPr>
            <a:endParaRPr lang="fr-FR" b="1" dirty="0" smtClean="0">
              <a:latin typeface="Times New Roman"/>
              <a:cs typeface="Times New Roman"/>
            </a:endParaRPr>
          </a:p>
          <a:p>
            <a:pPr marL="0" indent="0" algn="just">
              <a:buNone/>
            </a:pPr>
            <a:r>
              <a:rPr lang="fr-FR" dirty="0" smtClean="0">
                <a:latin typeface="Times New Roman"/>
                <a:cs typeface="Times New Roman"/>
              </a:rPr>
              <a:t>J’entends </a:t>
            </a:r>
            <a:r>
              <a:rPr lang="fr-FR" dirty="0">
                <a:latin typeface="Times New Roman"/>
                <a:cs typeface="Times New Roman"/>
              </a:rPr>
              <a:t>parfois des gens parler de boycotter les produits d’Israël pour amener son gouvernement à changer de politique. </a:t>
            </a:r>
            <a:r>
              <a:rPr lang="fr-FR" dirty="0" smtClean="0">
                <a:latin typeface="Times New Roman"/>
                <a:cs typeface="Times New Roman"/>
              </a:rPr>
              <a:t>Pourtant, de nombreux exemples </a:t>
            </a:r>
            <a:r>
              <a:rPr lang="fr-FR" dirty="0">
                <a:latin typeface="Times New Roman"/>
                <a:cs typeface="Times New Roman"/>
              </a:rPr>
              <a:t>historiques qui montrent </a:t>
            </a:r>
            <a:r>
              <a:rPr lang="fr-FR" dirty="0" smtClean="0">
                <a:latin typeface="Times New Roman"/>
                <a:cs typeface="Times New Roman"/>
              </a:rPr>
              <a:t>que </a:t>
            </a:r>
            <a:r>
              <a:rPr lang="fr-FR" dirty="0">
                <a:latin typeface="Times New Roman"/>
                <a:cs typeface="Times New Roman"/>
              </a:rPr>
              <a:t>les boycotts sont inefficaces : Cuba, l’Iran, la Russie</a:t>
            </a:r>
            <a:r>
              <a:rPr lang="fr-FR" dirty="0" smtClean="0">
                <a:latin typeface="Times New Roman"/>
                <a:cs typeface="Times New Roman"/>
              </a:rPr>
              <a:t>…</a:t>
            </a:r>
            <a:endParaRPr lang="fr-FR" b="1" dirty="0">
              <a:latin typeface="Times New Roman"/>
              <a:cs typeface="Times New Roman"/>
            </a:endParaRPr>
          </a:p>
          <a:p>
            <a:pPr marL="0" indent="0">
              <a:buNone/>
            </a:pPr>
            <a:endParaRPr lang="fr-FR" b="1" dirty="0">
              <a:latin typeface="Times New Roman"/>
              <a:cs typeface="Times New Roman"/>
            </a:endParaRPr>
          </a:p>
        </p:txBody>
      </p:sp>
    </p:spTree>
    <p:extLst>
      <p:ext uri="{BB962C8B-B14F-4D97-AF65-F5344CB8AC3E}">
        <p14:creationId xmlns:p14="http://schemas.microsoft.com/office/powerpoint/2010/main" val="428930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b="1" dirty="0">
                <a:latin typeface="Times New Roman"/>
                <a:cs typeface="Times New Roman"/>
              </a:rPr>
              <a:t>Les arguments </a:t>
            </a:r>
            <a:r>
              <a:rPr lang="fr-FR" b="1" dirty="0" smtClean="0">
                <a:latin typeface="Times New Roman"/>
                <a:cs typeface="Times New Roman"/>
              </a:rPr>
              <a:t>inductifs</a:t>
            </a:r>
          </a:p>
          <a:p>
            <a:pPr marL="0" indent="0">
              <a:buNone/>
            </a:pPr>
            <a:endParaRPr lang="fr-FR" b="1" dirty="0" smtClean="0">
              <a:latin typeface="Times New Roman"/>
              <a:cs typeface="Times New Roman"/>
            </a:endParaRPr>
          </a:p>
          <a:p>
            <a:pPr marL="0" indent="0">
              <a:buNone/>
            </a:pPr>
            <a:r>
              <a:rPr lang="fr-FR" dirty="0" smtClean="0">
                <a:latin typeface="Times New Roman"/>
                <a:cs typeface="Times New Roman"/>
              </a:rPr>
              <a:t>Questions critiques: </a:t>
            </a:r>
          </a:p>
          <a:p>
            <a:r>
              <a:rPr lang="fr-FR" dirty="0" smtClean="0">
                <a:latin typeface="Times New Roman"/>
                <a:cs typeface="Times New Roman"/>
              </a:rPr>
              <a:t>Existe-t-il un contre exemple? </a:t>
            </a:r>
          </a:p>
          <a:p>
            <a:r>
              <a:rPr lang="fr-FR" dirty="0" smtClean="0">
                <a:latin typeface="Times New Roman"/>
                <a:cs typeface="Times New Roman"/>
              </a:rPr>
              <a:t>La généralisation n’est-elle pas h</a:t>
            </a:r>
            <a:r>
              <a:rPr lang="fr-FR" dirty="0" smtClean="0">
                <a:latin typeface="Times New Roman"/>
                <a:cs typeface="Times New Roman"/>
              </a:rPr>
              <a:t>âtive? </a:t>
            </a:r>
            <a:r>
              <a:rPr lang="fr-FR" dirty="0" smtClean="0">
                <a:latin typeface="Times New Roman"/>
                <a:cs typeface="Times New Roman"/>
              </a:rPr>
              <a:t> </a:t>
            </a:r>
          </a:p>
          <a:p>
            <a:pPr marL="0" indent="0">
              <a:buNone/>
            </a:pPr>
            <a:endParaRPr lang="fr-FR"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3840031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latin typeface="Times New Roman"/>
              <a:cs typeface="Times New Roman"/>
            </a:endParaRPr>
          </a:p>
          <a:p>
            <a:pPr marL="0" indent="0">
              <a:buNone/>
            </a:pPr>
            <a:endParaRPr lang="fr-FR" dirty="0">
              <a:latin typeface="Times New Roman"/>
              <a:cs typeface="Times New Roman"/>
            </a:endParaRPr>
          </a:p>
          <a:p>
            <a:pPr marL="514350" indent="-514350">
              <a:buAutoNum type="arabicPeriod"/>
            </a:pPr>
            <a:r>
              <a:rPr lang="fr-FR" dirty="0" smtClean="0">
                <a:latin typeface="Times New Roman"/>
                <a:cs typeface="Times New Roman"/>
              </a:rPr>
              <a:t>Introduction à la logique informelle</a:t>
            </a:r>
          </a:p>
          <a:p>
            <a:pPr marL="514350" indent="-514350">
              <a:buAutoNum type="arabicPeriod"/>
            </a:pPr>
            <a:r>
              <a:rPr lang="fr-FR" dirty="0" smtClean="0">
                <a:latin typeface="Times New Roman"/>
                <a:cs typeface="Times New Roman"/>
              </a:rPr>
              <a:t>Discussion critique</a:t>
            </a:r>
            <a:endParaRPr lang="fr-FR" dirty="0">
              <a:latin typeface="Times New Roman"/>
              <a:cs typeface="Times New Roman"/>
            </a:endParaRPr>
          </a:p>
        </p:txBody>
      </p:sp>
    </p:spTree>
    <p:extLst>
      <p:ext uri="{BB962C8B-B14F-4D97-AF65-F5344CB8AC3E}">
        <p14:creationId xmlns:p14="http://schemas.microsoft.com/office/powerpoint/2010/main" val="19063716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marL="0" indent="0">
              <a:buNone/>
            </a:pPr>
            <a:r>
              <a:rPr lang="fr-FR" b="1" dirty="0" smtClean="0">
                <a:latin typeface="Times New Roman"/>
                <a:cs typeface="Times New Roman"/>
              </a:rPr>
              <a:t>Les arguments par comparaison</a:t>
            </a:r>
          </a:p>
          <a:p>
            <a:pPr marL="0" indent="0">
              <a:buNone/>
            </a:pPr>
            <a:endParaRPr lang="fr-FR" dirty="0" smtClean="0">
              <a:latin typeface="Times New Roman"/>
              <a:cs typeface="Times New Roman"/>
            </a:endParaRPr>
          </a:p>
          <a:p>
            <a:pPr marL="0" indent="0">
              <a:buNone/>
            </a:pPr>
            <a:r>
              <a:rPr lang="fr-FR" i="1" dirty="0" smtClean="0">
                <a:latin typeface="Times New Roman"/>
                <a:cs typeface="Times New Roman"/>
              </a:rPr>
              <a:t>Exemple:</a:t>
            </a:r>
            <a:endParaRPr lang="fr-FR" i="1" dirty="0">
              <a:latin typeface="Times New Roman"/>
              <a:cs typeface="Times New Roman"/>
            </a:endParaRPr>
          </a:p>
          <a:p>
            <a:pPr marL="0" indent="0" algn="just">
              <a:buNone/>
            </a:pPr>
            <a:r>
              <a:rPr lang="fr-FR" dirty="0" smtClean="0">
                <a:latin typeface="Times New Roman"/>
                <a:cs typeface="Times New Roman"/>
              </a:rPr>
              <a:t>Fumer </a:t>
            </a:r>
            <a:r>
              <a:rPr lang="fr-FR" dirty="0">
                <a:latin typeface="Times New Roman"/>
                <a:cs typeface="Times New Roman"/>
              </a:rPr>
              <a:t>du tabac, c’est comme </a:t>
            </a:r>
            <a:r>
              <a:rPr lang="fr-FR" dirty="0" smtClean="0">
                <a:latin typeface="Times New Roman"/>
                <a:cs typeface="Times New Roman"/>
              </a:rPr>
              <a:t>fumer </a:t>
            </a:r>
            <a:r>
              <a:rPr lang="fr-FR" dirty="0">
                <a:latin typeface="Times New Roman"/>
                <a:cs typeface="Times New Roman"/>
              </a:rPr>
              <a:t>de la </a:t>
            </a:r>
            <a:r>
              <a:rPr lang="fr-FR" dirty="0" smtClean="0">
                <a:latin typeface="Times New Roman"/>
                <a:cs typeface="Times New Roman"/>
              </a:rPr>
              <a:t>marijuana: ça détruit la santé, ça provoque une dépendance, cela nuit à l’entourage du fumeur. Vu que la </a:t>
            </a:r>
            <a:r>
              <a:rPr lang="fr-FR" dirty="0">
                <a:latin typeface="Times New Roman"/>
                <a:cs typeface="Times New Roman"/>
              </a:rPr>
              <a:t>marijuana </a:t>
            </a:r>
            <a:r>
              <a:rPr lang="fr-FR" dirty="0" smtClean="0">
                <a:latin typeface="Times New Roman"/>
                <a:cs typeface="Times New Roman"/>
              </a:rPr>
              <a:t>est </a:t>
            </a:r>
            <a:r>
              <a:rPr lang="fr-FR" dirty="0">
                <a:latin typeface="Times New Roman"/>
                <a:cs typeface="Times New Roman"/>
              </a:rPr>
              <a:t>un produit </a:t>
            </a:r>
            <a:r>
              <a:rPr lang="fr-FR" dirty="0" smtClean="0">
                <a:latin typeface="Times New Roman"/>
                <a:cs typeface="Times New Roman"/>
              </a:rPr>
              <a:t>illégal dans la plupart des pays, </a:t>
            </a:r>
            <a:r>
              <a:rPr lang="fr-FR" dirty="0">
                <a:latin typeface="Times New Roman"/>
                <a:cs typeface="Times New Roman"/>
              </a:rPr>
              <a:t>i</a:t>
            </a:r>
            <a:r>
              <a:rPr lang="fr-FR" dirty="0" smtClean="0">
                <a:latin typeface="Times New Roman"/>
                <a:cs typeface="Times New Roman"/>
              </a:rPr>
              <a:t>l </a:t>
            </a:r>
            <a:r>
              <a:rPr lang="fr-FR" dirty="0">
                <a:latin typeface="Times New Roman"/>
                <a:cs typeface="Times New Roman"/>
              </a:rPr>
              <a:t>devrait en être de même du tabac.</a:t>
            </a:r>
            <a:r>
              <a:rPr lang="fr-FR" dirty="0">
                <a:latin typeface="Times New Roman"/>
                <a:cs typeface="Times New Roman"/>
              </a:rPr>
              <a:t> </a:t>
            </a:r>
          </a:p>
        </p:txBody>
      </p:sp>
    </p:spTree>
    <p:extLst>
      <p:ext uri="{BB962C8B-B14F-4D97-AF65-F5344CB8AC3E}">
        <p14:creationId xmlns:p14="http://schemas.microsoft.com/office/powerpoint/2010/main" val="4712041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r>
              <a:rPr lang="fr-FR" b="1" dirty="0">
                <a:latin typeface="Times New Roman"/>
                <a:cs typeface="Times New Roman"/>
              </a:rPr>
              <a:t>Les arguments par comparaison</a:t>
            </a:r>
          </a:p>
          <a:p>
            <a:pPr marL="0" indent="0">
              <a:buNone/>
            </a:pPr>
            <a:endParaRPr lang="fr-FR" dirty="0" smtClean="0"/>
          </a:p>
          <a:p>
            <a:pPr marL="0" indent="0">
              <a:buNone/>
            </a:pPr>
            <a:r>
              <a:rPr lang="fr-FR" dirty="0" smtClean="0">
                <a:latin typeface="Times New Roman"/>
                <a:cs typeface="Times New Roman"/>
              </a:rPr>
              <a:t>Question critique: les éléments comparés sont-ils comparables? </a:t>
            </a:r>
            <a:endParaRPr lang="fr-FR" dirty="0">
              <a:latin typeface="Times New Roman"/>
              <a:cs typeface="Times New Roman"/>
            </a:endParaRPr>
          </a:p>
        </p:txBody>
      </p:sp>
    </p:spTree>
    <p:extLst>
      <p:ext uri="{BB962C8B-B14F-4D97-AF65-F5344CB8AC3E}">
        <p14:creationId xmlns:p14="http://schemas.microsoft.com/office/powerpoint/2010/main" val="3196225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34900"/>
            <a:ext cx="8229600" cy="5491264"/>
          </a:xfrm>
        </p:spPr>
        <p:txBody>
          <a:bodyPr>
            <a:normAutofit/>
          </a:bodyPr>
          <a:lstStyle/>
          <a:p>
            <a:pPr marL="0" indent="0">
              <a:buNone/>
            </a:pPr>
            <a:r>
              <a:rPr lang="fr-FR" b="1" dirty="0" smtClean="0">
                <a:latin typeface="Times New Roman"/>
                <a:cs typeface="Times New Roman"/>
              </a:rPr>
              <a:t>Synthèse: </a:t>
            </a:r>
          </a:p>
          <a:p>
            <a:pPr marL="0" indent="0">
              <a:buNone/>
            </a:pPr>
            <a:r>
              <a:rPr lang="fr-FR" dirty="0" smtClean="0">
                <a:latin typeface="Times New Roman"/>
                <a:cs typeface="Times New Roman"/>
              </a:rPr>
              <a:t>Apprendre la logique informelle</a:t>
            </a:r>
            <a:endParaRPr lang="fr-FR" dirty="0">
              <a:latin typeface="Times New Roman"/>
              <a:cs typeface="Times New Roman"/>
            </a:endParaRPr>
          </a:p>
          <a:p>
            <a:pPr marL="0" indent="0">
              <a:buNone/>
            </a:pPr>
            <a:r>
              <a:rPr lang="fr-FR" dirty="0" smtClean="0">
                <a:latin typeface="Times New Roman"/>
                <a:cs typeface="Times New Roman"/>
              </a:rPr>
              <a:t>=  apprendre à identifier et à questionner les arguments</a:t>
            </a:r>
          </a:p>
          <a:p>
            <a:pPr marL="0" indent="0">
              <a:buNone/>
            </a:pPr>
            <a:endParaRPr lang="fr-FR" dirty="0" smtClean="0">
              <a:latin typeface="Times New Roman"/>
              <a:cs typeface="Times New Roman"/>
            </a:endParaRPr>
          </a:p>
          <a:p>
            <a:pPr marL="0" indent="0">
              <a:buNone/>
            </a:pPr>
            <a:r>
              <a:rPr lang="fr-FR" dirty="0" smtClean="0">
                <a:latin typeface="Times New Roman"/>
                <a:cs typeface="Times New Roman"/>
              </a:rPr>
              <a:t>Pourquoi? </a:t>
            </a:r>
          </a:p>
          <a:p>
            <a:pPr marL="0" indent="0">
              <a:buNone/>
            </a:pPr>
            <a:endParaRPr lang="fr-FR" dirty="0" smtClean="0">
              <a:latin typeface="Times New Roman"/>
              <a:cs typeface="Times New Roman"/>
            </a:endParaRPr>
          </a:p>
          <a:p>
            <a:pPr marL="0" indent="0">
              <a:buNone/>
            </a:pPr>
            <a:r>
              <a:rPr lang="fr-FR" dirty="0" smtClean="0">
                <a:latin typeface="Times New Roman"/>
                <a:cs typeface="Times New Roman"/>
              </a:rPr>
              <a:t>Idéal philosophique et éthique = faire progresser la rationalité et la vérité</a:t>
            </a:r>
            <a:endParaRPr lang="fr-FR" dirty="0">
              <a:latin typeface="Times New Roman"/>
              <a:cs typeface="Times New Roman"/>
            </a:endParaRPr>
          </a:p>
        </p:txBody>
      </p:sp>
    </p:spTree>
    <p:extLst>
      <p:ext uri="{BB962C8B-B14F-4D97-AF65-F5344CB8AC3E}">
        <p14:creationId xmlns:p14="http://schemas.microsoft.com/office/powerpoint/2010/main" val="4226239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56792"/>
            <a:ext cx="8229600" cy="5469371"/>
          </a:xfrm>
        </p:spPr>
        <p:txBody>
          <a:bodyPr/>
          <a:lstStyle/>
          <a:p>
            <a:pPr marL="0" indent="0">
              <a:buNone/>
            </a:pPr>
            <a:r>
              <a:rPr lang="fr-FR" dirty="0" smtClean="0">
                <a:latin typeface="Times New Roman"/>
                <a:cs typeface="Times New Roman"/>
              </a:rPr>
              <a:t>Problème:</a:t>
            </a:r>
          </a:p>
          <a:p>
            <a:pPr marL="0" indent="0">
              <a:buNone/>
            </a:pPr>
            <a:endParaRPr lang="fr-FR" dirty="0">
              <a:latin typeface="Times New Roman"/>
              <a:cs typeface="Times New Roman"/>
            </a:endParaRPr>
          </a:p>
          <a:p>
            <a:pPr marL="0" indent="0" algn="just">
              <a:buNone/>
            </a:pPr>
            <a:r>
              <a:rPr lang="fr-FR" dirty="0" smtClean="0">
                <a:latin typeface="Times New Roman"/>
                <a:cs typeface="Times New Roman"/>
              </a:rPr>
              <a:t>Dans les échanges argumentatifs que nous avons au quotidien, nous faisons peu d’efforts pour </a:t>
            </a:r>
            <a:r>
              <a:rPr lang="fr-FR" dirty="0" smtClean="0">
                <a:latin typeface="Times New Roman"/>
                <a:cs typeface="Times New Roman"/>
              </a:rPr>
              <a:t>être rigoureux. </a:t>
            </a:r>
          </a:p>
          <a:p>
            <a:pPr marL="0" indent="0" algn="just">
              <a:buNone/>
            </a:pPr>
            <a:endParaRPr lang="fr-FR" dirty="0">
              <a:latin typeface="Times New Roman"/>
              <a:cs typeface="Times New Roman"/>
            </a:endParaRPr>
          </a:p>
          <a:p>
            <a:pPr marL="0" indent="0" algn="just">
              <a:buNone/>
            </a:pPr>
            <a:r>
              <a:rPr lang="fr-FR" dirty="0" smtClean="0">
                <a:latin typeface="Times New Roman"/>
                <a:cs typeface="Times New Roman"/>
              </a:rPr>
              <a:t>Pour faire face à ce problème, la logique informelle promeut l’art de la discussion critique</a:t>
            </a:r>
            <a:endParaRPr lang="fr-FR" dirty="0">
              <a:latin typeface="Times New Roman"/>
              <a:cs typeface="Times New Roman"/>
            </a:endParaRPr>
          </a:p>
        </p:txBody>
      </p:sp>
    </p:spTree>
    <p:extLst>
      <p:ext uri="{BB962C8B-B14F-4D97-AF65-F5344CB8AC3E}">
        <p14:creationId xmlns:p14="http://schemas.microsoft.com/office/powerpoint/2010/main" val="3069113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endParaRPr lang="fr-FR" dirty="0" smtClean="0"/>
          </a:p>
          <a:p>
            <a:pPr marL="0" indent="0">
              <a:buNone/>
            </a:pPr>
            <a:r>
              <a:rPr lang="fr-FR" sz="4000" b="1" dirty="0" smtClean="0">
                <a:latin typeface="Times New Roman"/>
                <a:cs typeface="Times New Roman"/>
              </a:rPr>
              <a:t>L’art de la discussion critique</a:t>
            </a:r>
            <a:endParaRPr lang="fr-FR" sz="4000" b="1" dirty="0">
              <a:latin typeface="Times New Roman"/>
              <a:cs typeface="Times New Roman"/>
            </a:endParaRPr>
          </a:p>
        </p:txBody>
      </p:sp>
    </p:spTree>
    <p:extLst>
      <p:ext uri="{BB962C8B-B14F-4D97-AF65-F5344CB8AC3E}">
        <p14:creationId xmlns:p14="http://schemas.microsoft.com/office/powerpoint/2010/main" val="1883673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3267" y="262718"/>
            <a:ext cx="8801887" cy="6327092"/>
          </a:xfrm>
        </p:spPr>
        <p:txBody>
          <a:bodyPr/>
          <a:lstStyle/>
          <a:p>
            <a:pPr marL="0" indent="0" algn="just">
              <a:buNone/>
            </a:pPr>
            <a:r>
              <a:rPr lang="fr-FR" sz="3600" dirty="0" smtClean="0">
                <a:latin typeface="Times New Roman"/>
                <a:cs typeface="Times New Roman"/>
              </a:rPr>
              <a:t>Si nous voulions garantir le triomphe du meilleur argument, comment faire? </a:t>
            </a:r>
          </a:p>
          <a:p>
            <a:pPr marL="0" indent="0" algn="just">
              <a:buNone/>
            </a:pPr>
            <a:endParaRPr lang="fr-FR" sz="3600" dirty="0" smtClean="0">
              <a:latin typeface="Times New Roman"/>
              <a:cs typeface="Times New Roman"/>
            </a:endParaRPr>
          </a:p>
          <a:p>
            <a:pPr algn="just">
              <a:buFont typeface="Symbol" charset="0"/>
              <a:buChar char=""/>
            </a:pPr>
            <a:r>
              <a:rPr lang="fr-FR" sz="3600" dirty="0" smtClean="0">
                <a:latin typeface="Times New Roman"/>
                <a:cs typeface="Times New Roman"/>
              </a:rPr>
              <a:t>Les </a:t>
            </a:r>
            <a:r>
              <a:rPr lang="fr-FR" sz="3600" dirty="0">
                <a:latin typeface="Times New Roman"/>
                <a:cs typeface="Times New Roman"/>
              </a:rPr>
              <a:t>10 règles de la discussion critique, par Frans van Eemeren et Rob </a:t>
            </a:r>
            <a:r>
              <a:rPr lang="fr-FR" sz="3600" dirty="0" smtClean="0">
                <a:latin typeface="Times New Roman"/>
                <a:cs typeface="Times New Roman"/>
              </a:rPr>
              <a:t>Grootendorst</a:t>
            </a:r>
          </a:p>
          <a:p>
            <a:pPr marL="0" indent="0" algn="just">
              <a:buNone/>
            </a:pPr>
            <a:endParaRPr lang="fr-FR" sz="3600" dirty="0">
              <a:latin typeface="Times New Roman"/>
              <a:cs typeface="Times New Roman"/>
            </a:endParaRPr>
          </a:p>
          <a:p>
            <a:pPr algn="just">
              <a:buFont typeface="Wingdings" charset="2"/>
              <a:buChar char="ü"/>
            </a:pPr>
            <a:r>
              <a:rPr lang="fr-FR" sz="3600" dirty="0" smtClean="0">
                <a:latin typeface="Times New Roman"/>
                <a:cs typeface="Times New Roman"/>
              </a:rPr>
              <a:t>Eviter les arguments fallacieux</a:t>
            </a:r>
          </a:p>
          <a:p>
            <a:pPr algn="just">
              <a:buFont typeface="Wingdings" charset="2"/>
              <a:buChar char="ü"/>
            </a:pPr>
            <a:r>
              <a:rPr lang="fr-FR" sz="3600" dirty="0" smtClean="0">
                <a:latin typeface="Times New Roman"/>
                <a:cs typeface="Times New Roman"/>
              </a:rPr>
              <a:t>Eviter les comportements qui parasitent la mise à l’épreuve des arguments </a:t>
            </a:r>
          </a:p>
          <a:p>
            <a:pPr algn="just">
              <a:buFont typeface="Wingdings" charset="2"/>
              <a:buChar char="ü"/>
            </a:pPr>
            <a:endParaRPr lang="fr-FR" sz="3600" dirty="0">
              <a:latin typeface="Times New Roman"/>
              <a:cs typeface="Times New Roman"/>
            </a:endParaRPr>
          </a:p>
        </p:txBody>
      </p:sp>
    </p:spTree>
    <p:extLst>
      <p:ext uri="{BB962C8B-B14F-4D97-AF65-F5344CB8AC3E}">
        <p14:creationId xmlns:p14="http://schemas.microsoft.com/office/powerpoint/2010/main" val="270179431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3267" y="153252"/>
            <a:ext cx="8801887" cy="6704748"/>
          </a:xfrm>
        </p:spPr>
        <p:txBody>
          <a:bodyPr>
            <a:normAutofit fontScale="40000" lnSpcReduction="20000"/>
          </a:bodyPr>
          <a:lstStyle/>
          <a:p>
            <a:pPr marL="0" indent="0">
              <a:buNone/>
            </a:pPr>
            <a:r>
              <a:rPr lang="fr-FR" sz="4800" dirty="0">
                <a:latin typeface="Times New Roman"/>
                <a:cs typeface="Times New Roman"/>
              </a:rPr>
              <a:t>Règle 1 : </a:t>
            </a:r>
            <a:r>
              <a:rPr lang="fr-FR" sz="4800" i="1" dirty="0">
                <a:latin typeface="Times New Roman"/>
                <a:cs typeface="Times New Roman"/>
              </a:rPr>
              <a:t>Les participants ne doivent pas s’empêcher d’avancer leurs opinions, ni s’empêcher de formuler des critiques à l’égard de ces opinions.</a:t>
            </a:r>
            <a:endParaRPr lang="fr-FR" sz="4800" dirty="0">
              <a:latin typeface="Times New Roman"/>
              <a:cs typeface="Times New Roman"/>
            </a:endParaRPr>
          </a:p>
          <a:p>
            <a:pPr marL="0" indent="0">
              <a:buNone/>
            </a:pPr>
            <a:r>
              <a:rPr lang="fr-FR" sz="4800" dirty="0">
                <a:latin typeface="Times New Roman"/>
                <a:cs typeface="Times New Roman"/>
              </a:rPr>
              <a:t>Règle 2 : </a:t>
            </a:r>
            <a:r>
              <a:rPr lang="fr-FR" sz="4800" i="1" dirty="0">
                <a:latin typeface="Times New Roman"/>
                <a:cs typeface="Times New Roman"/>
              </a:rPr>
              <a:t>Un participant qui avance une opinion est obligé de la défendre si un autre participant lui demande de se justifier.</a:t>
            </a:r>
            <a:endParaRPr lang="fr-FR" sz="4800" dirty="0">
              <a:latin typeface="Times New Roman"/>
              <a:cs typeface="Times New Roman"/>
            </a:endParaRPr>
          </a:p>
          <a:p>
            <a:pPr marL="0" indent="0">
              <a:buNone/>
            </a:pPr>
            <a:r>
              <a:rPr lang="fr-FR" sz="4800" dirty="0">
                <a:latin typeface="Times New Roman"/>
                <a:cs typeface="Times New Roman"/>
              </a:rPr>
              <a:t>Règle 3 : </a:t>
            </a:r>
            <a:r>
              <a:rPr lang="fr-FR" sz="4800" i="1" dirty="0">
                <a:latin typeface="Times New Roman"/>
                <a:cs typeface="Times New Roman"/>
              </a:rPr>
              <a:t>La critique d’une opinion doit porter sur l’opinion telle qu’elle a véritablement été formulée par un participant.</a:t>
            </a:r>
            <a:endParaRPr lang="fr-FR" sz="4800" dirty="0">
              <a:latin typeface="Times New Roman"/>
              <a:cs typeface="Times New Roman"/>
            </a:endParaRPr>
          </a:p>
          <a:p>
            <a:pPr marL="0" indent="0">
              <a:buNone/>
            </a:pPr>
            <a:r>
              <a:rPr lang="fr-FR" sz="4800" dirty="0">
                <a:latin typeface="Times New Roman"/>
                <a:cs typeface="Times New Roman"/>
              </a:rPr>
              <a:t>Règle 4 : </a:t>
            </a:r>
            <a:r>
              <a:rPr lang="fr-FR" sz="4800" i="1" dirty="0">
                <a:latin typeface="Times New Roman"/>
                <a:cs typeface="Times New Roman"/>
              </a:rPr>
              <a:t>Un participant doit défendre son opinion en avançant des arguments qui se rapportent à cette opinion.</a:t>
            </a:r>
            <a:endParaRPr lang="fr-FR" sz="4800" dirty="0">
              <a:latin typeface="Times New Roman"/>
              <a:cs typeface="Times New Roman"/>
            </a:endParaRPr>
          </a:p>
          <a:p>
            <a:pPr marL="0" indent="0">
              <a:buNone/>
            </a:pPr>
            <a:r>
              <a:rPr lang="fr-FR" sz="4800" dirty="0">
                <a:latin typeface="Times New Roman"/>
                <a:cs typeface="Times New Roman"/>
              </a:rPr>
              <a:t>Règle 5 : </a:t>
            </a:r>
            <a:r>
              <a:rPr lang="fr-FR" sz="4800" i="1" dirty="0">
                <a:latin typeface="Times New Roman"/>
                <a:cs typeface="Times New Roman"/>
              </a:rPr>
              <a:t>Un participant ne doit pas faussement attribuer une prémisse à son interlocuteur si celui-ci ne l’a pas clairement exprimée ; un participant ne doit pas nier une prémisse qu’il avait auparavant expressément avancée.</a:t>
            </a:r>
            <a:endParaRPr lang="fr-FR" sz="4800" dirty="0">
              <a:latin typeface="Times New Roman"/>
              <a:cs typeface="Times New Roman"/>
            </a:endParaRPr>
          </a:p>
          <a:p>
            <a:pPr marL="0" indent="0">
              <a:buNone/>
            </a:pPr>
            <a:r>
              <a:rPr lang="fr-FR" sz="4800" dirty="0">
                <a:latin typeface="Times New Roman"/>
                <a:cs typeface="Times New Roman"/>
              </a:rPr>
              <a:t>Règle 6 : </a:t>
            </a:r>
            <a:r>
              <a:rPr lang="fr-FR" sz="4800" i="1" dirty="0">
                <a:latin typeface="Times New Roman"/>
                <a:cs typeface="Times New Roman"/>
              </a:rPr>
              <a:t>Un participant ne doit pas faussement présenter une prémisse comme un point de départ accepté ; un participant ne peut nier une prémisse qui avait été précédemment acceptée.</a:t>
            </a:r>
            <a:endParaRPr lang="fr-FR" sz="4800" dirty="0">
              <a:latin typeface="Times New Roman"/>
              <a:cs typeface="Times New Roman"/>
            </a:endParaRPr>
          </a:p>
          <a:p>
            <a:pPr marL="0" indent="0">
              <a:buNone/>
            </a:pPr>
            <a:r>
              <a:rPr lang="fr-FR" sz="4800" dirty="0">
                <a:latin typeface="Times New Roman"/>
                <a:cs typeface="Times New Roman"/>
              </a:rPr>
              <a:t>Règle 7 : </a:t>
            </a:r>
            <a:r>
              <a:rPr lang="fr-FR" sz="4800" i="1" dirty="0">
                <a:latin typeface="Times New Roman"/>
                <a:cs typeface="Times New Roman"/>
              </a:rPr>
              <a:t>Un participant ne doit considérer une opinion comme défendue de façon concluante que si cette défense reposait sur des formes argumentatives correctes et bien utilisées.</a:t>
            </a:r>
            <a:endParaRPr lang="fr-FR" sz="4800" dirty="0">
              <a:latin typeface="Times New Roman"/>
              <a:cs typeface="Times New Roman"/>
            </a:endParaRPr>
          </a:p>
          <a:p>
            <a:pPr marL="0" indent="0">
              <a:buNone/>
            </a:pPr>
            <a:r>
              <a:rPr lang="fr-FR" sz="4800" dirty="0">
                <a:latin typeface="Times New Roman"/>
                <a:cs typeface="Times New Roman"/>
              </a:rPr>
              <a:t>Règle 8 : </a:t>
            </a:r>
            <a:r>
              <a:rPr lang="fr-FR" sz="4800" i="1" dirty="0">
                <a:latin typeface="Times New Roman"/>
                <a:cs typeface="Times New Roman"/>
              </a:rPr>
              <a:t>Dans son argumentation, un participant ne doit utiliser que des arguments valides ou susceptibles d’être rendus valides par l’ajout de prémisses.</a:t>
            </a:r>
            <a:endParaRPr lang="fr-FR" sz="4800" dirty="0">
              <a:latin typeface="Times New Roman"/>
              <a:cs typeface="Times New Roman"/>
            </a:endParaRPr>
          </a:p>
          <a:p>
            <a:pPr marL="0" indent="0">
              <a:buNone/>
            </a:pPr>
            <a:r>
              <a:rPr lang="fr-FR" sz="4800" dirty="0">
                <a:latin typeface="Times New Roman"/>
                <a:cs typeface="Times New Roman"/>
              </a:rPr>
              <a:t>Règle 9 : </a:t>
            </a:r>
            <a:r>
              <a:rPr lang="fr-FR" sz="4800" i="1" dirty="0">
                <a:latin typeface="Times New Roman"/>
                <a:cs typeface="Times New Roman"/>
              </a:rPr>
              <a:t>L’incapacité de défendre son opinion doit conduire le participant se rétracter ; la défense concluante d’une opinion doit conduire les autres participants à lever leurs doutes sur cette opinion.</a:t>
            </a:r>
            <a:endParaRPr lang="fr-FR" sz="4800" dirty="0">
              <a:latin typeface="Times New Roman"/>
              <a:cs typeface="Times New Roman"/>
            </a:endParaRPr>
          </a:p>
          <a:p>
            <a:pPr marL="0" indent="0">
              <a:buNone/>
            </a:pPr>
            <a:r>
              <a:rPr lang="fr-FR" sz="4800" dirty="0">
                <a:latin typeface="Times New Roman"/>
                <a:cs typeface="Times New Roman"/>
              </a:rPr>
              <a:t>Règle 10 : </a:t>
            </a:r>
            <a:r>
              <a:rPr lang="fr-FR" sz="4800" i="1" dirty="0">
                <a:latin typeface="Times New Roman"/>
                <a:cs typeface="Times New Roman"/>
              </a:rPr>
              <a:t>Un participant ne doit pas utiliser des tournures de phrases qui sont insuffisamment claires ou des formules ambiguës et il doit interpréter les formulations de ses interlocuteurs de la façon la plus attentive et précise possible.</a:t>
            </a:r>
            <a:r>
              <a:rPr lang="fr-FR" sz="4800" dirty="0">
                <a:latin typeface="Times New Roman"/>
                <a:cs typeface="Times New Roman"/>
              </a:rPr>
              <a:t> </a:t>
            </a:r>
          </a:p>
          <a:p>
            <a:pPr marL="0" indent="0">
              <a:buNone/>
            </a:pPr>
            <a:endParaRPr lang="fr-FR" dirty="0"/>
          </a:p>
        </p:txBody>
      </p:sp>
    </p:spTree>
    <p:extLst>
      <p:ext uri="{BB962C8B-B14F-4D97-AF65-F5344CB8AC3E}">
        <p14:creationId xmlns:p14="http://schemas.microsoft.com/office/powerpoint/2010/main" val="418760321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latin typeface="Times New Roman"/>
              <a:cs typeface="Times New Roman"/>
            </a:endParaRPr>
          </a:p>
          <a:p>
            <a:pPr marL="0" indent="0">
              <a:buNone/>
            </a:pPr>
            <a:endParaRPr lang="fr-FR" dirty="0">
              <a:latin typeface="Times New Roman"/>
              <a:cs typeface="Times New Roman"/>
            </a:endParaRPr>
          </a:p>
          <a:p>
            <a:pPr>
              <a:buFont typeface="Wingdings" charset="2"/>
              <a:buChar char="ü"/>
            </a:pPr>
            <a:r>
              <a:rPr lang="fr-FR" sz="3600" dirty="0" smtClean="0">
                <a:latin typeface="Times New Roman"/>
                <a:cs typeface="Times New Roman"/>
              </a:rPr>
              <a:t> Exercez-vous à appliquer </a:t>
            </a:r>
            <a:r>
              <a:rPr lang="fr-FR" sz="3600" dirty="0">
                <a:latin typeface="Times New Roman"/>
                <a:cs typeface="Times New Roman"/>
              </a:rPr>
              <a:t>c</a:t>
            </a:r>
            <a:r>
              <a:rPr lang="fr-FR" sz="3600" dirty="0" smtClean="0">
                <a:latin typeface="Times New Roman"/>
                <a:cs typeface="Times New Roman"/>
              </a:rPr>
              <a:t>es règles lorsque que vous défendez vos opinions</a:t>
            </a:r>
          </a:p>
          <a:p>
            <a:pPr>
              <a:buFont typeface="Wingdings" charset="2"/>
              <a:buChar char="ü"/>
            </a:pPr>
            <a:r>
              <a:rPr lang="fr-FR" sz="3600" dirty="0">
                <a:latin typeface="Times New Roman"/>
                <a:cs typeface="Times New Roman"/>
              </a:rPr>
              <a:t> </a:t>
            </a:r>
            <a:r>
              <a:rPr lang="fr-FR" sz="3600" dirty="0" smtClean="0">
                <a:latin typeface="Times New Roman"/>
                <a:cs typeface="Times New Roman"/>
              </a:rPr>
              <a:t>Exigez que vos interlocuteurs fassent de m</a:t>
            </a:r>
            <a:r>
              <a:rPr lang="fr-FR" sz="3600" dirty="0" smtClean="0">
                <a:latin typeface="Times New Roman"/>
                <a:cs typeface="Times New Roman"/>
              </a:rPr>
              <a:t>ême!</a:t>
            </a:r>
            <a:endParaRPr lang="fr-FR" sz="3600" dirty="0" smtClean="0">
              <a:latin typeface="Times New Roman"/>
              <a:cs typeface="Times New Roman"/>
            </a:endParaRPr>
          </a:p>
          <a:p>
            <a:pPr marL="0" indent="0">
              <a:buNone/>
            </a:pPr>
            <a:endParaRPr lang="fr-FR" dirty="0">
              <a:latin typeface="Times New Roman"/>
              <a:cs typeface="Times New Roman"/>
            </a:endParaRPr>
          </a:p>
        </p:txBody>
      </p:sp>
    </p:spTree>
    <p:extLst>
      <p:ext uri="{BB962C8B-B14F-4D97-AF65-F5344CB8AC3E}">
        <p14:creationId xmlns:p14="http://schemas.microsoft.com/office/powerpoint/2010/main" val="594917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0848" y="328396"/>
            <a:ext cx="8445952" cy="5797767"/>
          </a:xfrm>
        </p:spPr>
        <p:txBody>
          <a:bodyPr>
            <a:normAutofit/>
          </a:bodyPr>
          <a:lstStyle/>
          <a:p>
            <a:pPr marL="0" indent="0" algn="just">
              <a:buNone/>
            </a:pPr>
            <a:r>
              <a:rPr lang="fr-FR" b="1" dirty="0">
                <a:latin typeface="Times New Roman"/>
                <a:cs typeface="Times New Roman"/>
              </a:rPr>
              <a:t>Règle 1 :</a:t>
            </a:r>
            <a:r>
              <a:rPr lang="fr-FR" dirty="0">
                <a:latin typeface="Times New Roman"/>
                <a:cs typeface="Times New Roman"/>
              </a:rPr>
              <a:t> </a:t>
            </a:r>
            <a:r>
              <a:rPr lang="fr-FR" i="1" dirty="0">
                <a:latin typeface="Times New Roman"/>
                <a:cs typeface="Times New Roman"/>
              </a:rPr>
              <a:t>Les participants ne doivent pas s’empêcher d’avancer leurs opinions, ni s’empêcher de formuler des critiques à l’égard de ces opinions</a:t>
            </a:r>
            <a:r>
              <a:rPr lang="fr-FR" i="1" dirty="0" smtClean="0">
                <a:latin typeface="Times New Roman"/>
                <a:cs typeface="Times New Roman"/>
              </a:rPr>
              <a:t>.</a:t>
            </a:r>
          </a:p>
          <a:p>
            <a:pPr marL="0" indent="0" algn="just">
              <a:buNone/>
            </a:pPr>
            <a:endParaRPr lang="fr-FR" i="1" dirty="0" smtClean="0">
              <a:latin typeface="Times New Roman"/>
              <a:cs typeface="Times New Roman"/>
            </a:endParaRPr>
          </a:p>
          <a:p>
            <a:pPr algn="just"/>
            <a:r>
              <a:rPr lang="fr-FR" dirty="0" smtClean="0">
                <a:latin typeface="Times New Roman"/>
                <a:cs typeface="Times New Roman"/>
              </a:rPr>
              <a:t>Éviter les tabous</a:t>
            </a:r>
          </a:p>
          <a:p>
            <a:pPr algn="just"/>
            <a:r>
              <a:rPr lang="fr-FR" dirty="0" smtClean="0">
                <a:latin typeface="Times New Roman"/>
                <a:cs typeface="Times New Roman"/>
              </a:rPr>
              <a:t>Éviter d’emp</a:t>
            </a:r>
            <a:r>
              <a:rPr lang="fr-FR" dirty="0" smtClean="0">
                <a:latin typeface="Times New Roman"/>
                <a:cs typeface="Times New Roman"/>
              </a:rPr>
              <a:t>êcher l’autre de parler</a:t>
            </a:r>
          </a:p>
          <a:p>
            <a:pPr algn="just"/>
            <a:r>
              <a:rPr lang="fr-FR" dirty="0" smtClean="0">
                <a:latin typeface="Times New Roman"/>
                <a:cs typeface="Times New Roman"/>
              </a:rPr>
              <a:t>Ne pas intimider (argument </a:t>
            </a:r>
            <a:r>
              <a:rPr lang="fr-FR" i="1" dirty="0" smtClean="0">
                <a:latin typeface="Times New Roman"/>
                <a:cs typeface="Times New Roman"/>
              </a:rPr>
              <a:t>ad baculum</a:t>
            </a:r>
            <a:r>
              <a:rPr lang="fr-FR" dirty="0" smtClean="0">
                <a:latin typeface="Times New Roman"/>
                <a:cs typeface="Times New Roman"/>
              </a:rPr>
              <a:t>)</a:t>
            </a:r>
          </a:p>
          <a:p>
            <a:pPr algn="just"/>
            <a:r>
              <a:rPr lang="fr-FR" dirty="0" smtClean="0">
                <a:latin typeface="Times New Roman"/>
                <a:cs typeface="Times New Roman"/>
              </a:rPr>
              <a:t>Ne pas discréditer l’autre (</a:t>
            </a:r>
            <a:r>
              <a:rPr lang="fr-FR" i="1" dirty="0" smtClean="0">
                <a:latin typeface="Times New Roman"/>
                <a:cs typeface="Times New Roman"/>
              </a:rPr>
              <a:t>ad hominem</a:t>
            </a:r>
            <a:r>
              <a:rPr lang="fr-FR" dirty="0" smtClean="0">
                <a:latin typeface="Times New Roman"/>
                <a:cs typeface="Times New Roman"/>
              </a:rPr>
              <a:t>)</a:t>
            </a:r>
            <a:endParaRPr lang="fr-FR"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14730401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15968"/>
            <a:ext cx="8229600" cy="5710195"/>
          </a:xfrm>
        </p:spPr>
        <p:txBody>
          <a:bodyPr/>
          <a:lstStyle/>
          <a:p>
            <a:pPr marL="0" indent="0" algn="just">
              <a:buNone/>
            </a:pPr>
            <a:r>
              <a:rPr lang="fr-FR" b="1" dirty="0">
                <a:latin typeface="Times New Roman"/>
                <a:cs typeface="Times New Roman"/>
              </a:rPr>
              <a:t>Règle 2 : </a:t>
            </a:r>
            <a:r>
              <a:rPr lang="fr-FR" i="1" dirty="0">
                <a:latin typeface="Times New Roman"/>
                <a:cs typeface="Times New Roman"/>
              </a:rPr>
              <a:t>Un participant qui avance une opinion est obligé de la défendre si un autre participant lui demande de se justifier</a:t>
            </a:r>
            <a:r>
              <a:rPr lang="fr-FR" i="1" dirty="0" smtClean="0">
                <a:latin typeface="Times New Roman"/>
                <a:cs typeface="Times New Roman"/>
              </a:rPr>
              <a:t>.</a:t>
            </a:r>
          </a:p>
          <a:p>
            <a:pPr marL="0" indent="0" algn="just">
              <a:buNone/>
            </a:pPr>
            <a:endParaRPr lang="fr-FR" i="1" dirty="0">
              <a:latin typeface="Times New Roman"/>
              <a:cs typeface="Times New Roman"/>
            </a:endParaRPr>
          </a:p>
          <a:p>
            <a:pPr marL="0" indent="0" algn="just">
              <a:buNone/>
            </a:pPr>
            <a:r>
              <a:rPr lang="fr-FR" dirty="0" smtClean="0">
                <a:latin typeface="Times New Roman"/>
                <a:cs typeface="Times New Roman"/>
              </a:rPr>
              <a:t>Cette règle vise à éviter:</a:t>
            </a:r>
          </a:p>
          <a:p>
            <a:pPr algn="just"/>
            <a:r>
              <a:rPr lang="fr-FR" dirty="0" smtClean="0">
                <a:latin typeface="Times New Roman"/>
                <a:cs typeface="Times New Roman"/>
              </a:rPr>
              <a:t>L</a:t>
            </a:r>
            <a:r>
              <a:rPr lang="fr-FR" dirty="0" smtClean="0">
                <a:latin typeface="Times New Roman"/>
                <a:cs typeface="Times New Roman"/>
              </a:rPr>
              <a:t>’inversion la charge la charge de la preuve</a:t>
            </a:r>
          </a:p>
          <a:p>
            <a:pPr algn="just"/>
            <a:r>
              <a:rPr lang="fr-FR" dirty="0" smtClean="0">
                <a:latin typeface="Times New Roman"/>
                <a:cs typeface="Times New Roman"/>
              </a:rPr>
              <a:t>L’argumentation </a:t>
            </a:r>
            <a:r>
              <a:rPr lang="fr-FR" i="1" dirty="0" smtClean="0">
                <a:latin typeface="Times New Roman"/>
                <a:cs typeface="Times New Roman"/>
              </a:rPr>
              <a:t>ad verecundiam </a:t>
            </a:r>
            <a:r>
              <a:rPr lang="fr-FR" dirty="0" smtClean="0">
                <a:latin typeface="Times New Roman"/>
                <a:cs typeface="Times New Roman"/>
              </a:rPr>
              <a:t>(ex: « c’est l’évidence m</a:t>
            </a:r>
            <a:r>
              <a:rPr lang="fr-FR" dirty="0" smtClean="0">
                <a:latin typeface="Times New Roman"/>
                <a:cs typeface="Times New Roman"/>
              </a:rPr>
              <a:t>ême</a:t>
            </a:r>
          </a:p>
          <a:p>
            <a:pPr algn="just"/>
            <a:r>
              <a:rPr lang="fr-FR" dirty="0" smtClean="0">
                <a:latin typeface="Times New Roman"/>
                <a:cs typeface="Times New Roman"/>
              </a:rPr>
              <a:t>L</a:t>
            </a:r>
            <a:r>
              <a:rPr lang="fr-FR" dirty="0" smtClean="0">
                <a:latin typeface="Times New Roman"/>
                <a:cs typeface="Times New Roman"/>
              </a:rPr>
              <a:t>’argumentation </a:t>
            </a:r>
            <a:r>
              <a:rPr lang="fr-FR" i="1" dirty="0" smtClean="0">
                <a:latin typeface="Times New Roman"/>
                <a:cs typeface="Times New Roman"/>
              </a:rPr>
              <a:t>ad populum</a:t>
            </a:r>
            <a:r>
              <a:rPr lang="fr-FR" dirty="0" smtClean="0">
                <a:latin typeface="Times New Roman"/>
                <a:cs typeface="Times New Roman"/>
              </a:rPr>
              <a:t> (ex: « tout le sait ça ») </a:t>
            </a:r>
            <a:endParaRPr lang="fr-FR" dirty="0">
              <a:latin typeface="Times New Roman"/>
              <a:cs typeface="Times New Roman"/>
            </a:endParaRPr>
          </a:p>
        </p:txBody>
      </p:sp>
    </p:spTree>
    <p:extLst>
      <p:ext uri="{BB962C8B-B14F-4D97-AF65-F5344CB8AC3E}">
        <p14:creationId xmlns:p14="http://schemas.microsoft.com/office/powerpoint/2010/main" val="2755615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r>
              <a:rPr lang="fr-FR" dirty="0" smtClean="0">
                <a:latin typeface="Times New Roman"/>
                <a:cs typeface="Times New Roman"/>
              </a:rPr>
              <a:t>Rappel</a:t>
            </a:r>
          </a:p>
          <a:p>
            <a:pPr marL="0" indent="0">
              <a:buNone/>
            </a:pPr>
            <a:endParaRPr lang="fr-FR" dirty="0">
              <a:latin typeface="Times New Roman"/>
              <a:cs typeface="Times New Roman"/>
            </a:endParaRPr>
          </a:p>
          <a:p>
            <a:r>
              <a:rPr lang="fr-FR" dirty="0" smtClean="0">
                <a:latin typeface="Times New Roman"/>
                <a:cs typeface="Times New Roman"/>
              </a:rPr>
              <a:t>Qu’est-ce qu’un argument? </a:t>
            </a:r>
          </a:p>
          <a:p>
            <a:r>
              <a:rPr lang="fr-FR" dirty="0" smtClean="0">
                <a:latin typeface="Times New Roman"/>
                <a:cs typeface="Times New Roman"/>
              </a:rPr>
              <a:t>Comment évaluer un argument? </a:t>
            </a:r>
            <a:endParaRPr lang="fr-FR" dirty="0">
              <a:latin typeface="Times New Roman"/>
              <a:cs typeface="Times New Roman"/>
            </a:endParaRPr>
          </a:p>
        </p:txBody>
      </p:sp>
    </p:spTree>
    <p:extLst>
      <p:ext uri="{BB962C8B-B14F-4D97-AF65-F5344CB8AC3E}">
        <p14:creationId xmlns:p14="http://schemas.microsoft.com/office/powerpoint/2010/main" val="35121926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59754"/>
            <a:ext cx="8229600" cy="5666409"/>
          </a:xfrm>
        </p:spPr>
        <p:txBody>
          <a:bodyPr/>
          <a:lstStyle/>
          <a:p>
            <a:pPr marL="0" indent="0" algn="just">
              <a:buNone/>
            </a:pPr>
            <a:r>
              <a:rPr lang="fr-FR" b="1" dirty="0">
                <a:latin typeface="Times New Roman"/>
                <a:cs typeface="Times New Roman"/>
              </a:rPr>
              <a:t>Règle 3 : </a:t>
            </a:r>
            <a:r>
              <a:rPr lang="fr-FR" i="1" dirty="0">
                <a:latin typeface="Times New Roman"/>
                <a:cs typeface="Times New Roman"/>
              </a:rPr>
              <a:t>La critique d’une opinion doit porter sur l’opinion telle qu’elle a véritablement été formulée par un participant</a:t>
            </a:r>
            <a:r>
              <a:rPr lang="fr-FR" i="1" dirty="0" smtClean="0">
                <a:latin typeface="Times New Roman"/>
                <a:cs typeface="Times New Roman"/>
              </a:rPr>
              <a:t>.</a:t>
            </a:r>
          </a:p>
          <a:p>
            <a:pPr marL="0" indent="0" algn="just">
              <a:buNone/>
            </a:pPr>
            <a:endParaRPr lang="fr-FR" b="1" i="1" dirty="0" smtClean="0">
              <a:latin typeface="Times New Roman"/>
              <a:cs typeface="Times New Roman"/>
            </a:endParaRPr>
          </a:p>
          <a:p>
            <a:pPr marL="0" indent="0" algn="just">
              <a:buNone/>
            </a:pPr>
            <a:endParaRPr lang="fr-FR" b="1" i="1" dirty="0">
              <a:latin typeface="Times New Roman"/>
              <a:cs typeface="Times New Roman"/>
            </a:endParaRPr>
          </a:p>
          <a:p>
            <a:pPr algn="just">
              <a:buFont typeface="Wingdings" charset="2"/>
              <a:buChar char="ü"/>
            </a:pPr>
            <a:r>
              <a:rPr lang="fr-FR" dirty="0" smtClean="0">
                <a:latin typeface="Times New Roman"/>
                <a:cs typeface="Times New Roman"/>
              </a:rPr>
              <a:t>Éviter la stratégie de l’</a:t>
            </a:r>
            <a:r>
              <a:rPr lang="fr-FR" i="1" dirty="0" smtClean="0">
                <a:latin typeface="Times New Roman"/>
                <a:cs typeface="Times New Roman"/>
              </a:rPr>
              <a:t>homme de paille</a:t>
            </a:r>
            <a:endParaRPr lang="fr-FR" dirty="0">
              <a:latin typeface="Times New Roman"/>
              <a:cs typeface="Times New Roman"/>
            </a:endParaRPr>
          </a:p>
          <a:p>
            <a:pPr marL="0" indent="0">
              <a:buNone/>
            </a:pPr>
            <a:endParaRPr lang="fr-FR" dirty="0"/>
          </a:p>
        </p:txBody>
      </p:sp>
    </p:spTree>
    <p:extLst>
      <p:ext uri="{BB962C8B-B14F-4D97-AF65-F5344CB8AC3E}">
        <p14:creationId xmlns:p14="http://schemas.microsoft.com/office/powerpoint/2010/main" val="3565717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25434"/>
            <a:ext cx="8229600" cy="5600730"/>
          </a:xfrm>
        </p:spPr>
        <p:txBody>
          <a:bodyPr/>
          <a:lstStyle/>
          <a:p>
            <a:pPr marL="0" indent="0" algn="just">
              <a:buNone/>
            </a:pPr>
            <a:r>
              <a:rPr lang="fr-FR" b="1" dirty="0">
                <a:latin typeface="Times New Roman"/>
                <a:cs typeface="Times New Roman"/>
              </a:rPr>
              <a:t>Règle 4 : </a:t>
            </a:r>
            <a:r>
              <a:rPr lang="fr-FR" i="1" dirty="0">
                <a:latin typeface="Times New Roman"/>
                <a:cs typeface="Times New Roman"/>
              </a:rPr>
              <a:t>Un participant doit défendre son opinion en avançant des arguments qui se rapportent à cette opinion.</a:t>
            </a:r>
            <a:endParaRPr lang="fr-FR" dirty="0">
              <a:latin typeface="Times New Roman"/>
              <a:cs typeface="Times New Roman"/>
            </a:endParaRPr>
          </a:p>
          <a:p>
            <a:endParaRPr lang="fr-FR" sz="3600" dirty="0" smtClean="0"/>
          </a:p>
          <a:p>
            <a:pPr>
              <a:buFont typeface="Wingdings" charset="2"/>
              <a:buChar char="ü"/>
            </a:pPr>
            <a:r>
              <a:rPr lang="fr-FR" sz="3600" dirty="0" smtClean="0">
                <a:latin typeface="Times New Roman"/>
                <a:cs typeface="Times New Roman"/>
              </a:rPr>
              <a:t> Éviter de dévier ou de faire diversion</a:t>
            </a:r>
          </a:p>
          <a:p>
            <a:pPr>
              <a:buFont typeface="Wingdings" charset="2"/>
              <a:buChar char="ü"/>
            </a:pPr>
            <a:r>
              <a:rPr lang="fr-FR" sz="3600" dirty="0">
                <a:latin typeface="Times New Roman"/>
                <a:cs typeface="Times New Roman"/>
              </a:rPr>
              <a:t> </a:t>
            </a:r>
            <a:r>
              <a:rPr lang="fr-FR" sz="3600" dirty="0" smtClean="0">
                <a:latin typeface="Times New Roman"/>
                <a:cs typeface="Times New Roman"/>
              </a:rPr>
              <a:t>Ne </a:t>
            </a:r>
            <a:r>
              <a:rPr lang="fr-FR" sz="3600" dirty="0" smtClean="0">
                <a:latin typeface="Times New Roman"/>
                <a:ea typeface="ＭＳ 明朝"/>
                <a:cs typeface="Times New Roman"/>
              </a:rPr>
              <a:t>pas </a:t>
            </a:r>
            <a:r>
              <a:rPr lang="fr-FR" sz="3600" dirty="0">
                <a:latin typeface="Times New Roman"/>
                <a:ea typeface="ＭＳ 明朝"/>
                <a:cs typeface="Times New Roman"/>
              </a:rPr>
              <a:t>utiliser </a:t>
            </a:r>
            <a:r>
              <a:rPr lang="fr-FR" sz="3600" dirty="0" smtClean="0">
                <a:latin typeface="Times New Roman"/>
                <a:ea typeface="ＭＳ 明朝"/>
                <a:cs typeface="Times New Roman"/>
              </a:rPr>
              <a:t>de </a:t>
            </a:r>
            <a:r>
              <a:rPr lang="fr-FR" sz="3600" dirty="0">
                <a:latin typeface="Times New Roman"/>
                <a:ea typeface="ＭＳ 明朝"/>
                <a:cs typeface="Times New Roman"/>
              </a:rPr>
              <a:t>moyens de persuasion non argumentatifs </a:t>
            </a:r>
            <a:r>
              <a:rPr lang="fr-FR" sz="3600" dirty="0">
                <a:latin typeface="Times New Roman"/>
                <a:cs typeface="Times New Roman"/>
              </a:rPr>
              <a:t> </a:t>
            </a:r>
            <a:r>
              <a:rPr lang="fr-FR" sz="3600" dirty="0" smtClean="0">
                <a:latin typeface="Times New Roman"/>
                <a:cs typeface="Times New Roman"/>
              </a:rPr>
              <a:t>(appel aux émotions, argument d’autorité</a:t>
            </a:r>
            <a:r>
              <a:rPr lang="fr-FR" sz="3600" dirty="0" smtClean="0">
                <a:latin typeface="Times New Roman"/>
                <a:cs typeface="Times New Roman"/>
              </a:rPr>
              <a:t>…)</a:t>
            </a:r>
            <a:endParaRPr lang="fr-FR" sz="3600" dirty="0" smtClean="0">
              <a:latin typeface="Times New Roman"/>
              <a:cs typeface="Times New Roman"/>
            </a:endParaRPr>
          </a:p>
          <a:p>
            <a:pPr>
              <a:buFont typeface="Wingdings" charset="2"/>
              <a:buChar char="ü"/>
            </a:pPr>
            <a:endParaRPr lang="fr-FR" dirty="0">
              <a:latin typeface="Times New Roman"/>
              <a:cs typeface="Times New Roman"/>
            </a:endParaRPr>
          </a:p>
        </p:txBody>
      </p:sp>
    </p:spTree>
    <p:extLst>
      <p:ext uri="{BB962C8B-B14F-4D97-AF65-F5344CB8AC3E}">
        <p14:creationId xmlns:p14="http://schemas.microsoft.com/office/powerpoint/2010/main" val="37220619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25434"/>
            <a:ext cx="8229600" cy="5600730"/>
          </a:xfrm>
        </p:spPr>
        <p:txBody>
          <a:bodyPr/>
          <a:lstStyle/>
          <a:p>
            <a:pPr marL="0" indent="0" algn="just">
              <a:buNone/>
            </a:pPr>
            <a:r>
              <a:rPr lang="fr-FR" b="1" dirty="0">
                <a:latin typeface="Times New Roman"/>
                <a:cs typeface="Times New Roman"/>
              </a:rPr>
              <a:t>Règle 5 : </a:t>
            </a:r>
            <a:r>
              <a:rPr lang="fr-FR" i="1" dirty="0">
                <a:latin typeface="Times New Roman"/>
                <a:cs typeface="Times New Roman"/>
              </a:rPr>
              <a:t>Un participant ne doit pas faussement attribuer une prémisse à son interlocuteur si celui-ci ne l’a pas clairement exprimée ; un participant ne doit pas nier une prémisse qu’il avait auparavant expressément avancée</a:t>
            </a:r>
            <a:r>
              <a:rPr lang="fr-FR" i="1" dirty="0" smtClean="0">
                <a:latin typeface="Times New Roman"/>
                <a:cs typeface="Times New Roman"/>
              </a:rPr>
              <a:t>.</a:t>
            </a:r>
          </a:p>
          <a:p>
            <a:pPr marL="0" indent="0" algn="just">
              <a:buNone/>
            </a:pPr>
            <a:endParaRPr lang="fr-FR" i="1" dirty="0">
              <a:latin typeface="Times New Roman"/>
              <a:cs typeface="Times New Roman"/>
            </a:endParaRPr>
          </a:p>
          <a:p>
            <a:pPr algn="just">
              <a:buFont typeface="Wingdings" charset="2"/>
              <a:buChar char="ü"/>
            </a:pPr>
            <a:r>
              <a:rPr lang="fr-FR" dirty="0" smtClean="0">
                <a:latin typeface="Times New Roman"/>
                <a:cs typeface="Times New Roman"/>
              </a:rPr>
              <a:t>Il ne faut pas faire de procès d’intention à ses interlocuteurs</a:t>
            </a:r>
          </a:p>
          <a:p>
            <a:pPr algn="just">
              <a:buFont typeface="Wingdings" charset="2"/>
              <a:buChar char="ü"/>
            </a:pPr>
            <a:r>
              <a:rPr lang="fr-FR" dirty="0" smtClean="0">
                <a:latin typeface="Times New Roman"/>
                <a:cs typeface="Times New Roman"/>
              </a:rPr>
              <a:t>Il faut s’efforcer de tenir des propos que l’on sera capable d’assumer</a:t>
            </a:r>
            <a:endParaRPr lang="fr-FR" dirty="0">
              <a:latin typeface="Times New Roman"/>
              <a:cs typeface="Times New Roman"/>
            </a:endParaRPr>
          </a:p>
          <a:p>
            <a:pPr marL="0" indent="0">
              <a:buNone/>
            </a:pPr>
            <a:endParaRPr lang="fr-FR" dirty="0" smtClean="0"/>
          </a:p>
          <a:p>
            <a:pPr marL="0" indent="0">
              <a:buNone/>
            </a:pPr>
            <a:endParaRPr lang="fr-FR" dirty="0"/>
          </a:p>
        </p:txBody>
      </p:sp>
    </p:spTree>
    <p:extLst>
      <p:ext uri="{BB962C8B-B14F-4D97-AF65-F5344CB8AC3E}">
        <p14:creationId xmlns:p14="http://schemas.microsoft.com/office/powerpoint/2010/main" val="40916282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r>
              <a:rPr lang="fr-FR" dirty="0" smtClean="0">
                <a:latin typeface="Times New Roman"/>
                <a:cs typeface="Times New Roman"/>
              </a:rPr>
              <a:t>Les 5 dernières règles seront détaillées lors de notre seconde discussion critique.</a:t>
            </a:r>
            <a:endParaRPr lang="fr-FR" dirty="0">
              <a:latin typeface="Times New Roman"/>
              <a:cs typeface="Times New Roman"/>
            </a:endParaRPr>
          </a:p>
        </p:txBody>
      </p:sp>
    </p:spTree>
    <p:extLst>
      <p:ext uri="{BB962C8B-B14F-4D97-AF65-F5344CB8AC3E}">
        <p14:creationId xmlns:p14="http://schemas.microsoft.com/office/powerpoint/2010/main" val="31207072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4638" y="459754"/>
            <a:ext cx="8402162" cy="5666409"/>
          </a:xfrm>
        </p:spPr>
        <p:txBody>
          <a:bodyPr>
            <a:normAutofit/>
          </a:bodyPr>
          <a:lstStyle/>
          <a:p>
            <a:pPr marL="0" indent="0" algn="just">
              <a:buNone/>
            </a:pPr>
            <a:r>
              <a:rPr lang="fr-FR" sz="3600" b="1" dirty="0" smtClean="0">
                <a:latin typeface="Times New Roman"/>
                <a:cs typeface="Times New Roman"/>
              </a:rPr>
              <a:t>Discussion critique 1: la liberté d’expression</a:t>
            </a:r>
          </a:p>
          <a:p>
            <a:pPr marL="0" indent="0">
              <a:buNone/>
            </a:pPr>
            <a:endParaRPr lang="fr-FR" sz="3600" dirty="0">
              <a:latin typeface="Times New Roman"/>
              <a:cs typeface="Times New Roman"/>
            </a:endParaRPr>
          </a:p>
          <a:p>
            <a:pPr marL="0" indent="0" algn="just">
              <a:buNone/>
            </a:pPr>
            <a:r>
              <a:rPr lang="fr-FR" sz="3600" dirty="0" smtClean="0">
                <a:latin typeface="Times New Roman"/>
                <a:cs typeface="Times New Roman"/>
              </a:rPr>
              <a:t>Faut-il des limites à la liberté d’expression? </a:t>
            </a:r>
          </a:p>
          <a:p>
            <a:pPr marL="0" indent="0" algn="just">
              <a:buNone/>
            </a:pPr>
            <a:endParaRPr lang="fr-FR" sz="3600" dirty="0" smtClean="0">
              <a:latin typeface="Times New Roman"/>
              <a:cs typeface="Times New Roman"/>
            </a:endParaRPr>
          </a:p>
          <a:p>
            <a:pPr marL="0" indent="0" algn="just">
              <a:buNone/>
            </a:pPr>
            <a:r>
              <a:rPr lang="fr-FR" sz="3600" dirty="0" smtClean="0">
                <a:latin typeface="Times New Roman"/>
                <a:cs typeface="Times New Roman"/>
              </a:rPr>
              <a:t>Appuyez votre réponse sur argumentaire, en faisant attention à la diversité et à la rationalité de vos arguments. </a:t>
            </a:r>
            <a:endParaRPr lang="fr-FR" sz="3600" dirty="0">
              <a:latin typeface="Times New Roman"/>
              <a:cs typeface="Times New Roman"/>
            </a:endParaRPr>
          </a:p>
        </p:txBody>
      </p:sp>
    </p:spTree>
    <p:extLst>
      <p:ext uri="{BB962C8B-B14F-4D97-AF65-F5344CB8AC3E}">
        <p14:creationId xmlns:p14="http://schemas.microsoft.com/office/powerpoint/2010/main" val="294926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69220"/>
            <a:ext cx="8229600" cy="5556944"/>
          </a:xfrm>
        </p:spPr>
        <p:txBody>
          <a:bodyPr/>
          <a:lstStyle/>
          <a:p>
            <a:pPr marL="0" indent="0" algn="just">
              <a:buNone/>
            </a:pPr>
            <a:r>
              <a:rPr lang="fr-FR" dirty="0" smtClean="0">
                <a:latin typeface="Times New Roman"/>
                <a:cs typeface="Times New Roman"/>
              </a:rPr>
              <a:t>Un argument est un ensemble d’affirmations. Certaines de ces affirmations (les </a:t>
            </a:r>
            <a:r>
              <a:rPr lang="fr-FR" b="1" dirty="0" smtClean="0">
                <a:latin typeface="Times New Roman"/>
                <a:cs typeface="Times New Roman"/>
              </a:rPr>
              <a:t>prémisses</a:t>
            </a:r>
            <a:r>
              <a:rPr lang="fr-FR" dirty="0" smtClean="0">
                <a:latin typeface="Times New Roman"/>
                <a:cs typeface="Times New Roman"/>
              </a:rPr>
              <a:t>) sont présentées en soutien des autres (la </a:t>
            </a:r>
            <a:r>
              <a:rPr lang="fr-FR" b="1" dirty="0" smtClean="0">
                <a:latin typeface="Times New Roman"/>
                <a:cs typeface="Times New Roman"/>
              </a:rPr>
              <a:t>conclusion</a:t>
            </a:r>
            <a:r>
              <a:rPr lang="fr-FR" dirty="0" smtClean="0">
                <a:latin typeface="Times New Roman"/>
                <a:cs typeface="Times New Roman"/>
              </a:rPr>
              <a:t>).</a:t>
            </a:r>
          </a:p>
          <a:p>
            <a:pPr marL="0" indent="0" algn="just">
              <a:buNone/>
            </a:pPr>
            <a:endParaRPr lang="fr-FR" dirty="0">
              <a:latin typeface="Times New Roman"/>
              <a:cs typeface="Times New Roman"/>
            </a:endParaRPr>
          </a:p>
          <a:p>
            <a:pPr marL="0" indent="0" algn="just">
              <a:buNone/>
            </a:pPr>
            <a:r>
              <a:rPr lang="fr-FR" b="1" dirty="0" smtClean="0">
                <a:latin typeface="Times New Roman"/>
                <a:cs typeface="Times New Roman"/>
              </a:rPr>
              <a:t>Conclusion: </a:t>
            </a:r>
            <a:r>
              <a:rPr lang="fr-FR" dirty="0" smtClean="0">
                <a:latin typeface="Times New Roman"/>
                <a:cs typeface="Times New Roman"/>
              </a:rPr>
              <a:t>Il faut pratiquer régulièrement un sport.</a:t>
            </a:r>
          </a:p>
          <a:p>
            <a:pPr marL="0" indent="0" algn="just">
              <a:buNone/>
            </a:pPr>
            <a:r>
              <a:rPr lang="fr-FR" b="1" dirty="0" smtClean="0">
                <a:latin typeface="Times New Roman"/>
                <a:cs typeface="Times New Roman"/>
              </a:rPr>
              <a:t>Prémisses: </a:t>
            </a:r>
            <a:r>
              <a:rPr lang="fr-FR" dirty="0" smtClean="0">
                <a:latin typeface="Times New Roman"/>
                <a:cs typeface="Times New Roman"/>
              </a:rPr>
              <a:t>Le sport est bon pour la santé. Le sport est bon pour le moral. </a:t>
            </a:r>
            <a:endParaRPr lang="fr-FR" b="1" dirty="0" smtClean="0">
              <a:latin typeface="Times New Roman"/>
              <a:cs typeface="Times New Roman"/>
            </a:endParaRPr>
          </a:p>
        </p:txBody>
      </p:sp>
    </p:spTree>
    <p:extLst>
      <p:ext uri="{BB962C8B-B14F-4D97-AF65-F5344CB8AC3E}">
        <p14:creationId xmlns:p14="http://schemas.microsoft.com/office/powerpoint/2010/main" val="244009857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72183"/>
            <a:ext cx="8229600" cy="4553756"/>
          </a:xfrm>
        </p:spPr>
        <p:txBody>
          <a:bodyPr/>
          <a:lstStyle/>
          <a:p>
            <a:pPr marL="0" indent="0">
              <a:buNone/>
            </a:pPr>
            <a:endParaRPr lang="fr-FR" dirty="0"/>
          </a:p>
        </p:txBody>
      </p:sp>
      <p:sp>
        <p:nvSpPr>
          <p:cNvPr id="4" name="Rectangle 3"/>
          <p:cNvSpPr/>
          <p:nvPr/>
        </p:nvSpPr>
        <p:spPr>
          <a:xfrm>
            <a:off x="722543" y="1477781"/>
            <a:ext cx="2299000" cy="85382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2800" dirty="0" smtClean="0">
                <a:latin typeface="Times New Roman"/>
                <a:cs typeface="Times New Roman"/>
              </a:rPr>
              <a:t>Prémisses</a:t>
            </a:r>
            <a:endParaRPr lang="fr-FR" dirty="0">
              <a:latin typeface="Times New Roman"/>
              <a:cs typeface="Times New Roman"/>
            </a:endParaRPr>
          </a:p>
        </p:txBody>
      </p:sp>
      <p:cxnSp>
        <p:nvCxnSpPr>
          <p:cNvPr id="6" name="Connecteur droit avec flèche 5"/>
          <p:cNvCxnSpPr>
            <a:cxnSpLocks noChangeAspect="1"/>
          </p:cNvCxnSpPr>
          <p:nvPr/>
        </p:nvCxnSpPr>
        <p:spPr>
          <a:xfrm>
            <a:off x="3371867" y="1888830"/>
            <a:ext cx="2342791" cy="0"/>
          </a:xfrm>
          <a:prstGeom prst="straightConnector1">
            <a:avLst/>
          </a:prstGeom>
          <a:ln w="76200" cmpd="sng">
            <a:solidFill>
              <a:srgbClr val="4F81BD"/>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6262039" y="1477781"/>
            <a:ext cx="2145734" cy="85382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2800" dirty="0" smtClean="0">
                <a:latin typeface="Times New Roman"/>
                <a:cs typeface="Times New Roman"/>
              </a:rPr>
              <a:t>Conclusion</a:t>
            </a:r>
            <a:endParaRPr lang="fr-FR" dirty="0">
              <a:latin typeface="Times New Roman"/>
              <a:cs typeface="Times New Roman"/>
            </a:endParaRPr>
          </a:p>
        </p:txBody>
      </p:sp>
      <p:cxnSp>
        <p:nvCxnSpPr>
          <p:cNvPr id="11" name="Connecteur droit 10"/>
          <p:cNvCxnSpPr/>
          <p:nvPr/>
        </p:nvCxnSpPr>
        <p:spPr>
          <a:xfrm>
            <a:off x="1904886" y="2539595"/>
            <a:ext cx="0" cy="1335476"/>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a:off x="7334906" y="2539595"/>
            <a:ext cx="0" cy="1335476"/>
          </a:xfrm>
          <a:prstGeom prst="line">
            <a:avLst/>
          </a:prstGeom>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1111304" y="3875071"/>
            <a:ext cx="1534657" cy="60578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2800" dirty="0">
                <a:latin typeface="Times New Roman"/>
                <a:cs typeface="Times New Roman"/>
              </a:rPr>
              <a:t>F</a:t>
            </a:r>
            <a:r>
              <a:rPr lang="fr-FR" sz="2800" dirty="0" smtClean="0">
                <a:latin typeface="Times New Roman"/>
                <a:cs typeface="Times New Roman"/>
              </a:rPr>
              <a:t>aits</a:t>
            </a:r>
            <a:endParaRPr lang="fr-FR" sz="2800" dirty="0">
              <a:latin typeface="Times New Roman"/>
              <a:cs typeface="Times New Roman"/>
            </a:endParaRPr>
          </a:p>
        </p:txBody>
      </p:sp>
      <p:sp>
        <p:nvSpPr>
          <p:cNvPr id="16" name="Rectangle 15"/>
          <p:cNvSpPr/>
          <p:nvPr/>
        </p:nvSpPr>
        <p:spPr>
          <a:xfrm>
            <a:off x="6546677" y="3875071"/>
            <a:ext cx="1576457" cy="60578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2800" dirty="0" smtClean="0">
                <a:latin typeface="Times New Roman"/>
                <a:cs typeface="Times New Roman"/>
              </a:rPr>
              <a:t>Inférence</a:t>
            </a:r>
            <a:endParaRPr lang="fr-FR" dirty="0">
              <a:latin typeface="Times New Roman"/>
              <a:cs typeface="Times New Roman"/>
            </a:endParaRPr>
          </a:p>
        </p:txBody>
      </p:sp>
      <p:sp>
        <p:nvSpPr>
          <p:cNvPr id="17" name="Rectangle 16"/>
          <p:cNvSpPr/>
          <p:nvPr/>
        </p:nvSpPr>
        <p:spPr>
          <a:xfrm>
            <a:off x="0" y="5335440"/>
            <a:ext cx="8940162" cy="1077218"/>
          </a:xfrm>
          <a:prstGeom prst="rect">
            <a:avLst/>
          </a:prstGeom>
          <a:noFill/>
        </p:spPr>
        <p:txBody>
          <a:bodyPr wrap="square" lIns="91440" tIns="45720" rIns="91440" bIns="45720">
            <a:spAutoFit/>
          </a:bodyPr>
          <a:lstStyle/>
          <a:p>
            <a:pPr algn="ctr"/>
            <a:r>
              <a:rPr lang="fr-FR" sz="3200" b="1" dirty="0" smtClean="0">
                <a:latin typeface="Times New Roman"/>
                <a:cs typeface="Times New Roman"/>
              </a:rPr>
              <a:t>Inférence</a:t>
            </a:r>
            <a:r>
              <a:rPr lang="fr-FR" sz="3200" dirty="0" smtClean="0">
                <a:latin typeface="Times New Roman"/>
                <a:cs typeface="Times New Roman"/>
              </a:rPr>
              <a:t>: le chemin de pensée qui lie les prémisses à la conclusion   </a:t>
            </a:r>
            <a:endParaRPr lang="fr-FR" sz="3200" dirty="0">
              <a:latin typeface="Times New Roman"/>
              <a:cs typeface="Times New Roman"/>
            </a:endParaRPr>
          </a:p>
        </p:txBody>
      </p:sp>
    </p:spTree>
    <p:extLst>
      <p:ext uri="{BB962C8B-B14F-4D97-AF65-F5344CB8AC3E}">
        <p14:creationId xmlns:p14="http://schemas.microsoft.com/office/powerpoint/2010/main" val="2537960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p:txBody>
          <a:bodyPr/>
          <a:lstStyle/>
          <a:p>
            <a:pPr marL="0" lvl="0" indent="0">
              <a:buNone/>
            </a:pPr>
            <a:r>
              <a:rPr lang="fr-FR" dirty="0" smtClean="0">
                <a:latin typeface="Times New Roman"/>
                <a:cs typeface="Times New Roman"/>
              </a:rPr>
              <a:t>Évaluer un argument: </a:t>
            </a:r>
            <a:endParaRPr lang="fr-FR" dirty="0">
              <a:latin typeface="Times New Roman"/>
              <a:cs typeface="Times New Roman"/>
            </a:endParaRPr>
          </a:p>
          <a:p>
            <a:pPr marL="0" lvl="0" indent="0" algn="just">
              <a:buNone/>
            </a:pPr>
            <a:endParaRPr lang="fr-FR" dirty="0">
              <a:latin typeface="Times New Roman"/>
              <a:cs typeface="Times New Roman"/>
            </a:endParaRPr>
          </a:p>
          <a:p>
            <a:pPr lvl="0" algn="just"/>
            <a:r>
              <a:rPr lang="fr-FR" dirty="0" smtClean="0">
                <a:latin typeface="Times New Roman"/>
                <a:cs typeface="Times New Roman"/>
              </a:rPr>
              <a:t>Identifier </a:t>
            </a:r>
            <a:r>
              <a:rPr lang="fr-FR" dirty="0">
                <a:latin typeface="Times New Roman"/>
                <a:cs typeface="Times New Roman"/>
              </a:rPr>
              <a:t>les prémisses et la conclusion</a:t>
            </a:r>
          </a:p>
          <a:p>
            <a:pPr lvl="0" algn="just"/>
            <a:r>
              <a:rPr lang="fr-FR" dirty="0">
                <a:latin typeface="Times New Roman"/>
                <a:cs typeface="Times New Roman"/>
              </a:rPr>
              <a:t>S’interroger sur </a:t>
            </a:r>
            <a:r>
              <a:rPr lang="fr-FR" dirty="0" smtClean="0">
                <a:latin typeface="Times New Roman"/>
                <a:cs typeface="Times New Roman"/>
              </a:rPr>
              <a:t>la vérité/</a:t>
            </a:r>
            <a:r>
              <a:rPr lang="fr-FR" dirty="0" smtClean="0">
                <a:latin typeface="Times New Roman"/>
                <a:cs typeface="Times New Roman"/>
              </a:rPr>
              <a:t>vérifiabilité</a:t>
            </a:r>
            <a:r>
              <a:rPr lang="fr-FR" dirty="0" smtClean="0">
                <a:latin typeface="Times New Roman"/>
                <a:cs typeface="Times New Roman"/>
              </a:rPr>
              <a:t> </a:t>
            </a:r>
            <a:r>
              <a:rPr lang="fr-FR" dirty="0">
                <a:latin typeface="Times New Roman"/>
                <a:cs typeface="Times New Roman"/>
              </a:rPr>
              <a:t>des prémisses</a:t>
            </a:r>
          </a:p>
          <a:p>
            <a:pPr lvl="0" algn="just"/>
            <a:r>
              <a:rPr lang="fr-FR" dirty="0">
                <a:latin typeface="Times New Roman"/>
                <a:cs typeface="Times New Roman"/>
              </a:rPr>
              <a:t>S’interroger sur la solidité du lien entre les prémisses et la </a:t>
            </a:r>
            <a:r>
              <a:rPr lang="fr-FR" dirty="0" smtClean="0">
                <a:latin typeface="Times New Roman"/>
                <a:cs typeface="Times New Roman"/>
              </a:rPr>
              <a:t>conclusion</a:t>
            </a:r>
            <a:endParaRPr lang="fr-FR" dirty="0">
              <a:latin typeface="Times New Roman"/>
              <a:cs typeface="Times New Roman"/>
            </a:endParaRPr>
          </a:p>
        </p:txBody>
      </p:sp>
    </p:spTree>
    <p:extLst>
      <p:ext uri="{BB962C8B-B14F-4D97-AF65-F5344CB8AC3E}">
        <p14:creationId xmlns:p14="http://schemas.microsoft.com/office/powerpoint/2010/main" val="846266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25434"/>
            <a:ext cx="8229600" cy="5600730"/>
          </a:xfrm>
        </p:spPr>
        <p:txBody>
          <a:bodyPr/>
          <a:lstStyle/>
          <a:p>
            <a:pPr marL="0" indent="0" algn="just">
              <a:buNone/>
            </a:pPr>
            <a:r>
              <a:rPr lang="fr-FR" dirty="0" smtClean="0">
                <a:latin typeface="Times New Roman"/>
                <a:cs typeface="Times New Roman"/>
              </a:rPr>
              <a:t>« Le sport est bon pour la santé et pour le moral. Donc il faut faire du sport »</a:t>
            </a:r>
          </a:p>
          <a:p>
            <a:pPr marL="0" indent="0" algn="just">
              <a:buNone/>
            </a:pPr>
            <a:endParaRPr lang="fr-FR" dirty="0">
              <a:latin typeface="Times New Roman"/>
              <a:cs typeface="Times New Roman"/>
            </a:endParaRPr>
          </a:p>
          <a:p>
            <a:pPr algn="just"/>
            <a:r>
              <a:rPr lang="fr-FR" dirty="0" smtClean="0">
                <a:latin typeface="Times New Roman"/>
                <a:cs typeface="Times New Roman"/>
              </a:rPr>
              <a:t>Prémisses? Conclusion? </a:t>
            </a:r>
          </a:p>
          <a:p>
            <a:pPr algn="just"/>
            <a:r>
              <a:rPr lang="fr-FR" dirty="0" smtClean="0">
                <a:latin typeface="Times New Roman"/>
                <a:cs typeface="Times New Roman"/>
              </a:rPr>
              <a:t>Est-ce que l’on peut apporter des faits à l’appui des prémisses? </a:t>
            </a:r>
          </a:p>
          <a:p>
            <a:pPr algn="just"/>
            <a:r>
              <a:rPr lang="fr-FR" dirty="0" smtClean="0">
                <a:latin typeface="Times New Roman"/>
                <a:cs typeface="Times New Roman"/>
              </a:rPr>
              <a:t>Est-ce que le lien entre les prémisses et la conclusion est solide? = Si les prémisses sont vraies, est-ce que la conclusion en découle naturellement? </a:t>
            </a:r>
            <a:endParaRPr lang="fr-FR" dirty="0">
              <a:latin typeface="Times New Roman"/>
              <a:cs typeface="Times New Roman"/>
            </a:endParaRPr>
          </a:p>
        </p:txBody>
      </p:sp>
    </p:spTree>
    <p:extLst>
      <p:ext uri="{BB962C8B-B14F-4D97-AF65-F5344CB8AC3E}">
        <p14:creationId xmlns:p14="http://schemas.microsoft.com/office/powerpoint/2010/main" val="1692560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25434"/>
            <a:ext cx="8229600" cy="5600730"/>
          </a:xfrm>
        </p:spPr>
        <p:txBody>
          <a:bodyPr>
            <a:normAutofit lnSpcReduction="10000"/>
          </a:bodyPr>
          <a:lstStyle/>
          <a:p>
            <a:pPr marL="0" indent="0" algn="just">
              <a:buNone/>
            </a:pPr>
            <a:r>
              <a:rPr lang="fr-FR" dirty="0" smtClean="0">
                <a:latin typeface="Times New Roman"/>
                <a:cs typeface="Times New Roman"/>
              </a:rPr>
              <a:t>« Le sport est bon pour la santé et pour le moral. Donc les gens malades et déprimés ne font pas assez de sport. »</a:t>
            </a:r>
          </a:p>
          <a:p>
            <a:pPr marL="0" indent="0" algn="just">
              <a:buNone/>
            </a:pPr>
            <a:endParaRPr lang="fr-FR" dirty="0">
              <a:latin typeface="Times New Roman"/>
              <a:cs typeface="Times New Roman"/>
            </a:endParaRPr>
          </a:p>
          <a:p>
            <a:pPr algn="just"/>
            <a:r>
              <a:rPr lang="fr-FR" dirty="0" smtClean="0">
                <a:latin typeface="Times New Roman"/>
                <a:cs typeface="Times New Roman"/>
              </a:rPr>
              <a:t>Prémisses? Conclusion? </a:t>
            </a:r>
          </a:p>
          <a:p>
            <a:pPr algn="just"/>
            <a:r>
              <a:rPr lang="fr-FR" dirty="0" smtClean="0">
                <a:latin typeface="Times New Roman"/>
                <a:cs typeface="Times New Roman"/>
              </a:rPr>
              <a:t>Est-ce que l’on peut apporter des faits à l’appui des prémisses? </a:t>
            </a:r>
          </a:p>
          <a:p>
            <a:pPr algn="just"/>
            <a:r>
              <a:rPr lang="fr-FR" dirty="0" smtClean="0">
                <a:latin typeface="Times New Roman"/>
                <a:cs typeface="Times New Roman"/>
              </a:rPr>
              <a:t>Est</a:t>
            </a:r>
            <a:r>
              <a:rPr lang="fr-FR" dirty="0">
                <a:latin typeface="Times New Roman"/>
                <a:cs typeface="Times New Roman"/>
              </a:rPr>
              <a:t>-ce que le lien entre les prémisses et la conclusion est solide? = Si les prémisses sont vraies, est-ce que la conclusion en découle naturellement? </a:t>
            </a:r>
          </a:p>
          <a:p>
            <a:pPr algn="just"/>
            <a:endParaRPr lang="fr-FR" dirty="0" smtClean="0">
              <a:latin typeface="Times New Roman"/>
              <a:cs typeface="Times New Roman"/>
            </a:endParaRPr>
          </a:p>
          <a:p>
            <a:pPr algn="just"/>
            <a:endParaRPr lang="fr-FR" dirty="0" smtClean="0">
              <a:latin typeface="Times New Roman"/>
              <a:cs typeface="Times New Roman"/>
            </a:endParaRPr>
          </a:p>
        </p:txBody>
      </p:sp>
    </p:spTree>
    <p:extLst>
      <p:ext uri="{BB962C8B-B14F-4D97-AF65-F5344CB8AC3E}">
        <p14:creationId xmlns:p14="http://schemas.microsoft.com/office/powerpoint/2010/main" val="4189019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r>
              <a:rPr lang="fr-FR" sz="4000" b="1" dirty="0" smtClean="0">
                <a:latin typeface="Times New Roman"/>
                <a:cs typeface="Times New Roman"/>
              </a:rPr>
              <a:t>Introduction à la logique informelle</a:t>
            </a:r>
            <a:endParaRPr lang="fr-FR" sz="4000" b="1" dirty="0">
              <a:latin typeface="Times New Roman"/>
              <a:cs typeface="Times New Roman"/>
            </a:endParaRPr>
          </a:p>
        </p:txBody>
      </p:sp>
    </p:spTree>
    <p:extLst>
      <p:ext uri="{BB962C8B-B14F-4D97-AF65-F5344CB8AC3E}">
        <p14:creationId xmlns:p14="http://schemas.microsoft.com/office/powerpoint/2010/main" val="303012062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397</TotalTime>
  <Words>653</Words>
  <Application>Microsoft Macintosh PowerPoint</Application>
  <PresentationFormat>Présentation à l'écran (4:3)</PresentationFormat>
  <Paragraphs>164</Paragraphs>
  <Slides>34</Slides>
  <Notes>2</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Thème Office</vt:lpstr>
      <vt:lpstr>Logique et Argumentation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ULB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Victor Ferry</dc:creator>
  <cp:lastModifiedBy>Victor Ferry</cp:lastModifiedBy>
  <cp:revision>31</cp:revision>
  <dcterms:created xsi:type="dcterms:W3CDTF">2015-11-22T09:49:32Z</dcterms:created>
  <dcterms:modified xsi:type="dcterms:W3CDTF">2015-11-22T16:27:37Z</dcterms:modified>
</cp:coreProperties>
</file>