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DBE63F-B973-4A24-9A32-61A747CC0087}" type="datetimeFigureOut">
              <a:rPr lang="fr-FR" smtClean="0"/>
              <a:pPr/>
              <a:t>26/11/2014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EFEA68-4671-4192-B4B4-AD27EF996835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Image 13" descr="Une-famille-en-Or4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7596336" y="0"/>
            <a:ext cx="1371600" cy="91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Users\FRDRIFC\Desktop\SFB-sonnette-02.mp3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-famille-en-O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544100" cy="702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23528" y="332656"/>
            <a:ext cx="7128792" cy="50405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Que trouve t- on dans la poche avant d’une chemise?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Forme libre 2"/>
          <p:cNvSpPr/>
          <p:nvPr/>
        </p:nvSpPr>
        <p:spPr>
          <a:xfrm>
            <a:off x="7653214" y="1269495"/>
            <a:ext cx="807218" cy="1153169"/>
          </a:xfrm>
          <a:custGeom>
            <a:avLst/>
            <a:gdLst>
              <a:gd name="connsiteX0" fmla="*/ 0 w 1153168"/>
              <a:gd name="connsiteY0" fmla="*/ 0 h 807217"/>
              <a:gd name="connsiteX1" fmla="*/ 749560 w 1153168"/>
              <a:gd name="connsiteY1" fmla="*/ 0 h 807217"/>
              <a:gd name="connsiteX2" fmla="*/ 1153168 w 1153168"/>
              <a:gd name="connsiteY2" fmla="*/ 403609 h 807217"/>
              <a:gd name="connsiteX3" fmla="*/ 749560 w 1153168"/>
              <a:gd name="connsiteY3" fmla="*/ 807217 h 807217"/>
              <a:gd name="connsiteX4" fmla="*/ 0 w 1153168"/>
              <a:gd name="connsiteY4" fmla="*/ 807217 h 807217"/>
              <a:gd name="connsiteX5" fmla="*/ 403609 w 1153168"/>
              <a:gd name="connsiteY5" fmla="*/ 403609 h 807217"/>
              <a:gd name="connsiteX6" fmla="*/ 0 w 1153168"/>
              <a:gd name="connsiteY6" fmla="*/ 0 h 80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3168" h="807217">
                <a:moveTo>
                  <a:pt x="1153167" y="0"/>
                </a:moveTo>
                <a:lnTo>
                  <a:pt x="1153167" y="524692"/>
                </a:lnTo>
                <a:lnTo>
                  <a:pt x="576583" y="807217"/>
                </a:lnTo>
                <a:lnTo>
                  <a:pt x="1" y="524692"/>
                </a:lnTo>
                <a:lnTo>
                  <a:pt x="1" y="0"/>
                </a:lnTo>
                <a:lnTo>
                  <a:pt x="576583" y="282526"/>
                </a:lnTo>
                <a:lnTo>
                  <a:pt x="1153167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416310" rIns="12700" bIns="4163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Century Gothic" pitchFamily="34" charset="0"/>
              </a:rPr>
              <a:t>50%</a:t>
            </a:r>
            <a:endParaRPr lang="fr-FR" sz="2000" b="1" kern="1200" dirty="0">
              <a:latin typeface="Century Gothic" pitchFamily="34" charset="0"/>
            </a:endParaRPr>
          </a:p>
        </p:txBody>
      </p:sp>
      <p:sp>
        <p:nvSpPr>
          <p:cNvPr id="4" name="mouchoir"/>
          <p:cNvSpPr/>
          <p:nvPr/>
        </p:nvSpPr>
        <p:spPr>
          <a:xfrm>
            <a:off x="467543" y="1269496"/>
            <a:ext cx="7185671" cy="749560"/>
          </a:xfrm>
          <a:custGeom>
            <a:avLst/>
            <a:gdLst>
              <a:gd name="connsiteX0" fmla="*/ 124929 w 749559"/>
              <a:gd name="connsiteY0" fmla="*/ 0 h 7185670"/>
              <a:gd name="connsiteX1" fmla="*/ 624630 w 749559"/>
              <a:gd name="connsiteY1" fmla="*/ 0 h 7185670"/>
              <a:gd name="connsiteX2" fmla="*/ 749559 w 749559"/>
              <a:gd name="connsiteY2" fmla="*/ 124929 h 7185670"/>
              <a:gd name="connsiteX3" fmla="*/ 749559 w 749559"/>
              <a:gd name="connsiteY3" fmla="*/ 7185670 h 7185670"/>
              <a:gd name="connsiteX4" fmla="*/ 749559 w 749559"/>
              <a:gd name="connsiteY4" fmla="*/ 7185670 h 7185670"/>
              <a:gd name="connsiteX5" fmla="*/ 0 w 749559"/>
              <a:gd name="connsiteY5" fmla="*/ 7185670 h 7185670"/>
              <a:gd name="connsiteX6" fmla="*/ 0 w 749559"/>
              <a:gd name="connsiteY6" fmla="*/ 7185670 h 7185670"/>
              <a:gd name="connsiteX7" fmla="*/ 0 w 749559"/>
              <a:gd name="connsiteY7" fmla="*/ 124929 h 7185670"/>
              <a:gd name="connsiteX8" fmla="*/ 124929 w 749559"/>
              <a:gd name="connsiteY8" fmla="*/ 0 h 718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559" h="7185670">
                <a:moveTo>
                  <a:pt x="0" y="5988031"/>
                </a:moveTo>
                <a:lnTo>
                  <a:pt x="0" y="1197639"/>
                </a:lnTo>
                <a:cubicBezTo>
                  <a:pt x="0" y="536207"/>
                  <a:pt x="5835" y="5"/>
                  <a:pt x="13032" y="5"/>
                </a:cubicBezTo>
                <a:lnTo>
                  <a:pt x="749559" y="5"/>
                </a:lnTo>
                <a:lnTo>
                  <a:pt x="749559" y="5"/>
                </a:lnTo>
                <a:lnTo>
                  <a:pt x="749559" y="7185665"/>
                </a:lnTo>
                <a:lnTo>
                  <a:pt x="749559" y="7185665"/>
                </a:lnTo>
                <a:lnTo>
                  <a:pt x="13032" y="7185665"/>
                </a:lnTo>
                <a:cubicBezTo>
                  <a:pt x="5835" y="7185665"/>
                  <a:pt x="0" y="6649463"/>
                  <a:pt x="0" y="598803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31" tIns="51830" rIns="170688" bIns="51831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400" b="1" kern="1200" dirty="0" smtClean="0">
                <a:solidFill>
                  <a:schemeClr val="accent2"/>
                </a:solidFill>
                <a:latin typeface="Century Gothic" pitchFamily="34" charset="0"/>
              </a:rPr>
              <a:t>Un mouchoir</a:t>
            </a:r>
            <a:endParaRPr lang="fr-FR" sz="2400" b="1" kern="1200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5" name="Forme libre 4"/>
          <p:cNvSpPr/>
          <p:nvPr/>
        </p:nvSpPr>
        <p:spPr>
          <a:xfrm>
            <a:off x="7653214" y="2306137"/>
            <a:ext cx="807218" cy="1153169"/>
          </a:xfrm>
          <a:custGeom>
            <a:avLst/>
            <a:gdLst>
              <a:gd name="connsiteX0" fmla="*/ 0 w 1153168"/>
              <a:gd name="connsiteY0" fmla="*/ 0 h 807217"/>
              <a:gd name="connsiteX1" fmla="*/ 749560 w 1153168"/>
              <a:gd name="connsiteY1" fmla="*/ 0 h 807217"/>
              <a:gd name="connsiteX2" fmla="*/ 1153168 w 1153168"/>
              <a:gd name="connsiteY2" fmla="*/ 403609 h 807217"/>
              <a:gd name="connsiteX3" fmla="*/ 749560 w 1153168"/>
              <a:gd name="connsiteY3" fmla="*/ 807217 h 807217"/>
              <a:gd name="connsiteX4" fmla="*/ 0 w 1153168"/>
              <a:gd name="connsiteY4" fmla="*/ 807217 h 807217"/>
              <a:gd name="connsiteX5" fmla="*/ 403609 w 1153168"/>
              <a:gd name="connsiteY5" fmla="*/ 403609 h 807217"/>
              <a:gd name="connsiteX6" fmla="*/ 0 w 1153168"/>
              <a:gd name="connsiteY6" fmla="*/ 0 h 80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3168" h="807217">
                <a:moveTo>
                  <a:pt x="1153167" y="0"/>
                </a:moveTo>
                <a:lnTo>
                  <a:pt x="1153167" y="524692"/>
                </a:lnTo>
                <a:lnTo>
                  <a:pt x="576583" y="807217"/>
                </a:lnTo>
                <a:lnTo>
                  <a:pt x="1" y="524692"/>
                </a:lnTo>
                <a:lnTo>
                  <a:pt x="1" y="0"/>
                </a:lnTo>
                <a:lnTo>
                  <a:pt x="576583" y="282526"/>
                </a:lnTo>
                <a:lnTo>
                  <a:pt x="1153167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shade val="80000"/>
              <a:hueOff val="150738"/>
              <a:satOff val="-9754"/>
              <a:lumOff val="8906"/>
              <a:alphaOff val="0"/>
            </a:schemeClr>
          </a:lnRef>
          <a:fillRef idx="3">
            <a:schemeClr val="accent2">
              <a:shade val="80000"/>
              <a:hueOff val="150738"/>
              <a:satOff val="-9754"/>
              <a:lumOff val="8906"/>
              <a:alphaOff val="0"/>
            </a:schemeClr>
          </a:fillRef>
          <a:effectRef idx="2">
            <a:schemeClr val="accent2">
              <a:shade val="80000"/>
              <a:hueOff val="150738"/>
              <a:satOff val="-9754"/>
              <a:lumOff val="89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416310" rIns="12700" bIns="4163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Century Gothic" pitchFamily="34" charset="0"/>
              </a:rPr>
              <a:t>30%</a:t>
            </a:r>
            <a:endParaRPr lang="fr-FR" sz="2000" b="1" kern="1200" dirty="0">
              <a:latin typeface="Century Gothic" pitchFamily="34" charset="0"/>
            </a:endParaRPr>
          </a:p>
        </p:txBody>
      </p:sp>
      <p:sp>
        <p:nvSpPr>
          <p:cNvPr id="6" name="stylo"/>
          <p:cNvSpPr/>
          <p:nvPr/>
        </p:nvSpPr>
        <p:spPr>
          <a:xfrm>
            <a:off x="467543" y="2306138"/>
            <a:ext cx="7185671" cy="749560"/>
          </a:xfrm>
          <a:custGeom>
            <a:avLst/>
            <a:gdLst>
              <a:gd name="connsiteX0" fmla="*/ 124929 w 749559"/>
              <a:gd name="connsiteY0" fmla="*/ 0 h 7185670"/>
              <a:gd name="connsiteX1" fmla="*/ 624630 w 749559"/>
              <a:gd name="connsiteY1" fmla="*/ 0 h 7185670"/>
              <a:gd name="connsiteX2" fmla="*/ 749559 w 749559"/>
              <a:gd name="connsiteY2" fmla="*/ 124929 h 7185670"/>
              <a:gd name="connsiteX3" fmla="*/ 749559 w 749559"/>
              <a:gd name="connsiteY3" fmla="*/ 7185670 h 7185670"/>
              <a:gd name="connsiteX4" fmla="*/ 749559 w 749559"/>
              <a:gd name="connsiteY4" fmla="*/ 7185670 h 7185670"/>
              <a:gd name="connsiteX5" fmla="*/ 0 w 749559"/>
              <a:gd name="connsiteY5" fmla="*/ 7185670 h 7185670"/>
              <a:gd name="connsiteX6" fmla="*/ 0 w 749559"/>
              <a:gd name="connsiteY6" fmla="*/ 7185670 h 7185670"/>
              <a:gd name="connsiteX7" fmla="*/ 0 w 749559"/>
              <a:gd name="connsiteY7" fmla="*/ 124929 h 7185670"/>
              <a:gd name="connsiteX8" fmla="*/ 124929 w 749559"/>
              <a:gd name="connsiteY8" fmla="*/ 0 h 718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559" h="7185670">
                <a:moveTo>
                  <a:pt x="0" y="5988031"/>
                </a:moveTo>
                <a:lnTo>
                  <a:pt x="0" y="1197639"/>
                </a:lnTo>
                <a:cubicBezTo>
                  <a:pt x="0" y="536207"/>
                  <a:pt x="5835" y="5"/>
                  <a:pt x="13032" y="5"/>
                </a:cubicBezTo>
                <a:lnTo>
                  <a:pt x="749559" y="5"/>
                </a:lnTo>
                <a:lnTo>
                  <a:pt x="749559" y="5"/>
                </a:lnTo>
                <a:lnTo>
                  <a:pt x="749559" y="7185665"/>
                </a:lnTo>
                <a:lnTo>
                  <a:pt x="749559" y="7185665"/>
                </a:lnTo>
                <a:lnTo>
                  <a:pt x="13032" y="7185665"/>
                </a:lnTo>
                <a:cubicBezTo>
                  <a:pt x="5835" y="7185665"/>
                  <a:pt x="0" y="6649463"/>
                  <a:pt x="0" y="598803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shade val="80000"/>
              <a:hueOff val="150738"/>
              <a:satOff val="-9754"/>
              <a:lumOff val="8906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31" tIns="51830" rIns="170688" bIns="51831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400" b="1" kern="1200" dirty="0" smtClean="0">
                <a:solidFill>
                  <a:schemeClr val="accent2"/>
                </a:solidFill>
                <a:latin typeface="Century Gothic" pitchFamily="34" charset="0"/>
              </a:rPr>
              <a:t>Un stylo</a:t>
            </a:r>
          </a:p>
        </p:txBody>
      </p:sp>
      <p:sp>
        <p:nvSpPr>
          <p:cNvPr id="9" name="Forme libre 8"/>
          <p:cNvSpPr/>
          <p:nvPr/>
        </p:nvSpPr>
        <p:spPr>
          <a:xfrm>
            <a:off x="7653214" y="3342779"/>
            <a:ext cx="807218" cy="1153169"/>
          </a:xfrm>
          <a:custGeom>
            <a:avLst/>
            <a:gdLst>
              <a:gd name="connsiteX0" fmla="*/ 0 w 1153168"/>
              <a:gd name="connsiteY0" fmla="*/ 0 h 807217"/>
              <a:gd name="connsiteX1" fmla="*/ 749560 w 1153168"/>
              <a:gd name="connsiteY1" fmla="*/ 0 h 807217"/>
              <a:gd name="connsiteX2" fmla="*/ 1153168 w 1153168"/>
              <a:gd name="connsiteY2" fmla="*/ 403609 h 807217"/>
              <a:gd name="connsiteX3" fmla="*/ 749560 w 1153168"/>
              <a:gd name="connsiteY3" fmla="*/ 807217 h 807217"/>
              <a:gd name="connsiteX4" fmla="*/ 0 w 1153168"/>
              <a:gd name="connsiteY4" fmla="*/ 807217 h 807217"/>
              <a:gd name="connsiteX5" fmla="*/ 403609 w 1153168"/>
              <a:gd name="connsiteY5" fmla="*/ 403609 h 807217"/>
              <a:gd name="connsiteX6" fmla="*/ 0 w 1153168"/>
              <a:gd name="connsiteY6" fmla="*/ 0 h 80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3168" h="807217">
                <a:moveTo>
                  <a:pt x="1153167" y="0"/>
                </a:moveTo>
                <a:lnTo>
                  <a:pt x="1153167" y="524692"/>
                </a:lnTo>
                <a:lnTo>
                  <a:pt x="576583" y="807217"/>
                </a:lnTo>
                <a:lnTo>
                  <a:pt x="1" y="524692"/>
                </a:lnTo>
                <a:lnTo>
                  <a:pt x="1" y="0"/>
                </a:lnTo>
                <a:lnTo>
                  <a:pt x="576583" y="282526"/>
                </a:lnTo>
                <a:lnTo>
                  <a:pt x="1153167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shade val="80000"/>
              <a:hueOff val="301476"/>
              <a:satOff val="-19508"/>
              <a:lumOff val="17811"/>
              <a:alphaOff val="0"/>
            </a:schemeClr>
          </a:lnRef>
          <a:fillRef idx="3">
            <a:schemeClr val="accent2">
              <a:shade val="80000"/>
              <a:hueOff val="301476"/>
              <a:satOff val="-19508"/>
              <a:lumOff val="17811"/>
              <a:alphaOff val="0"/>
            </a:schemeClr>
          </a:fillRef>
          <a:effectRef idx="2">
            <a:schemeClr val="accent2">
              <a:shade val="80000"/>
              <a:hueOff val="301476"/>
              <a:satOff val="-19508"/>
              <a:lumOff val="1781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416310" rIns="12700" bIns="4163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Century Gothic" pitchFamily="34" charset="0"/>
              </a:rPr>
              <a:t>10%</a:t>
            </a:r>
            <a:endParaRPr lang="fr-FR" sz="2000" b="1" kern="1200" dirty="0">
              <a:latin typeface="Century Gothic" pitchFamily="34" charset="0"/>
            </a:endParaRPr>
          </a:p>
        </p:txBody>
      </p:sp>
      <p:sp>
        <p:nvSpPr>
          <p:cNvPr id="12" name="cigarette"/>
          <p:cNvSpPr/>
          <p:nvPr/>
        </p:nvSpPr>
        <p:spPr>
          <a:xfrm>
            <a:off x="467543" y="3342780"/>
            <a:ext cx="7185671" cy="749560"/>
          </a:xfrm>
          <a:custGeom>
            <a:avLst/>
            <a:gdLst>
              <a:gd name="connsiteX0" fmla="*/ 124929 w 749559"/>
              <a:gd name="connsiteY0" fmla="*/ 0 h 7185670"/>
              <a:gd name="connsiteX1" fmla="*/ 624630 w 749559"/>
              <a:gd name="connsiteY1" fmla="*/ 0 h 7185670"/>
              <a:gd name="connsiteX2" fmla="*/ 749559 w 749559"/>
              <a:gd name="connsiteY2" fmla="*/ 124929 h 7185670"/>
              <a:gd name="connsiteX3" fmla="*/ 749559 w 749559"/>
              <a:gd name="connsiteY3" fmla="*/ 7185670 h 7185670"/>
              <a:gd name="connsiteX4" fmla="*/ 749559 w 749559"/>
              <a:gd name="connsiteY4" fmla="*/ 7185670 h 7185670"/>
              <a:gd name="connsiteX5" fmla="*/ 0 w 749559"/>
              <a:gd name="connsiteY5" fmla="*/ 7185670 h 7185670"/>
              <a:gd name="connsiteX6" fmla="*/ 0 w 749559"/>
              <a:gd name="connsiteY6" fmla="*/ 7185670 h 7185670"/>
              <a:gd name="connsiteX7" fmla="*/ 0 w 749559"/>
              <a:gd name="connsiteY7" fmla="*/ 124929 h 7185670"/>
              <a:gd name="connsiteX8" fmla="*/ 124929 w 749559"/>
              <a:gd name="connsiteY8" fmla="*/ 0 h 718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559" h="7185670">
                <a:moveTo>
                  <a:pt x="0" y="5988031"/>
                </a:moveTo>
                <a:lnTo>
                  <a:pt x="0" y="1197639"/>
                </a:lnTo>
                <a:cubicBezTo>
                  <a:pt x="0" y="536207"/>
                  <a:pt x="5835" y="5"/>
                  <a:pt x="13032" y="5"/>
                </a:cubicBezTo>
                <a:lnTo>
                  <a:pt x="749559" y="5"/>
                </a:lnTo>
                <a:lnTo>
                  <a:pt x="749559" y="5"/>
                </a:lnTo>
                <a:lnTo>
                  <a:pt x="749559" y="7185665"/>
                </a:lnTo>
                <a:lnTo>
                  <a:pt x="749559" y="7185665"/>
                </a:lnTo>
                <a:lnTo>
                  <a:pt x="13032" y="7185665"/>
                </a:lnTo>
                <a:cubicBezTo>
                  <a:pt x="5835" y="7185665"/>
                  <a:pt x="0" y="6649463"/>
                  <a:pt x="0" y="598803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shade val="80000"/>
              <a:hueOff val="301476"/>
              <a:satOff val="-19508"/>
              <a:lumOff val="17811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31" tIns="51830" rIns="170688" bIns="51831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400" b="1" kern="1200" dirty="0" smtClean="0">
                <a:solidFill>
                  <a:schemeClr val="accent2"/>
                </a:solidFill>
                <a:latin typeface="Century Gothic" pitchFamily="34" charset="0"/>
              </a:rPr>
              <a:t>Un paquet de cigarettes</a:t>
            </a:r>
          </a:p>
        </p:txBody>
      </p:sp>
      <p:sp>
        <p:nvSpPr>
          <p:cNvPr id="13" name="Forme libre 12"/>
          <p:cNvSpPr/>
          <p:nvPr/>
        </p:nvSpPr>
        <p:spPr>
          <a:xfrm>
            <a:off x="7653214" y="4379421"/>
            <a:ext cx="807218" cy="1153169"/>
          </a:xfrm>
          <a:custGeom>
            <a:avLst/>
            <a:gdLst>
              <a:gd name="connsiteX0" fmla="*/ 0 w 1153168"/>
              <a:gd name="connsiteY0" fmla="*/ 0 h 807217"/>
              <a:gd name="connsiteX1" fmla="*/ 749560 w 1153168"/>
              <a:gd name="connsiteY1" fmla="*/ 0 h 807217"/>
              <a:gd name="connsiteX2" fmla="*/ 1153168 w 1153168"/>
              <a:gd name="connsiteY2" fmla="*/ 403609 h 807217"/>
              <a:gd name="connsiteX3" fmla="*/ 749560 w 1153168"/>
              <a:gd name="connsiteY3" fmla="*/ 807217 h 807217"/>
              <a:gd name="connsiteX4" fmla="*/ 0 w 1153168"/>
              <a:gd name="connsiteY4" fmla="*/ 807217 h 807217"/>
              <a:gd name="connsiteX5" fmla="*/ 403609 w 1153168"/>
              <a:gd name="connsiteY5" fmla="*/ 403609 h 807217"/>
              <a:gd name="connsiteX6" fmla="*/ 0 w 1153168"/>
              <a:gd name="connsiteY6" fmla="*/ 0 h 80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3168" h="807217">
                <a:moveTo>
                  <a:pt x="1153167" y="0"/>
                </a:moveTo>
                <a:lnTo>
                  <a:pt x="1153167" y="524692"/>
                </a:lnTo>
                <a:lnTo>
                  <a:pt x="576583" y="807217"/>
                </a:lnTo>
                <a:lnTo>
                  <a:pt x="1" y="524692"/>
                </a:lnTo>
                <a:lnTo>
                  <a:pt x="1" y="0"/>
                </a:lnTo>
                <a:lnTo>
                  <a:pt x="576583" y="282526"/>
                </a:lnTo>
                <a:lnTo>
                  <a:pt x="1153167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shade val="80000"/>
              <a:hueOff val="452214"/>
              <a:satOff val="-29262"/>
              <a:lumOff val="26717"/>
              <a:alphaOff val="0"/>
            </a:schemeClr>
          </a:lnRef>
          <a:fillRef idx="3">
            <a:schemeClr val="accent2">
              <a:shade val="80000"/>
              <a:hueOff val="452214"/>
              <a:satOff val="-29262"/>
              <a:lumOff val="26717"/>
              <a:alphaOff val="0"/>
            </a:schemeClr>
          </a:fillRef>
          <a:effectRef idx="2">
            <a:schemeClr val="accent2">
              <a:shade val="80000"/>
              <a:hueOff val="452214"/>
              <a:satOff val="-29262"/>
              <a:lumOff val="2671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416310" rIns="12700" bIns="4163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Century Gothic" pitchFamily="34" charset="0"/>
              </a:rPr>
              <a:t>5%</a:t>
            </a:r>
            <a:endParaRPr lang="fr-FR" sz="2000" b="1" kern="1200" dirty="0">
              <a:latin typeface="Century Gothic" pitchFamily="34" charset="0"/>
            </a:endParaRPr>
          </a:p>
        </p:txBody>
      </p:sp>
      <p:sp>
        <p:nvSpPr>
          <p:cNvPr id="14" name="téléphone"/>
          <p:cNvSpPr/>
          <p:nvPr/>
        </p:nvSpPr>
        <p:spPr>
          <a:xfrm>
            <a:off x="467543" y="4379422"/>
            <a:ext cx="7185671" cy="749560"/>
          </a:xfrm>
          <a:custGeom>
            <a:avLst/>
            <a:gdLst>
              <a:gd name="connsiteX0" fmla="*/ 124929 w 749559"/>
              <a:gd name="connsiteY0" fmla="*/ 0 h 7185670"/>
              <a:gd name="connsiteX1" fmla="*/ 624630 w 749559"/>
              <a:gd name="connsiteY1" fmla="*/ 0 h 7185670"/>
              <a:gd name="connsiteX2" fmla="*/ 749559 w 749559"/>
              <a:gd name="connsiteY2" fmla="*/ 124929 h 7185670"/>
              <a:gd name="connsiteX3" fmla="*/ 749559 w 749559"/>
              <a:gd name="connsiteY3" fmla="*/ 7185670 h 7185670"/>
              <a:gd name="connsiteX4" fmla="*/ 749559 w 749559"/>
              <a:gd name="connsiteY4" fmla="*/ 7185670 h 7185670"/>
              <a:gd name="connsiteX5" fmla="*/ 0 w 749559"/>
              <a:gd name="connsiteY5" fmla="*/ 7185670 h 7185670"/>
              <a:gd name="connsiteX6" fmla="*/ 0 w 749559"/>
              <a:gd name="connsiteY6" fmla="*/ 7185670 h 7185670"/>
              <a:gd name="connsiteX7" fmla="*/ 0 w 749559"/>
              <a:gd name="connsiteY7" fmla="*/ 124929 h 7185670"/>
              <a:gd name="connsiteX8" fmla="*/ 124929 w 749559"/>
              <a:gd name="connsiteY8" fmla="*/ 0 h 718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559" h="7185670">
                <a:moveTo>
                  <a:pt x="0" y="5988031"/>
                </a:moveTo>
                <a:lnTo>
                  <a:pt x="0" y="1197639"/>
                </a:lnTo>
                <a:cubicBezTo>
                  <a:pt x="0" y="536207"/>
                  <a:pt x="5835" y="5"/>
                  <a:pt x="13032" y="5"/>
                </a:cubicBezTo>
                <a:lnTo>
                  <a:pt x="749559" y="5"/>
                </a:lnTo>
                <a:lnTo>
                  <a:pt x="749559" y="5"/>
                </a:lnTo>
                <a:lnTo>
                  <a:pt x="749559" y="7185665"/>
                </a:lnTo>
                <a:lnTo>
                  <a:pt x="749559" y="7185665"/>
                </a:lnTo>
                <a:lnTo>
                  <a:pt x="13032" y="7185665"/>
                </a:lnTo>
                <a:cubicBezTo>
                  <a:pt x="5835" y="7185665"/>
                  <a:pt x="0" y="6649463"/>
                  <a:pt x="0" y="598803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shade val="80000"/>
              <a:hueOff val="452214"/>
              <a:satOff val="-29262"/>
              <a:lumOff val="26717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31" tIns="51830" rIns="170688" bIns="51831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400" b="1" kern="1200" dirty="0" smtClean="0">
                <a:solidFill>
                  <a:schemeClr val="accent2"/>
                </a:solidFill>
                <a:latin typeface="Century Gothic" pitchFamily="34" charset="0"/>
              </a:rPr>
              <a:t>Un téléphone portable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7653214" y="5416063"/>
            <a:ext cx="807218" cy="1153169"/>
          </a:xfrm>
          <a:custGeom>
            <a:avLst/>
            <a:gdLst>
              <a:gd name="connsiteX0" fmla="*/ 0 w 1153168"/>
              <a:gd name="connsiteY0" fmla="*/ 0 h 807217"/>
              <a:gd name="connsiteX1" fmla="*/ 749560 w 1153168"/>
              <a:gd name="connsiteY1" fmla="*/ 0 h 807217"/>
              <a:gd name="connsiteX2" fmla="*/ 1153168 w 1153168"/>
              <a:gd name="connsiteY2" fmla="*/ 403609 h 807217"/>
              <a:gd name="connsiteX3" fmla="*/ 749560 w 1153168"/>
              <a:gd name="connsiteY3" fmla="*/ 807217 h 807217"/>
              <a:gd name="connsiteX4" fmla="*/ 0 w 1153168"/>
              <a:gd name="connsiteY4" fmla="*/ 807217 h 807217"/>
              <a:gd name="connsiteX5" fmla="*/ 403609 w 1153168"/>
              <a:gd name="connsiteY5" fmla="*/ 403609 h 807217"/>
              <a:gd name="connsiteX6" fmla="*/ 0 w 1153168"/>
              <a:gd name="connsiteY6" fmla="*/ 0 h 807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3168" h="807217">
                <a:moveTo>
                  <a:pt x="1153167" y="0"/>
                </a:moveTo>
                <a:lnTo>
                  <a:pt x="1153167" y="524692"/>
                </a:lnTo>
                <a:lnTo>
                  <a:pt x="576583" y="807217"/>
                </a:lnTo>
                <a:lnTo>
                  <a:pt x="1" y="524692"/>
                </a:lnTo>
                <a:lnTo>
                  <a:pt x="1" y="0"/>
                </a:lnTo>
                <a:lnTo>
                  <a:pt x="576583" y="282526"/>
                </a:lnTo>
                <a:lnTo>
                  <a:pt x="1153167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1">
            <a:schemeClr val="accent2">
              <a:shade val="80000"/>
              <a:hueOff val="602952"/>
              <a:satOff val="-39016"/>
              <a:lumOff val="35622"/>
              <a:alphaOff val="0"/>
            </a:schemeClr>
          </a:lnRef>
          <a:fillRef idx="3">
            <a:schemeClr val="accent2">
              <a:shade val="80000"/>
              <a:hueOff val="602952"/>
              <a:satOff val="-39016"/>
              <a:lumOff val="35622"/>
              <a:alphaOff val="0"/>
            </a:schemeClr>
          </a:fillRef>
          <a:effectRef idx="2">
            <a:schemeClr val="accent2">
              <a:shade val="80000"/>
              <a:hueOff val="602952"/>
              <a:satOff val="-39016"/>
              <a:lumOff val="356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416310" rIns="12700" bIns="4163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Century Gothic" pitchFamily="34" charset="0"/>
              </a:rPr>
              <a:t>5%</a:t>
            </a:r>
            <a:endParaRPr lang="fr-FR" sz="2000" b="1" kern="1200" dirty="0">
              <a:latin typeface="Century Gothic" pitchFamily="34" charset="0"/>
            </a:endParaRPr>
          </a:p>
        </p:txBody>
      </p:sp>
      <p:sp>
        <p:nvSpPr>
          <p:cNvPr id="16" name="lunettes"/>
          <p:cNvSpPr/>
          <p:nvPr/>
        </p:nvSpPr>
        <p:spPr>
          <a:xfrm>
            <a:off x="467543" y="5416063"/>
            <a:ext cx="7185671" cy="749560"/>
          </a:xfrm>
          <a:custGeom>
            <a:avLst/>
            <a:gdLst>
              <a:gd name="connsiteX0" fmla="*/ 124929 w 749559"/>
              <a:gd name="connsiteY0" fmla="*/ 0 h 7185670"/>
              <a:gd name="connsiteX1" fmla="*/ 624630 w 749559"/>
              <a:gd name="connsiteY1" fmla="*/ 0 h 7185670"/>
              <a:gd name="connsiteX2" fmla="*/ 749559 w 749559"/>
              <a:gd name="connsiteY2" fmla="*/ 124929 h 7185670"/>
              <a:gd name="connsiteX3" fmla="*/ 749559 w 749559"/>
              <a:gd name="connsiteY3" fmla="*/ 7185670 h 7185670"/>
              <a:gd name="connsiteX4" fmla="*/ 749559 w 749559"/>
              <a:gd name="connsiteY4" fmla="*/ 7185670 h 7185670"/>
              <a:gd name="connsiteX5" fmla="*/ 0 w 749559"/>
              <a:gd name="connsiteY5" fmla="*/ 7185670 h 7185670"/>
              <a:gd name="connsiteX6" fmla="*/ 0 w 749559"/>
              <a:gd name="connsiteY6" fmla="*/ 7185670 h 7185670"/>
              <a:gd name="connsiteX7" fmla="*/ 0 w 749559"/>
              <a:gd name="connsiteY7" fmla="*/ 124929 h 7185670"/>
              <a:gd name="connsiteX8" fmla="*/ 124929 w 749559"/>
              <a:gd name="connsiteY8" fmla="*/ 0 h 718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559" h="7185670">
                <a:moveTo>
                  <a:pt x="0" y="5988031"/>
                </a:moveTo>
                <a:lnTo>
                  <a:pt x="0" y="1197639"/>
                </a:lnTo>
                <a:cubicBezTo>
                  <a:pt x="0" y="536207"/>
                  <a:pt x="5835" y="5"/>
                  <a:pt x="13032" y="5"/>
                </a:cubicBezTo>
                <a:lnTo>
                  <a:pt x="749559" y="5"/>
                </a:lnTo>
                <a:lnTo>
                  <a:pt x="749559" y="5"/>
                </a:lnTo>
                <a:lnTo>
                  <a:pt x="749559" y="7185665"/>
                </a:lnTo>
                <a:lnTo>
                  <a:pt x="749559" y="7185665"/>
                </a:lnTo>
                <a:lnTo>
                  <a:pt x="13032" y="7185665"/>
                </a:lnTo>
                <a:cubicBezTo>
                  <a:pt x="5835" y="7185665"/>
                  <a:pt x="0" y="6649463"/>
                  <a:pt x="0" y="5988031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shade val="80000"/>
              <a:hueOff val="602952"/>
              <a:satOff val="-39016"/>
              <a:lumOff val="3562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1831" tIns="51830" rIns="170688" bIns="51831" numCol="1" spcCol="1270" anchor="ctr" anchorCtr="0">
            <a:noAutofit/>
          </a:bodyPr>
          <a:lstStyle/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400" b="1" kern="1200" dirty="0" smtClean="0">
                <a:solidFill>
                  <a:schemeClr val="accent2"/>
                </a:solidFill>
                <a:latin typeface="Century Gothic" pitchFamily="34" charset="0"/>
              </a:rPr>
              <a:t>des lunettes</a:t>
            </a:r>
            <a:r>
              <a:rPr lang="fr-FR" sz="2400" b="1" kern="1200" dirty="0" smtClean="0">
                <a:latin typeface="Century Gothic" pitchFamily="34" charset="0"/>
              </a:rPr>
              <a:t>	</a:t>
            </a:r>
            <a:endParaRPr lang="fr-FR" sz="2400" b="1" kern="1200" dirty="0">
              <a:latin typeface="Century Gothic" pitchFamily="34" charset="0"/>
            </a:endParaRPr>
          </a:p>
        </p:txBody>
      </p:sp>
      <p:pic>
        <p:nvPicPr>
          <p:cNvPr id="10" name="Image 9" descr="button.pn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44408" y="6093296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7374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 animBg="1"/>
      <p:bldP spid="3" grpId="0" autoUpdateAnimBg="0"/>
      <p:bldP spid="4" grpId="0" autoUpdateAnimBg="0"/>
      <p:bldP spid="5" grpId="0" autoUpdateAnimBg="0"/>
      <p:bldP spid="6" grpId="0" autoUpdateAnimBg="0"/>
      <p:bldP spid="9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34</Words>
  <Application>Microsoft Office PowerPoint</Application>
  <PresentationFormat>Affichage à l'écran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Constantia</vt:lpstr>
      <vt:lpstr>Wingdings 2</vt:lpstr>
      <vt:lpstr>Débit</vt:lpstr>
      <vt:lpstr>Présentation PowerPoint</vt:lpstr>
      <vt:lpstr>Que trouve t- on dans la poche avant d’une chemise?</vt:lpstr>
    </vt:vector>
  </TitlesOfParts>
  <Company>Carrefour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FRDRIFC</dc:creator>
  <cp:lastModifiedBy>marina m</cp:lastModifiedBy>
  <cp:revision>33</cp:revision>
  <dcterms:created xsi:type="dcterms:W3CDTF">2014-11-26T13:43:03Z</dcterms:created>
  <dcterms:modified xsi:type="dcterms:W3CDTF">2014-11-26T19:05:00Z</dcterms:modified>
</cp:coreProperties>
</file>