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sldIdLst>
    <p:sldId id="257" r:id="rId2"/>
    <p:sldId id="260" r:id="rId3"/>
    <p:sldId id="258" r:id="rId4"/>
    <p:sldId id="289" r:id="rId5"/>
    <p:sldId id="288" r:id="rId6"/>
    <p:sldId id="291" r:id="rId7"/>
    <p:sldId id="292" r:id="rId8"/>
    <p:sldId id="290" r:id="rId9"/>
    <p:sldId id="308" r:id="rId10"/>
    <p:sldId id="305" r:id="rId11"/>
    <p:sldId id="306" r:id="rId12"/>
    <p:sldId id="307" r:id="rId13"/>
    <p:sldId id="309" r:id="rId14"/>
    <p:sldId id="310" r:id="rId15"/>
    <p:sldId id="293" r:id="rId16"/>
    <p:sldId id="294" r:id="rId17"/>
    <p:sldId id="286" r:id="rId18"/>
    <p:sldId id="295" r:id="rId19"/>
    <p:sldId id="261" r:id="rId20"/>
    <p:sldId id="262" r:id="rId21"/>
    <p:sldId id="282" r:id="rId22"/>
    <p:sldId id="283" r:id="rId23"/>
    <p:sldId id="296" r:id="rId24"/>
    <p:sldId id="297" r:id="rId25"/>
    <p:sldId id="298" r:id="rId26"/>
    <p:sldId id="299" r:id="rId27"/>
    <p:sldId id="300" r:id="rId28"/>
    <p:sldId id="301" r:id="rId29"/>
    <p:sldId id="302" r:id="rId30"/>
    <p:sldId id="303" r:id="rId31"/>
    <p:sldId id="304" r:id="rId32"/>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0" d="100"/>
          <a:sy n="70" d="100"/>
        </p:scale>
        <p:origin x="-110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D275D5-E8BA-D04D-9B95-B17280C63DB3}" type="datetimeFigureOut">
              <a:rPr lang="fr-FR" smtClean="0"/>
              <a:t>05/12/17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B71ED4-CFE7-D04F-A274-684DF9EE922D}" type="slidenum">
              <a:rPr lang="fr-FR" smtClean="0"/>
              <a:t>‹#›</a:t>
            </a:fld>
            <a:endParaRPr lang="fr-FR"/>
          </a:p>
        </p:txBody>
      </p:sp>
    </p:spTree>
    <p:extLst>
      <p:ext uri="{BB962C8B-B14F-4D97-AF65-F5344CB8AC3E}">
        <p14:creationId xmlns:p14="http://schemas.microsoft.com/office/powerpoint/2010/main" val="96468753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609862F-D110-504B-BB85-90877D2E036A}" type="slidenum">
              <a:rPr lang="fr-FR" smtClean="0"/>
              <a:t>6</a:t>
            </a:fld>
            <a:endParaRPr lang="fr-FR"/>
          </a:p>
        </p:txBody>
      </p:sp>
    </p:spTree>
    <p:extLst>
      <p:ext uri="{BB962C8B-B14F-4D97-AF65-F5344CB8AC3E}">
        <p14:creationId xmlns:p14="http://schemas.microsoft.com/office/powerpoint/2010/main" val="3526604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43050BE-1A28-B945-8161-91DC525565E0}" type="slidenum">
              <a:rPr lang="fr-FR" smtClean="0"/>
              <a:t>15</a:t>
            </a:fld>
            <a:endParaRPr lang="fr-FR"/>
          </a:p>
        </p:txBody>
      </p:sp>
    </p:spTree>
    <p:extLst>
      <p:ext uri="{BB962C8B-B14F-4D97-AF65-F5344CB8AC3E}">
        <p14:creationId xmlns:p14="http://schemas.microsoft.com/office/powerpoint/2010/main" val="2723774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smtClean="0">
              <a:latin typeface="Times New Roman"/>
              <a:cs typeface="Times New Roman"/>
            </a:endParaRPr>
          </a:p>
          <a:p>
            <a:r>
              <a:rPr lang="fr-FR" b="1" dirty="0" smtClean="0">
                <a:latin typeface="Times New Roman"/>
                <a:cs typeface="Times New Roman"/>
              </a:rPr>
              <a:t>Dispute: </a:t>
            </a:r>
            <a:r>
              <a:rPr lang="fr-FR" b="0" dirty="0" smtClean="0">
                <a:latin typeface="Times New Roman"/>
                <a:cs typeface="Times New Roman"/>
              </a:rPr>
              <a:t>quand la polémique déraille</a:t>
            </a:r>
          </a:p>
          <a:p>
            <a:r>
              <a:rPr lang="fr-FR" b="1" dirty="0" smtClean="0">
                <a:latin typeface="Times New Roman"/>
                <a:cs typeface="Times New Roman"/>
              </a:rPr>
              <a:t>Polémique:</a:t>
            </a:r>
            <a:r>
              <a:rPr lang="fr-FR" b="1" baseline="0" dirty="0" smtClean="0">
                <a:latin typeface="Times New Roman"/>
                <a:cs typeface="Times New Roman"/>
              </a:rPr>
              <a:t> </a:t>
            </a:r>
            <a:r>
              <a:rPr lang="fr-FR" b="0" baseline="0" dirty="0" smtClean="0">
                <a:latin typeface="Times New Roman"/>
                <a:cs typeface="Times New Roman"/>
              </a:rPr>
              <a:t>on se focalise</a:t>
            </a:r>
            <a:r>
              <a:rPr lang="fr-FR" b="1" baseline="0" dirty="0" smtClean="0">
                <a:latin typeface="Times New Roman"/>
                <a:cs typeface="Times New Roman"/>
              </a:rPr>
              <a:t> </a:t>
            </a:r>
            <a:r>
              <a:rPr lang="fr-FR" b="0" baseline="0" dirty="0" smtClean="0">
                <a:latin typeface="Times New Roman"/>
                <a:cs typeface="Times New Roman"/>
              </a:rPr>
              <a:t>sur ce qui nous énerve le plus dans la position de l’autre, on produit de la distance « nous n’avons rien en commun ».</a:t>
            </a:r>
            <a:endParaRPr lang="fr-FR" b="0" dirty="0" smtClean="0">
              <a:latin typeface="Times New Roman"/>
              <a:cs typeface="Times New Roman"/>
            </a:endParaRPr>
          </a:p>
          <a:p>
            <a:r>
              <a:rPr lang="fr-FR" b="1" dirty="0" smtClean="0">
                <a:latin typeface="Times New Roman"/>
                <a:cs typeface="Times New Roman"/>
              </a:rPr>
              <a:t>Discussion:</a:t>
            </a:r>
            <a:r>
              <a:rPr lang="fr-FR" b="1" baseline="0" dirty="0" smtClean="0">
                <a:latin typeface="Times New Roman"/>
                <a:cs typeface="Times New Roman"/>
              </a:rPr>
              <a:t> </a:t>
            </a:r>
            <a:r>
              <a:rPr lang="fr-FR" baseline="0" dirty="0" smtClean="0">
                <a:latin typeface="Times New Roman"/>
                <a:cs typeface="Times New Roman"/>
              </a:rPr>
              <a:t>amener l’autre à présenter les bonnes raisons qu’il a de penser ce qu’il pense (avec l’espoir de faire émerger de l’universel).</a:t>
            </a:r>
            <a:endParaRPr lang="fr-FR" dirty="0">
              <a:latin typeface="Times New Roman"/>
              <a:cs typeface="Times New Roman"/>
            </a:endParaRPr>
          </a:p>
        </p:txBody>
      </p:sp>
      <p:sp>
        <p:nvSpPr>
          <p:cNvPr id="4" name="Espace réservé du numéro de diapositive 3"/>
          <p:cNvSpPr>
            <a:spLocks noGrp="1"/>
          </p:cNvSpPr>
          <p:nvPr>
            <p:ph type="sldNum" sz="quarter" idx="10"/>
          </p:nvPr>
        </p:nvSpPr>
        <p:spPr/>
        <p:txBody>
          <a:bodyPr/>
          <a:lstStyle/>
          <a:p>
            <a:fld id="{943050BE-1A28-B945-8161-91DC525565E0}" type="slidenum">
              <a:rPr lang="fr-FR" smtClean="0"/>
              <a:t>17</a:t>
            </a:fld>
            <a:endParaRPr lang="fr-FR"/>
          </a:p>
        </p:txBody>
      </p:sp>
    </p:spTree>
    <p:extLst>
      <p:ext uri="{BB962C8B-B14F-4D97-AF65-F5344CB8AC3E}">
        <p14:creationId xmlns:p14="http://schemas.microsoft.com/office/powerpoint/2010/main" val="24843821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L’argumentation se déclenche</a:t>
            </a:r>
            <a:r>
              <a:rPr lang="fr-FR" baseline="0" dirty="0" smtClean="0"/>
              <a:t> lorsque nous rencontrons un conflit cognitif.</a:t>
            </a:r>
          </a:p>
          <a:p>
            <a:r>
              <a:rPr lang="fr-FR" baseline="0" dirty="0" smtClean="0"/>
              <a:t>Création d’une instabilité. Cela nous pousse à vouloir interrompre l’autre</a:t>
            </a:r>
            <a:endParaRPr lang="fr-FR" dirty="0"/>
          </a:p>
        </p:txBody>
      </p:sp>
      <p:sp>
        <p:nvSpPr>
          <p:cNvPr id="4" name="Espace réservé du numéro de diapositive 3"/>
          <p:cNvSpPr>
            <a:spLocks noGrp="1"/>
          </p:cNvSpPr>
          <p:nvPr>
            <p:ph type="sldNum" sz="quarter" idx="10"/>
          </p:nvPr>
        </p:nvSpPr>
        <p:spPr/>
        <p:txBody>
          <a:bodyPr/>
          <a:lstStyle/>
          <a:p>
            <a:fld id="{943050BE-1A28-B945-8161-91DC525565E0}" type="slidenum">
              <a:rPr lang="fr-FR" smtClean="0"/>
              <a:t>23</a:t>
            </a:fld>
            <a:endParaRPr lang="fr-FR"/>
          </a:p>
        </p:txBody>
      </p:sp>
    </p:spTree>
    <p:extLst>
      <p:ext uri="{BB962C8B-B14F-4D97-AF65-F5344CB8AC3E}">
        <p14:creationId xmlns:p14="http://schemas.microsoft.com/office/powerpoint/2010/main" val="1064073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811BA4A-D8A3-5D4D-A70D-35C16FFC9A94}" type="datetimeFigureOut">
              <a:rPr lang="fr-FR" smtClean="0"/>
              <a:t>05/12/17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B011974-B036-674A-8348-2C3A360480C0}" type="slidenum">
              <a:rPr lang="fr-FR" smtClean="0"/>
              <a:t>‹#›</a:t>
            </a:fld>
            <a:endParaRPr lang="fr-FR"/>
          </a:p>
        </p:txBody>
      </p:sp>
    </p:spTree>
    <p:extLst>
      <p:ext uri="{BB962C8B-B14F-4D97-AF65-F5344CB8AC3E}">
        <p14:creationId xmlns:p14="http://schemas.microsoft.com/office/powerpoint/2010/main" val="589088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811BA4A-D8A3-5D4D-A70D-35C16FFC9A94}" type="datetimeFigureOut">
              <a:rPr lang="fr-FR" smtClean="0"/>
              <a:t>05/12/17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B011974-B036-674A-8348-2C3A360480C0}" type="slidenum">
              <a:rPr lang="fr-FR" smtClean="0"/>
              <a:t>‹#›</a:t>
            </a:fld>
            <a:endParaRPr lang="fr-FR"/>
          </a:p>
        </p:txBody>
      </p:sp>
    </p:spTree>
    <p:extLst>
      <p:ext uri="{BB962C8B-B14F-4D97-AF65-F5344CB8AC3E}">
        <p14:creationId xmlns:p14="http://schemas.microsoft.com/office/powerpoint/2010/main" val="443251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811BA4A-D8A3-5D4D-A70D-35C16FFC9A94}" type="datetimeFigureOut">
              <a:rPr lang="fr-FR" smtClean="0"/>
              <a:t>05/12/17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B011974-B036-674A-8348-2C3A360480C0}" type="slidenum">
              <a:rPr lang="fr-FR" smtClean="0"/>
              <a:t>‹#›</a:t>
            </a:fld>
            <a:endParaRPr lang="fr-FR"/>
          </a:p>
        </p:txBody>
      </p:sp>
    </p:spTree>
    <p:extLst>
      <p:ext uri="{BB962C8B-B14F-4D97-AF65-F5344CB8AC3E}">
        <p14:creationId xmlns:p14="http://schemas.microsoft.com/office/powerpoint/2010/main" val="1829616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811BA4A-D8A3-5D4D-A70D-35C16FFC9A94}" type="datetimeFigureOut">
              <a:rPr lang="fr-FR" smtClean="0"/>
              <a:t>05/12/17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B011974-B036-674A-8348-2C3A360480C0}" type="slidenum">
              <a:rPr lang="fr-FR" smtClean="0"/>
              <a:t>‹#›</a:t>
            </a:fld>
            <a:endParaRPr lang="fr-FR"/>
          </a:p>
        </p:txBody>
      </p:sp>
    </p:spTree>
    <p:extLst>
      <p:ext uri="{BB962C8B-B14F-4D97-AF65-F5344CB8AC3E}">
        <p14:creationId xmlns:p14="http://schemas.microsoft.com/office/powerpoint/2010/main" val="1169836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811BA4A-D8A3-5D4D-A70D-35C16FFC9A94}" type="datetimeFigureOut">
              <a:rPr lang="fr-FR" smtClean="0"/>
              <a:t>05/12/17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B011974-B036-674A-8348-2C3A360480C0}" type="slidenum">
              <a:rPr lang="fr-FR" smtClean="0"/>
              <a:t>‹#›</a:t>
            </a:fld>
            <a:endParaRPr lang="fr-FR"/>
          </a:p>
        </p:txBody>
      </p:sp>
    </p:spTree>
    <p:extLst>
      <p:ext uri="{BB962C8B-B14F-4D97-AF65-F5344CB8AC3E}">
        <p14:creationId xmlns:p14="http://schemas.microsoft.com/office/powerpoint/2010/main" val="3445833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811BA4A-D8A3-5D4D-A70D-35C16FFC9A94}" type="datetimeFigureOut">
              <a:rPr lang="fr-FR" smtClean="0"/>
              <a:t>05/12/17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B011974-B036-674A-8348-2C3A360480C0}" type="slidenum">
              <a:rPr lang="fr-FR" smtClean="0"/>
              <a:t>‹#›</a:t>
            </a:fld>
            <a:endParaRPr lang="fr-FR"/>
          </a:p>
        </p:txBody>
      </p:sp>
    </p:spTree>
    <p:extLst>
      <p:ext uri="{BB962C8B-B14F-4D97-AF65-F5344CB8AC3E}">
        <p14:creationId xmlns:p14="http://schemas.microsoft.com/office/powerpoint/2010/main" val="793623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811BA4A-D8A3-5D4D-A70D-35C16FFC9A94}" type="datetimeFigureOut">
              <a:rPr lang="fr-FR" smtClean="0"/>
              <a:t>05/12/17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B011974-B036-674A-8348-2C3A360480C0}" type="slidenum">
              <a:rPr lang="fr-FR" smtClean="0"/>
              <a:t>‹#›</a:t>
            </a:fld>
            <a:endParaRPr lang="fr-FR"/>
          </a:p>
        </p:txBody>
      </p:sp>
    </p:spTree>
    <p:extLst>
      <p:ext uri="{BB962C8B-B14F-4D97-AF65-F5344CB8AC3E}">
        <p14:creationId xmlns:p14="http://schemas.microsoft.com/office/powerpoint/2010/main" val="2151617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6811BA4A-D8A3-5D4D-A70D-35C16FFC9A94}" type="datetimeFigureOut">
              <a:rPr lang="fr-FR" smtClean="0"/>
              <a:t>05/12/17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B011974-B036-674A-8348-2C3A360480C0}" type="slidenum">
              <a:rPr lang="fr-FR" smtClean="0"/>
              <a:t>‹#›</a:t>
            </a:fld>
            <a:endParaRPr lang="fr-FR"/>
          </a:p>
        </p:txBody>
      </p:sp>
    </p:spTree>
    <p:extLst>
      <p:ext uri="{BB962C8B-B14F-4D97-AF65-F5344CB8AC3E}">
        <p14:creationId xmlns:p14="http://schemas.microsoft.com/office/powerpoint/2010/main" val="2017278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811BA4A-D8A3-5D4D-A70D-35C16FFC9A94}" type="datetimeFigureOut">
              <a:rPr lang="fr-FR" smtClean="0"/>
              <a:t>05/12/17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B011974-B036-674A-8348-2C3A360480C0}" type="slidenum">
              <a:rPr lang="fr-FR" smtClean="0"/>
              <a:t>‹#›</a:t>
            </a:fld>
            <a:endParaRPr lang="fr-FR"/>
          </a:p>
        </p:txBody>
      </p:sp>
    </p:spTree>
    <p:extLst>
      <p:ext uri="{BB962C8B-B14F-4D97-AF65-F5344CB8AC3E}">
        <p14:creationId xmlns:p14="http://schemas.microsoft.com/office/powerpoint/2010/main" val="2237374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811BA4A-D8A3-5D4D-A70D-35C16FFC9A94}" type="datetimeFigureOut">
              <a:rPr lang="fr-FR" smtClean="0"/>
              <a:t>05/12/17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B011974-B036-674A-8348-2C3A360480C0}" type="slidenum">
              <a:rPr lang="fr-FR" smtClean="0"/>
              <a:t>‹#›</a:t>
            </a:fld>
            <a:endParaRPr lang="fr-FR"/>
          </a:p>
        </p:txBody>
      </p:sp>
    </p:spTree>
    <p:extLst>
      <p:ext uri="{BB962C8B-B14F-4D97-AF65-F5344CB8AC3E}">
        <p14:creationId xmlns:p14="http://schemas.microsoft.com/office/powerpoint/2010/main" val="375978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811BA4A-D8A3-5D4D-A70D-35C16FFC9A94}" type="datetimeFigureOut">
              <a:rPr lang="fr-FR" smtClean="0"/>
              <a:t>05/12/17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B011974-B036-674A-8348-2C3A360480C0}" type="slidenum">
              <a:rPr lang="fr-FR" smtClean="0"/>
              <a:t>‹#›</a:t>
            </a:fld>
            <a:endParaRPr lang="fr-FR"/>
          </a:p>
        </p:txBody>
      </p:sp>
    </p:spTree>
    <p:extLst>
      <p:ext uri="{BB962C8B-B14F-4D97-AF65-F5344CB8AC3E}">
        <p14:creationId xmlns:p14="http://schemas.microsoft.com/office/powerpoint/2010/main" val="24144947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11BA4A-D8A3-5D4D-A70D-35C16FFC9A94}" type="datetimeFigureOut">
              <a:rPr lang="fr-FR" smtClean="0"/>
              <a:t>05/12/17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011974-B036-674A-8348-2C3A360480C0}" type="slidenum">
              <a:rPr lang="fr-FR" smtClean="0"/>
              <a:t>‹#›</a:t>
            </a:fld>
            <a:endParaRPr lang="fr-FR"/>
          </a:p>
        </p:txBody>
      </p:sp>
    </p:spTree>
    <p:extLst>
      <p:ext uri="{BB962C8B-B14F-4D97-AF65-F5344CB8AC3E}">
        <p14:creationId xmlns:p14="http://schemas.microsoft.com/office/powerpoint/2010/main" val="412954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latin typeface="Times New Roman"/>
                <a:cs typeface="Times New Roman"/>
              </a:rPr>
              <a:t>Pratique du dialogue interculturel</a:t>
            </a:r>
            <a:endParaRPr lang="fr-FR" dirty="0">
              <a:latin typeface="Times New Roman"/>
              <a:cs typeface="Times New Roman"/>
            </a:endParaRPr>
          </a:p>
        </p:txBody>
      </p:sp>
      <p:sp>
        <p:nvSpPr>
          <p:cNvPr id="3" name="Sous-titre 2"/>
          <p:cNvSpPr>
            <a:spLocks noGrp="1"/>
          </p:cNvSpPr>
          <p:nvPr>
            <p:ph type="subTitle" idx="1"/>
          </p:nvPr>
        </p:nvSpPr>
        <p:spPr/>
        <p:txBody>
          <a:bodyPr/>
          <a:lstStyle/>
          <a:p>
            <a:r>
              <a:rPr lang="fr-FR" dirty="0" smtClean="0">
                <a:latin typeface="Times New Roman"/>
                <a:cs typeface="Times New Roman"/>
              </a:rPr>
              <a:t>Année 2017-2018</a:t>
            </a:r>
          </a:p>
          <a:p>
            <a:r>
              <a:rPr lang="fr-FR" dirty="0" smtClean="0">
                <a:latin typeface="Times New Roman"/>
                <a:cs typeface="Times New Roman"/>
              </a:rPr>
              <a:t>Pr. Victor Ferry</a:t>
            </a:r>
            <a:endParaRPr lang="fr-FR" dirty="0">
              <a:latin typeface="Times New Roman"/>
              <a:cs typeface="Times New Roman"/>
            </a:endParaRPr>
          </a:p>
        </p:txBody>
      </p:sp>
      <p:pic>
        <p:nvPicPr>
          <p:cNvPr id="4" name="Image 3"/>
          <p:cNvPicPr>
            <a:picLocks noChangeAspect="1"/>
          </p:cNvPicPr>
          <p:nvPr/>
        </p:nvPicPr>
        <p:blipFill>
          <a:blip r:embed="rId2"/>
          <a:stretch>
            <a:fillRect/>
          </a:stretch>
        </p:blipFill>
        <p:spPr>
          <a:xfrm>
            <a:off x="3485227" y="424507"/>
            <a:ext cx="1435100" cy="647700"/>
          </a:xfrm>
          <a:prstGeom prst="rect">
            <a:avLst/>
          </a:prstGeom>
        </p:spPr>
      </p:pic>
    </p:spTree>
    <p:extLst>
      <p:ext uri="{BB962C8B-B14F-4D97-AF65-F5344CB8AC3E}">
        <p14:creationId xmlns:p14="http://schemas.microsoft.com/office/powerpoint/2010/main" val="88408819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a:cs typeface="Times New Roman"/>
              </a:rPr>
              <a:t>Les 3 types de désaccord</a:t>
            </a:r>
            <a:endParaRPr lang="fr-FR" dirty="0">
              <a:latin typeface="Times New Roman"/>
              <a:cs typeface="Times New Roman"/>
            </a:endParaRP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smtClean="0"/>
          </a:p>
          <a:p>
            <a:r>
              <a:rPr lang="fr-FR" sz="4400" dirty="0" smtClean="0">
                <a:latin typeface="Times New Roman"/>
                <a:cs typeface="Times New Roman"/>
              </a:rPr>
              <a:t>La discussion</a:t>
            </a:r>
          </a:p>
          <a:p>
            <a:r>
              <a:rPr lang="fr-FR" sz="4400" dirty="0" smtClean="0">
                <a:latin typeface="Times New Roman"/>
                <a:cs typeface="Times New Roman"/>
              </a:rPr>
              <a:t>La controverse</a:t>
            </a:r>
          </a:p>
          <a:p>
            <a:r>
              <a:rPr lang="fr-FR" sz="4400" dirty="0" smtClean="0">
                <a:latin typeface="Times New Roman"/>
                <a:cs typeface="Times New Roman"/>
              </a:rPr>
              <a:t>La dispute</a:t>
            </a:r>
            <a:endParaRPr lang="fr-FR" sz="4400" dirty="0">
              <a:latin typeface="Times New Roman"/>
              <a:cs typeface="Times New Roman"/>
            </a:endParaRPr>
          </a:p>
        </p:txBody>
      </p:sp>
    </p:spTree>
    <p:extLst>
      <p:ext uri="{BB962C8B-B14F-4D97-AF65-F5344CB8AC3E}">
        <p14:creationId xmlns:p14="http://schemas.microsoft.com/office/powerpoint/2010/main" val="3756054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a:cs typeface="Times New Roman"/>
              </a:rPr>
              <a:t>La discussion</a:t>
            </a:r>
            <a:endParaRPr lang="fr-FR" dirty="0">
              <a:latin typeface="Times New Roman"/>
              <a:cs typeface="Times New Roman"/>
            </a:endParaRPr>
          </a:p>
        </p:txBody>
      </p:sp>
      <p:sp>
        <p:nvSpPr>
          <p:cNvPr id="3" name="Espace réservé du contenu 2"/>
          <p:cNvSpPr>
            <a:spLocks noGrp="1"/>
          </p:cNvSpPr>
          <p:nvPr>
            <p:ph idx="1"/>
          </p:nvPr>
        </p:nvSpPr>
        <p:spPr/>
        <p:txBody>
          <a:bodyPr>
            <a:normAutofit/>
          </a:bodyPr>
          <a:lstStyle/>
          <a:p>
            <a:pPr algn="just"/>
            <a:r>
              <a:rPr lang="fr-FR" dirty="0" smtClean="0">
                <a:latin typeface="Times New Roman"/>
                <a:cs typeface="Times New Roman"/>
              </a:rPr>
              <a:t>Le sujet du désaccord </a:t>
            </a:r>
            <a:r>
              <a:rPr lang="fr-FR" dirty="0">
                <a:latin typeface="Times New Roman"/>
                <a:cs typeface="Times New Roman"/>
              </a:rPr>
              <a:t>qui est clairement </a:t>
            </a:r>
            <a:r>
              <a:rPr lang="fr-FR" dirty="0" smtClean="0">
                <a:latin typeface="Times New Roman"/>
                <a:cs typeface="Times New Roman"/>
              </a:rPr>
              <a:t>identifié</a:t>
            </a:r>
          </a:p>
          <a:p>
            <a:pPr algn="just"/>
            <a:r>
              <a:rPr lang="fr-FR" dirty="0" smtClean="0">
                <a:latin typeface="Times New Roman"/>
                <a:cs typeface="Times New Roman"/>
              </a:rPr>
              <a:t>Accord sur le type de preuve qui permettrait de résoudre le désaccord</a:t>
            </a:r>
          </a:p>
          <a:p>
            <a:pPr algn="just"/>
            <a:r>
              <a:rPr lang="fr-FR" dirty="0" smtClean="0">
                <a:latin typeface="Times New Roman"/>
                <a:cs typeface="Times New Roman"/>
              </a:rPr>
              <a:t>La fonction de la discussion est d’établir la vérité</a:t>
            </a:r>
          </a:p>
          <a:p>
            <a:pPr algn="just"/>
            <a:r>
              <a:rPr lang="fr-FR" dirty="0" smtClean="0">
                <a:latin typeface="Times New Roman"/>
                <a:cs typeface="Times New Roman"/>
              </a:rPr>
              <a:t>La discussion est résolue par un accord entre les participants</a:t>
            </a:r>
            <a:endParaRPr lang="fr-FR" dirty="0"/>
          </a:p>
        </p:txBody>
      </p:sp>
    </p:spTree>
    <p:extLst>
      <p:ext uri="{BB962C8B-B14F-4D97-AF65-F5344CB8AC3E}">
        <p14:creationId xmlns:p14="http://schemas.microsoft.com/office/powerpoint/2010/main" val="3053908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r>
              <a:rPr lang="fr-FR" sz="4400" dirty="0" smtClean="0">
                <a:latin typeface="Times New Roman"/>
                <a:cs typeface="Times New Roman"/>
              </a:rPr>
              <a:t>Exemple: le ketchup fait-il pousser les plantes plus vite? </a:t>
            </a:r>
            <a:endParaRPr lang="fr-FR" sz="4400" dirty="0">
              <a:latin typeface="Times New Roman"/>
              <a:cs typeface="Times New Roman"/>
            </a:endParaRPr>
          </a:p>
        </p:txBody>
      </p:sp>
      <p:pic>
        <p:nvPicPr>
          <p:cNvPr id="4" name="Image 3"/>
          <p:cNvPicPr>
            <a:picLocks noChangeAspect="1"/>
          </p:cNvPicPr>
          <p:nvPr/>
        </p:nvPicPr>
        <p:blipFill>
          <a:blip r:embed="rId2"/>
          <a:stretch>
            <a:fillRect/>
          </a:stretch>
        </p:blipFill>
        <p:spPr>
          <a:xfrm>
            <a:off x="2195286" y="3261630"/>
            <a:ext cx="4535714" cy="2551339"/>
          </a:xfrm>
          <a:prstGeom prst="rect">
            <a:avLst/>
          </a:prstGeom>
        </p:spPr>
      </p:pic>
    </p:spTree>
    <p:extLst>
      <p:ext uri="{BB962C8B-B14F-4D97-AF65-F5344CB8AC3E}">
        <p14:creationId xmlns:p14="http://schemas.microsoft.com/office/powerpoint/2010/main" val="3186873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5300" b="1" dirty="0" smtClean="0">
                <a:latin typeface="Times New Roman"/>
                <a:cs typeface="Times New Roman"/>
              </a:rPr>
              <a:t/>
            </a:r>
            <a:br>
              <a:rPr lang="fr-FR" sz="5300" b="1" dirty="0" smtClean="0">
                <a:latin typeface="Times New Roman"/>
                <a:cs typeface="Times New Roman"/>
              </a:rPr>
            </a:br>
            <a:r>
              <a:rPr lang="fr-FR" sz="6000" b="1" dirty="0" smtClean="0">
                <a:latin typeface="Times New Roman"/>
                <a:cs typeface="Times New Roman"/>
              </a:rPr>
              <a:t>La </a:t>
            </a:r>
            <a:r>
              <a:rPr lang="fr-FR" sz="6000" b="1" dirty="0">
                <a:latin typeface="Times New Roman"/>
                <a:cs typeface="Times New Roman"/>
              </a:rPr>
              <a:t>controverse</a:t>
            </a:r>
            <a:r>
              <a:rPr lang="fr-FR" dirty="0"/>
              <a:t/>
            </a:r>
            <a:br>
              <a:rPr lang="fr-FR" dirty="0"/>
            </a:br>
            <a:endParaRPr lang="fr-FR" dirty="0"/>
          </a:p>
        </p:txBody>
      </p:sp>
      <p:sp>
        <p:nvSpPr>
          <p:cNvPr id="3" name="Espace réservé du contenu 2"/>
          <p:cNvSpPr>
            <a:spLocks noGrp="1"/>
          </p:cNvSpPr>
          <p:nvPr>
            <p:ph idx="1"/>
          </p:nvPr>
        </p:nvSpPr>
        <p:spPr/>
        <p:txBody>
          <a:bodyPr>
            <a:normAutofit fontScale="92500" lnSpcReduction="20000"/>
          </a:bodyPr>
          <a:lstStyle/>
          <a:p>
            <a:pPr algn="just"/>
            <a:r>
              <a:rPr lang="fr-FR" sz="4000" dirty="0" smtClean="0">
                <a:latin typeface="Times New Roman"/>
                <a:cs typeface="Times New Roman"/>
              </a:rPr>
              <a:t>Porte sur des sujets qui font intervenir les valeurs</a:t>
            </a:r>
          </a:p>
          <a:p>
            <a:pPr algn="just"/>
            <a:r>
              <a:rPr lang="fr-FR" sz="4000" dirty="0" smtClean="0">
                <a:latin typeface="Times New Roman"/>
                <a:cs typeface="Times New Roman"/>
              </a:rPr>
              <a:t>Le plus souvent, les participants ne parviennent pas à se convaincre</a:t>
            </a:r>
          </a:p>
          <a:p>
            <a:pPr algn="just"/>
            <a:r>
              <a:rPr lang="fr-FR" sz="4000" dirty="0" smtClean="0">
                <a:latin typeface="Times New Roman"/>
                <a:cs typeface="Times New Roman"/>
              </a:rPr>
              <a:t>L’objectif est d’avoir raison, pas de trouver la vérité</a:t>
            </a:r>
          </a:p>
          <a:p>
            <a:pPr algn="just"/>
            <a:r>
              <a:rPr lang="fr-FR" sz="4000" dirty="0" smtClean="0">
                <a:latin typeface="Times New Roman"/>
                <a:cs typeface="Times New Roman"/>
              </a:rPr>
              <a:t>Les controverses ne se tranchent pas </a:t>
            </a:r>
            <a:r>
              <a:rPr lang="fr-FR" sz="4000" dirty="0" smtClean="0">
                <a:latin typeface="Times New Roman"/>
                <a:cs typeface="Times New Roman"/>
              </a:rPr>
              <a:t>(ou cela prend </a:t>
            </a:r>
            <a:r>
              <a:rPr lang="fr-FR" sz="4000" dirty="0" err="1" smtClean="0">
                <a:latin typeface="Times New Roman"/>
                <a:cs typeface="Times New Roman"/>
              </a:rPr>
              <a:t>bcp</a:t>
            </a:r>
            <a:r>
              <a:rPr lang="fr-FR" sz="4000" dirty="0" smtClean="0">
                <a:latin typeface="Times New Roman"/>
                <a:cs typeface="Times New Roman"/>
              </a:rPr>
              <a:t> de temps </a:t>
            </a:r>
            <a:r>
              <a:rPr lang="fr-FR" sz="4000" i="1" dirty="0" smtClean="0">
                <a:latin typeface="Times New Roman"/>
                <a:cs typeface="Times New Roman"/>
              </a:rPr>
              <a:t>ex: terre ronde vs terre plate</a:t>
            </a:r>
            <a:r>
              <a:rPr lang="fr-FR" sz="4000" dirty="0" smtClean="0">
                <a:latin typeface="Times New Roman"/>
                <a:cs typeface="Times New Roman"/>
              </a:rPr>
              <a:t>)</a:t>
            </a:r>
            <a:endParaRPr lang="fr-FR" sz="4000" dirty="0">
              <a:latin typeface="Times New Roman"/>
              <a:cs typeface="Times New Roman"/>
            </a:endParaRPr>
          </a:p>
        </p:txBody>
      </p:sp>
    </p:spTree>
    <p:extLst>
      <p:ext uri="{BB962C8B-B14F-4D97-AF65-F5344CB8AC3E}">
        <p14:creationId xmlns:p14="http://schemas.microsoft.com/office/powerpoint/2010/main" val="4025924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6000" b="1" dirty="0" smtClean="0">
                <a:latin typeface="Times New Roman"/>
                <a:cs typeface="Times New Roman"/>
              </a:rPr>
              <a:t>La dispute</a:t>
            </a:r>
            <a:endParaRPr lang="fr-FR" sz="6000" b="1" dirty="0">
              <a:latin typeface="Times New Roman"/>
              <a:cs typeface="Times New Roman"/>
            </a:endParaRPr>
          </a:p>
        </p:txBody>
      </p:sp>
      <p:sp>
        <p:nvSpPr>
          <p:cNvPr id="3" name="Espace réservé du contenu 2"/>
          <p:cNvSpPr>
            <a:spLocks noGrp="1"/>
          </p:cNvSpPr>
          <p:nvPr>
            <p:ph idx="1"/>
          </p:nvPr>
        </p:nvSpPr>
        <p:spPr/>
        <p:txBody>
          <a:bodyPr>
            <a:normAutofit/>
          </a:bodyPr>
          <a:lstStyle/>
          <a:p>
            <a:pPr marL="0" indent="0">
              <a:buNone/>
            </a:pPr>
            <a:endParaRPr lang="fr-FR" sz="6000" dirty="0" smtClean="0">
              <a:latin typeface="Times New Roman"/>
              <a:cs typeface="Times New Roman"/>
            </a:endParaRPr>
          </a:p>
          <a:p>
            <a:pPr marL="0" indent="0">
              <a:buNone/>
            </a:pPr>
            <a:r>
              <a:rPr lang="fr-FR" sz="4800" dirty="0" smtClean="0">
                <a:latin typeface="Times New Roman"/>
                <a:cs typeface="Times New Roman"/>
              </a:rPr>
              <a:t>La dispute est une controverse qui dérape</a:t>
            </a:r>
            <a:endParaRPr lang="fr-FR" sz="4800" dirty="0">
              <a:latin typeface="Times New Roman"/>
              <a:cs typeface="Times New Roman"/>
            </a:endParaRPr>
          </a:p>
        </p:txBody>
      </p:sp>
    </p:spTree>
    <p:extLst>
      <p:ext uri="{BB962C8B-B14F-4D97-AF65-F5344CB8AC3E}">
        <p14:creationId xmlns:p14="http://schemas.microsoft.com/office/powerpoint/2010/main" val="38228482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77662"/>
            <a:ext cx="8229600" cy="5748502"/>
          </a:xfrm>
        </p:spPr>
        <p:txBody>
          <a:bodyPr>
            <a:noAutofit/>
          </a:bodyPr>
          <a:lstStyle/>
          <a:p>
            <a:pPr algn="just"/>
            <a:r>
              <a:rPr lang="fr-FR" sz="3600" dirty="0" smtClean="0">
                <a:latin typeface="Times New Roman"/>
                <a:cs typeface="Times New Roman"/>
              </a:rPr>
              <a:t>Les sujets de dialogue interculturel sont </a:t>
            </a:r>
            <a:r>
              <a:rPr lang="fr-FR" sz="3600" dirty="0" smtClean="0">
                <a:latin typeface="Times New Roman"/>
                <a:cs typeface="Times New Roman"/>
              </a:rPr>
              <a:t>des controverses</a:t>
            </a:r>
          </a:p>
          <a:p>
            <a:pPr algn="just"/>
            <a:r>
              <a:rPr lang="fr-FR" sz="3600" dirty="0" smtClean="0">
                <a:latin typeface="Times New Roman"/>
                <a:cs typeface="Times New Roman"/>
              </a:rPr>
              <a:t>Ils </a:t>
            </a:r>
            <a:r>
              <a:rPr lang="fr-FR" sz="3600" dirty="0" smtClean="0">
                <a:latin typeface="Times New Roman"/>
                <a:cs typeface="Times New Roman"/>
              </a:rPr>
              <a:t>révèlent des différences profondes au niveau des valeurs, des fondements de l’identité</a:t>
            </a:r>
          </a:p>
          <a:p>
            <a:pPr algn="just"/>
            <a:r>
              <a:rPr lang="fr-FR" sz="3600" dirty="0" smtClean="0">
                <a:latin typeface="Times New Roman"/>
                <a:cs typeface="Times New Roman"/>
              </a:rPr>
              <a:t>Il y a très peu d’espoir d’arriver à un accord (en l’absence de preuve pour déterminer qui a raison)</a:t>
            </a:r>
          </a:p>
          <a:p>
            <a:pPr marL="0" indent="0" algn="just">
              <a:buNone/>
            </a:pPr>
            <a:endParaRPr lang="fr-FR" sz="3600" dirty="0" smtClean="0">
              <a:latin typeface="Times New Roman"/>
              <a:cs typeface="Times New Roman"/>
            </a:endParaRPr>
          </a:p>
        </p:txBody>
      </p:sp>
    </p:spTree>
    <p:extLst>
      <p:ext uri="{BB962C8B-B14F-4D97-AF65-F5344CB8AC3E}">
        <p14:creationId xmlns:p14="http://schemas.microsoft.com/office/powerpoint/2010/main" val="1332836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lgn="just">
              <a:buNone/>
            </a:pPr>
            <a:r>
              <a:rPr lang="fr-FR" sz="4000" dirty="0" smtClean="0">
                <a:latin typeface="Times New Roman"/>
                <a:cs typeface="Times New Roman"/>
              </a:rPr>
              <a:t>Mais:</a:t>
            </a:r>
            <a:endParaRPr lang="fr-FR" sz="4000" dirty="0">
              <a:latin typeface="Times New Roman"/>
              <a:cs typeface="Times New Roman"/>
            </a:endParaRPr>
          </a:p>
          <a:p>
            <a:pPr marL="0" indent="0" algn="just">
              <a:buNone/>
            </a:pPr>
            <a:r>
              <a:rPr lang="fr-FR" sz="4000" dirty="0" smtClean="0">
                <a:latin typeface="Times New Roman"/>
                <a:cs typeface="Times New Roman"/>
              </a:rPr>
              <a:t>Il est possible de faire des progrès dans notre pratique du désaccord</a:t>
            </a:r>
            <a:endParaRPr lang="fr-FR" sz="4000" dirty="0">
              <a:latin typeface="Times New Roman"/>
              <a:cs typeface="Times New Roman"/>
            </a:endParaRPr>
          </a:p>
        </p:txBody>
      </p:sp>
    </p:spTree>
    <p:extLst>
      <p:ext uri="{BB962C8B-B14F-4D97-AF65-F5344CB8AC3E}">
        <p14:creationId xmlns:p14="http://schemas.microsoft.com/office/powerpoint/2010/main" val="86340783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5" name="Espace réservé du contenu 4" descr="Capture d’écran 2016-11-21 à 20.10.47.png"/>
          <p:cNvPicPr>
            <a:picLocks noGrp="1" noChangeAspect="1"/>
          </p:cNvPicPr>
          <p:nvPr>
            <p:ph idx="1"/>
          </p:nvPr>
        </p:nvPicPr>
        <p:blipFill>
          <a:blip r:embed="rId3">
            <a:extLst>
              <a:ext uri="{28A0092B-C50C-407E-A947-70E740481C1C}">
                <a14:useLocalDpi xmlns:a14="http://schemas.microsoft.com/office/drawing/2010/main" val="0"/>
              </a:ext>
            </a:extLst>
          </a:blip>
          <a:srcRect t="8338" b="8338"/>
          <a:stretch>
            <a:fillRect/>
          </a:stretch>
        </p:blipFill>
        <p:spPr>
          <a:xfrm>
            <a:off x="457200" y="947875"/>
            <a:ext cx="8229600" cy="4525963"/>
          </a:xfrm>
        </p:spPr>
      </p:pic>
    </p:spTree>
    <p:extLst>
      <p:ext uri="{BB962C8B-B14F-4D97-AF65-F5344CB8AC3E}">
        <p14:creationId xmlns:p14="http://schemas.microsoft.com/office/powerpoint/2010/main" val="37182204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buNone/>
            </a:pPr>
            <a:r>
              <a:rPr lang="fr-FR" sz="4400" dirty="0" smtClean="0">
                <a:latin typeface="Times New Roman"/>
                <a:cs typeface="Times New Roman"/>
              </a:rPr>
              <a:t>Comment gagner en maîtrise de soi dans le désaccord?</a:t>
            </a:r>
            <a:endParaRPr lang="fr-FR" sz="4400" dirty="0">
              <a:latin typeface="Times New Roman"/>
              <a:cs typeface="Times New Roman"/>
            </a:endParaRPr>
          </a:p>
        </p:txBody>
      </p:sp>
    </p:spTree>
    <p:extLst>
      <p:ext uri="{BB962C8B-B14F-4D97-AF65-F5344CB8AC3E}">
        <p14:creationId xmlns:p14="http://schemas.microsoft.com/office/powerpoint/2010/main" val="6598320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buNone/>
            </a:pPr>
            <a:r>
              <a:rPr lang="fr-FR" sz="4000" b="1" dirty="0" smtClean="0">
                <a:latin typeface="Times New Roman"/>
                <a:cs typeface="Times New Roman"/>
              </a:rPr>
              <a:t>Mieux se conna</a:t>
            </a:r>
            <a:r>
              <a:rPr lang="fr-FR" sz="4000" b="1" dirty="0" smtClean="0">
                <a:latin typeface="Times New Roman"/>
                <a:cs typeface="Times New Roman"/>
              </a:rPr>
              <a:t>ître: </a:t>
            </a:r>
            <a:endParaRPr lang="fr-FR" sz="4000" b="1" dirty="0" smtClean="0">
              <a:latin typeface="Times New Roman"/>
              <a:cs typeface="Times New Roman"/>
            </a:endParaRPr>
          </a:p>
          <a:p>
            <a:pPr marL="0" indent="0">
              <a:buNone/>
            </a:pPr>
            <a:r>
              <a:rPr lang="fr-FR" sz="4000" b="1" dirty="0" smtClean="0">
                <a:latin typeface="Times New Roman"/>
                <a:cs typeface="Times New Roman"/>
              </a:rPr>
              <a:t>La </a:t>
            </a:r>
            <a:r>
              <a:rPr lang="fr-FR" sz="4000" b="1" dirty="0" smtClean="0">
                <a:latin typeface="Times New Roman"/>
                <a:cs typeface="Times New Roman"/>
              </a:rPr>
              <a:t>psychologie du désaccord</a:t>
            </a:r>
            <a:endParaRPr lang="fr-FR" sz="4000" b="1" dirty="0">
              <a:latin typeface="Times New Roman"/>
              <a:cs typeface="Times New Roman"/>
            </a:endParaRPr>
          </a:p>
        </p:txBody>
      </p:sp>
    </p:spTree>
    <p:extLst>
      <p:ext uri="{BB962C8B-B14F-4D97-AF65-F5344CB8AC3E}">
        <p14:creationId xmlns:p14="http://schemas.microsoft.com/office/powerpoint/2010/main" val="3610985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53144"/>
            <a:ext cx="8229600" cy="5473020"/>
          </a:xfrm>
        </p:spPr>
        <p:txBody>
          <a:bodyPr/>
          <a:lstStyle/>
          <a:p>
            <a:pPr marL="0" indent="0" algn="just">
              <a:buNone/>
            </a:pPr>
            <a:r>
              <a:rPr lang="fr-FR" dirty="0" smtClean="0">
                <a:latin typeface="Times New Roman"/>
                <a:cs typeface="Times New Roman"/>
              </a:rPr>
              <a:t>Le programme: </a:t>
            </a:r>
          </a:p>
          <a:p>
            <a:pPr marL="0" indent="0" algn="just">
              <a:buNone/>
            </a:pPr>
            <a:endParaRPr lang="fr-FR" dirty="0">
              <a:latin typeface="Times New Roman"/>
              <a:cs typeface="Times New Roman"/>
            </a:endParaRPr>
          </a:p>
          <a:p>
            <a:pPr marL="0" indent="0" algn="just">
              <a:buNone/>
            </a:pPr>
            <a:endParaRPr lang="fr-FR" dirty="0" smtClean="0">
              <a:latin typeface="Times New Roman"/>
              <a:cs typeface="Times New Roman"/>
            </a:endParaRPr>
          </a:p>
          <a:p>
            <a:pPr marL="0" indent="0" algn="just">
              <a:buNone/>
            </a:pPr>
            <a:r>
              <a:rPr lang="fr-FR" sz="4400" dirty="0" smtClean="0">
                <a:latin typeface="Times New Roman"/>
                <a:cs typeface="Times New Roman"/>
              </a:rPr>
              <a:t>1. Rappel</a:t>
            </a:r>
            <a:endParaRPr lang="fr-FR" sz="4400" dirty="0">
              <a:latin typeface="Times New Roman"/>
              <a:cs typeface="Times New Roman"/>
            </a:endParaRPr>
          </a:p>
          <a:p>
            <a:pPr marL="0" indent="0" algn="just">
              <a:buNone/>
            </a:pPr>
            <a:r>
              <a:rPr lang="fr-FR" sz="4400" dirty="0" smtClean="0">
                <a:latin typeface="Times New Roman"/>
                <a:cs typeface="Times New Roman"/>
              </a:rPr>
              <a:t>2. Théorie et pratique du désaccord</a:t>
            </a:r>
            <a:endParaRPr lang="fr-FR" sz="4400" dirty="0">
              <a:latin typeface="Times New Roman"/>
              <a:cs typeface="Times New Roman"/>
            </a:endParaRPr>
          </a:p>
        </p:txBody>
      </p:sp>
    </p:spTree>
    <p:extLst>
      <p:ext uri="{BB962C8B-B14F-4D97-AF65-F5344CB8AC3E}">
        <p14:creationId xmlns:p14="http://schemas.microsoft.com/office/powerpoint/2010/main" val="23071216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buNone/>
            </a:pPr>
            <a:endParaRPr lang="fr-FR" dirty="0" smtClean="0"/>
          </a:p>
          <a:p>
            <a:pPr marL="0" indent="0">
              <a:buNone/>
            </a:pPr>
            <a:r>
              <a:rPr lang="fr-FR" sz="4000" dirty="0" smtClean="0">
                <a:latin typeface="Times New Roman"/>
                <a:cs typeface="Times New Roman"/>
              </a:rPr>
              <a:t>Pourquoi commence-t-on à argumenter? </a:t>
            </a:r>
            <a:endParaRPr lang="fr-FR" sz="4000" dirty="0">
              <a:latin typeface="Times New Roman"/>
              <a:cs typeface="Times New Roman"/>
            </a:endParaRPr>
          </a:p>
        </p:txBody>
      </p:sp>
    </p:spTree>
    <p:extLst>
      <p:ext uri="{BB962C8B-B14F-4D97-AF65-F5344CB8AC3E}">
        <p14:creationId xmlns:p14="http://schemas.microsoft.com/office/powerpoint/2010/main" val="38780150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b="1" dirty="0" smtClean="0">
                <a:latin typeface="Times New Roman"/>
                <a:cs typeface="Times New Roman"/>
              </a:rPr>
              <a:t>Le point de départ de l’argumentation: le conflit cognitif</a:t>
            </a:r>
            <a:endParaRPr lang="fr-FR" sz="3200" b="1" dirty="0">
              <a:latin typeface="Times New Roman"/>
              <a:cs typeface="Times New Roman"/>
            </a:endParaRPr>
          </a:p>
        </p:txBody>
      </p:sp>
      <p:sp>
        <p:nvSpPr>
          <p:cNvPr id="3" name="Espace réservé du contenu 2"/>
          <p:cNvSpPr>
            <a:spLocks noGrp="1"/>
          </p:cNvSpPr>
          <p:nvPr>
            <p:ph idx="1"/>
          </p:nvPr>
        </p:nvSpPr>
        <p:spPr/>
        <p:txBody>
          <a:bodyPr>
            <a:normAutofit fontScale="92500" lnSpcReduction="20000"/>
          </a:bodyPr>
          <a:lstStyle/>
          <a:p>
            <a:pPr marL="0" indent="0" algn="just">
              <a:buNone/>
            </a:pPr>
            <a:r>
              <a:rPr lang="fr-FR" dirty="0">
                <a:latin typeface="Times New Roman"/>
                <a:cs typeface="Times New Roman"/>
              </a:rPr>
              <a:t>Le conflit cognitif fonctionne comme un piège logique auquel les individus, en argumentant, tentent collectivement d’échapper. Pour autant, les individus ne fuient pas les conflits cognitifs ; au contraire, ils les recherchent et ne peuvent s’empêcher de les signaler lorsqu’ils les constatent. La conversation argumentative, qui occupe plus de la moitié de nos interactions spontanées, résulte de ce comportement par lequel nous signalons des incohérences avant de tenter de les résoudre. (Jean-Louis Dessales, </a:t>
            </a:r>
            <a:r>
              <a:rPr lang="fr-FR" i="1" dirty="0">
                <a:latin typeface="Times New Roman"/>
                <a:cs typeface="Times New Roman"/>
              </a:rPr>
              <a:t>La pertinence argumentative et ses origines cognitives</a:t>
            </a:r>
            <a:r>
              <a:rPr lang="fr-FR" dirty="0">
                <a:latin typeface="Times New Roman"/>
                <a:cs typeface="Times New Roman"/>
              </a:rPr>
              <a:t>, Paris, 2008).  </a:t>
            </a:r>
          </a:p>
          <a:p>
            <a:pPr marL="0" indent="0" algn="just">
              <a:buNone/>
            </a:pPr>
            <a:endParaRPr lang="fr-FR" dirty="0"/>
          </a:p>
        </p:txBody>
      </p:sp>
    </p:spTree>
    <p:extLst>
      <p:ext uri="{BB962C8B-B14F-4D97-AF65-F5344CB8AC3E}">
        <p14:creationId xmlns:p14="http://schemas.microsoft.com/office/powerpoint/2010/main" val="30684574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lgn="just">
              <a:buNone/>
            </a:pPr>
            <a:r>
              <a:rPr lang="fr-FR" sz="3600" dirty="0">
                <a:latin typeface="Times New Roman"/>
                <a:cs typeface="Times New Roman"/>
              </a:rPr>
              <a:t>Pour passer de la polémique à la discussion: </a:t>
            </a:r>
          </a:p>
          <a:p>
            <a:pPr marL="0" indent="0" algn="just">
              <a:buNone/>
            </a:pPr>
            <a:endParaRPr lang="fr-FR" sz="3600" dirty="0">
              <a:latin typeface="Times New Roman"/>
              <a:cs typeface="Times New Roman"/>
            </a:endParaRPr>
          </a:p>
          <a:p>
            <a:pPr algn="just"/>
            <a:r>
              <a:rPr lang="fr-FR" sz="3600" dirty="0">
                <a:latin typeface="Times New Roman"/>
                <a:cs typeface="Times New Roman"/>
              </a:rPr>
              <a:t>« Ravaler » le conflit cognitif</a:t>
            </a:r>
          </a:p>
          <a:p>
            <a:pPr algn="just"/>
            <a:r>
              <a:rPr lang="fr-FR" sz="3600" dirty="0">
                <a:latin typeface="Times New Roman"/>
                <a:cs typeface="Times New Roman"/>
              </a:rPr>
              <a:t>Se concentrer sur l’autre et non sur soi</a:t>
            </a:r>
          </a:p>
          <a:p>
            <a:pPr marL="0" indent="0">
              <a:buNone/>
            </a:pPr>
            <a:endParaRPr lang="fr-FR" dirty="0"/>
          </a:p>
        </p:txBody>
      </p:sp>
    </p:spTree>
    <p:extLst>
      <p:ext uri="{BB962C8B-B14F-4D97-AF65-F5344CB8AC3E}">
        <p14:creationId xmlns:p14="http://schemas.microsoft.com/office/powerpoint/2010/main" val="39047174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dirty="0" smtClean="0"/>
          </a:p>
          <a:p>
            <a:pPr marL="0" indent="0">
              <a:buNone/>
            </a:pPr>
            <a:endParaRPr lang="fr-FR" dirty="0"/>
          </a:p>
          <a:p>
            <a:pPr marL="0" indent="0">
              <a:buNone/>
            </a:pPr>
            <a:endParaRPr lang="fr-FR" dirty="0" smtClean="0"/>
          </a:p>
          <a:p>
            <a:pPr marL="0" indent="0">
              <a:buNone/>
            </a:pPr>
            <a:r>
              <a:rPr lang="fr-FR" b="1" dirty="0" smtClean="0">
                <a:latin typeface="Times New Roman"/>
                <a:cs typeface="Times New Roman"/>
              </a:rPr>
              <a:t>I. Le point de départ de l’argumentation</a:t>
            </a:r>
            <a:endParaRPr lang="fr-FR" b="1" dirty="0">
              <a:latin typeface="Times New Roman"/>
              <a:cs typeface="Times New Roman"/>
            </a:endParaRPr>
          </a:p>
        </p:txBody>
      </p:sp>
    </p:spTree>
    <p:extLst>
      <p:ext uri="{BB962C8B-B14F-4D97-AF65-F5344CB8AC3E}">
        <p14:creationId xmlns:p14="http://schemas.microsoft.com/office/powerpoint/2010/main" val="18167602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52326"/>
            <a:ext cx="8229600" cy="5473838"/>
          </a:xfrm>
        </p:spPr>
        <p:txBody>
          <a:bodyPr>
            <a:normAutofit fontScale="92500" lnSpcReduction="10000"/>
          </a:bodyPr>
          <a:lstStyle/>
          <a:p>
            <a:pPr marL="0" indent="0" algn="just">
              <a:buNone/>
            </a:pPr>
            <a:r>
              <a:rPr lang="fr-FR" dirty="0">
                <a:latin typeface="Times New Roman"/>
                <a:cs typeface="Times New Roman"/>
              </a:rPr>
              <a:t>Le conflit cognitif fonctionne comme un piège logique auquel les individus, en argumentant, tentent collectivement d’échapper. Pour autant, les individus ne fuient pas les conflits cognitifs ; au contraire, ils les recherchent et ne peuvent s’empêcher de les signaler lorsqu’ils les constatent. La conversation argumentative, qui occupe plus de la moitié de nos interactions spontanées, résulte de ce comportement par lequel nous signalons des incohérences avant de tenter de les résoudre. (Jean-Louis Dessales, </a:t>
            </a:r>
            <a:r>
              <a:rPr lang="fr-FR" i="1" dirty="0">
                <a:latin typeface="Times New Roman"/>
                <a:cs typeface="Times New Roman"/>
              </a:rPr>
              <a:t>La pertinence argumentative et ses origines cognitives</a:t>
            </a:r>
            <a:r>
              <a:rPr lang="fr-FR" dirty="0">
                <a:latin typeface="Times New Roman"/>
                <a:cs typeface="Times New Roman"/>
              </a:rPr>
              <a:t>, Paris, 2008).  </a:t>
            </a:r>
          </a:p>
          <a:p>
            <a:endParaRPr lang="fr-FR" dirty="0"/>
          </a:p>
        </p:txBody>
      </p:sp>
    </p:spTree>
    <p:extLst>
      <p:ext uri="{BB962C8B-B14F-4D97-AF65-F5344CB8AC3E}">
        <p14:creationId xmlns:p14="http://schemas.microsoft.com/office/powerpoint/2010/main" val="30391778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lgn="just">
              <a:buNone/>
            </a:pPr>
            <a:r>
              <a:rPr lang="fr-FR" sz="3600" dirty="0" smtClean="0">
                <a:latin typeface="Times New Roman"/>
                <a:cs typeface="Times New Roman"/>
              </a:rPr>
              <a:t>Pour passer de la polémique à la discussion: </a:t>
            </a:r>
          </a:p>
          <a:p>
            <a:pPr marL="0" indent="0" algn="just">
              <a:buNone/>
            </a:pPr>
            <a:endParaRPr lang="fr-FR" sz="3600" dirty="0">
              <a:latin typeface="Times New Roman"/>
              <a:cs typeface="Times New Roman"/>
            </a:endParaRPr>
          </a:p>
          <a:p>
            <a:pPr algn="just"/>
            <a:r>
              <a:rPr lang="fr-FR" sz="3600" dirty="0" smtClean="0">
                <a:latin typeface="Times New Roman"/>
                <a:cs typeface="Times New Roman"/>
              </a:rPr>
              <a:t>« Ravaler » le conflit cognitif</a:t>
            </a:r>
          </a:p>
          <a:p>
            <a:pPr algn="just"/>
            <a:r>
              <a:rPr lang="fr-FR" sz="3600" dirty="0" smtClean="0">
                <a:latin typeface="Times New Roman"/>
                <a:cs typeface="Times New Roman"/>
              </a:rPr>
              <a:t>Se concentrer sur l’autre et non sur soi</a:t>
            </a:r>
            <a:endParaRPr lang="fr-FR" sz="3600" dirty="0">
              <a:latin typeface="Times New Roman"/>
              <a:cs typeface="Times New Roman"/>
            </a:endParaRPr>
          </a:p>
        </p:txBody>
      </p:sp>
    </p:spTree>
    <p:extLst>
      <p:ext uri="{BB962C8B-B14F-4D97-AF65-F5344CB8AC3E}">
        <p14:creationId xmlns:p14="http://schemas.microsoft.com/office/powerpoint/2010/main" val="345305951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smtClean="0"/>
          </a:p>
          <a:p>
            <a:pPr marL="0" indent="0">
              <a:buNone/>
            </a:pPr>
            <a:r>
              <a:rPr lang="fr-FR" sz="5400" b="1" dirty="0" smtClean="0">
                <a:latin typeface="Times New Roman"/>
                <a:cs typeface="Times New Roman"/>
              </a:rPr>
              <a:t>2. Enrailler la machine à justification</a:t>
            </a:r>
            <a:endParaRPr lang="fr-FR" sz="5400" b="1" dirty="0">
              <a:latin typeface="Times New Roman"/>
              <a:cs typeface="Times New Roman"/>
            </a:endParaRPr>
          </a:p>
        </p:txBody>
      </p:sp>
    </p:spTree>
    <p:extLst>
      <p:ext uri="{BB962C8B-B14F-4D97-AF65-F5344CB8AC3E}">
        <p14:creationId xmlns:p14="http://schemas.microsoft.com/office/powerpoint/2010/main" val="298294486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lgn="just">
              <a:buNone/>
            </a:pPr>
            <a:endParaRPr lang="fr-FR" dirty="0" smtClean="0"/>
          </a:p>
          <a:p>
            <a:pPr marL="0" indent="0" algn="just">
              <a:buNone/>
            </a:pPr>
            <a:r>
              <a:rPr lang="fr-FR" sz="4000" dirty="0" smtClean="0">
                <a:latin typeface="Times New Roman"/>
                <a:cs typeface="Times New Roman"/>
              </a:rPr>
              <a:t>Pourquoi est-il si difficile de se remettre en question? </a:t>
            </a:r>
          </a:p>
          <a:p>
            <a:pPr marL="0" indent="0" algn="just">
              <a:buNone/>
            </a:pPr>
            <a:endParaRPr lang="fr-FR" sz="4000" dirty="0">
              <a:latin typeface="Times New Roman"/>
              <a:cs typeface="Times New Roman"/>
            </a:endParaRPr>
          </a:p>
          <a:p>
            <a:pPr marL="0" indent="0" algn="just">
              <a:buNone/>
            </a:pPr>
            <a:r>
              <a:rPr lang="fr-FR" sz="4000" dirty="0" smtClean="0">
                <a:latin typeface="Times New Roman"/>
                <a:cs typeface="Times New Roman"/>
              </a:rPr>
              <a:t>Système I, Système 2: les deux vitesses de la pensée</a:t>
            </a:r>
            <a:endParaRPr lang="fr-FR" sz="4000" dirty="0">
              <a:latin typeface="Times New Roman"/>
              <a:cs typeface="Times New Roman"/>
            </a:endParaRPr>
          </a:p>
        </p:txBody>
      </p:sp>
    </p:spTree>
    <p:extLst>
      <p:ext uri="{BB962C8B-B14F-4D97-AF65-F5344CB8AC3E}">
        <p14:creationId xmlns:p14="http://schemas.microsoft.com/office/powerpoint/2010/main" val="1557782817"/>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r>
              <a:rPr lang="fr-FR" dirty="0" smtClean="0">
                <a:latin typeface="Times New Roman"/>
                <a:cs typeface="Times New Roman"/>
              </a:rPr>
              <a:t>2 x 2 = ?</a:t>
            </a:r>
          </a:p>
          <a:p>
            <a:pPr marL="0" indent="0">
              <a:buNone/>
            </a:pPr>
            <a:endParaRPr lang="fr-FR" dirty="0" smtClean="0">
              <a:latin typeface="Times New Roman"/>
              <a:cs typeface="Times New Roman"/>
            </a:endParaRPr>
          </a:p>
          <a:p>
            <a:pPr marL="0" indent="0">
              <a:buNone/>
            </a:pPr>
            <a:r>
              <a:rPr lang="fr-FR" dirty="0" smtClean="0">
                <a:latin typeface="Times New Roman"/>
                <a:cs typeface="Times New Roman"/>
              </a:rPr>
              <a:t>La capitale de la France=?</a:t>
            </a:r>
          </a:p>
          <a:p>
            <a:pPr marL="0" indent="0">
              <a:buNone/>
            </a:pPr>
            <a:endParaRPr lang="fr-FR" dirty="0">
              <a:latin typeface="Times New Roman"/>
              <a:cs typeface="Times New Roman"/>
            </a:endParaRPr>
          </a:p>
          <a:p>
            <a:pPr marL="0" indent="0">
              <a:buNone/>
            </a:pPr>
            <a:r>
              <a:rPr lang="fr-FR" dirty="0" smtClean="0">
                <a:latin typeface="Times New Roman"/>
                <a:cs typeface="Times New Roman"/>
              </a:rPr>
              <a:t>L’union fait la….</a:t>
            </a:r>
          </a:p>
          <a:p>
            <a:pPr marL="0" indent="0">
              <a:buNone/>
            </a:pPr>
            <a:endParaRPr lang="fr-FR" dirty="0">
              <a:latin typeface="Times New Roman"/>
              <a:cs typeface="Times New Roman"/>
            </a:endParaRPr>
          </a:p>
          <a:p>
            <a:pPr marL="0" indent="0">
              <a:buNone/>
            </a:pPr>
            <a:r>
              <a:rPr lang="fr-FR" dirty="0" smtClean="0">
                <a:latin typeface="Times New Roman"/>
                <a:cs typeface="Times New Roman"/>
              </a:rPr>
              <a:t>72 x 13</a:t>
            </a:r>
          </a:p>
          <a:p>
            <a:pPr marL="0" indent="0">
              <a:buNone/>
            </a:pPr>
            <a:endParaRPr lang="fr-FR" dirty="0">
              <a:latin typeface="Times New Roman"/>
              <a:cs typeface="Times New Roman"/>
            </a:endParaRPr>
          </a:p>
        </p:txBody>
      </p:sp>
    </p:spTree>
    <p:extLst>
      <p:ext uri="{BB962C8B-B14F-4D97-AF65-F5344CB8AC3E}">
        <p14:creationId xmlns:p14="http://schemas.microsoft.com/office/powerpoint/2010/main" val="30695036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ttp://figuresfictives.free.fr/Divers/Connus/Resources/mullerlyer-illusia.gif"/>
          <p:cNvPicPr>
            <a:picLocks noGrp="1"/>
          </p:cNvPicPr>
          <p:nvPr>
            <p:ph idx="1"/>
          </p:nvPr>
        </p:nvPicPr>
        <p:blipFill rotWithShape="1">
          <a:blip r:embed="rId2">
            <a:extLst>
              <a:ext uri="{28A0092B-C50C-407E-A947-70E740481C1C}">
                <a14:useLocalDpi xmlns:a14="http://schemas.microsoft.com/office/drawing/2010/main" val="0"/>
              </a:ext>
            </a:extLst>
          </a:blip>
          <a:srcRect t="-2725" b="3189"/>
          <a:stretch/>
        </p:blipFill>
        <p:spPr bwMode="auto">
          <a:xfrm>
            <a:off x="1282991" y="755300"/>
            <a:ext cx="6957550" cy="3879620"/>
          </a:xfrm>
          <a:prstGeom prst="rect">
            <a:avLst/>
          </a:prstGeom>
          <a:noFill/>
          <a:ln>
            <a:noFill/>
          </a:ln>
        </p:spPr>
      </p:pic>
      <p:sp>
        <p:nvSpPr>
          <p:cNvPr id="5" name="ZoneTexte 4"/>
          <p:cNvSpPr txBox="1"/>
          <p:nvPr/>
        </p:nvSpPr>
        <p:spPr>
          <a:xfrm>
            <a:off x="2832460" y="4915602"/>
            <a:ext cx="4628791" cy="1077218"/>
          </a:xfrm>
          <a:prstGeom prst="rect">
            <a:avLst/>
          </a:prstGeom>
          <a:noFill/>
        </p:spPr>
        <p:txBody>
          <a:bodyPr wrap="none" rtlCol="0">
            <a:spAutoFit/>
          </a:bodyPr>
          <a:lstStyle/>
          <a:p>
            <a:r>
              <a:rPr lang="fr-FR" sz="3200" dirty="0">
                <a:latin typeface="Times New Roman"/>
                <a:cs typeface="Times New Roman"/>
              </a:rPr>
              <a:t>(L’illusion de Müller-</a:t>
            </a:r>
            <a:r>
              <a:rPr lang="fr-FR" sz="3200" dirty="0" err="1">
                <a:latin typeface="Times New Roman"/>
                <a:cs typeface="Times New Roman"/>
              </a:rPr>
              <a:t>Lyer</a:t>
            </a:r>
            <a:r>
              <a:rPr lang="fr-FR" sz="3200" dirty="0">
                <a:latin typeface="Times New Roman"/>
                <a:cs typeface="Times New Roman"/>
              </a:rPr>
              <a:t>)</a:t>
            </a:r>
          </a:p>
          <a:p>
            <a:endParaRPr lang="fr-FR" sz="3200" dirty="0">
              <a:latin typeface="Times New Roman"/>
              <a:cs typeface="Times New Roman"/>
            </a:endParaRPr>
          </a:p>
        </p:txBody>
      </p:sp>
    </p:spTree>
    <p:extLst>
      <p:ext uri="{BB962C8B-B14F-4D97-AF65-F5344CB8AC3E}">
        <p14:creationId xmlns:p14="http://schemas.microsoft.com/office/powerpoint/2010/main" val="126660778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smtClean="0"/>
          </a:p>
          <a:p>
            <a:pPr marL="0" indent="0">
              <a:buNone/>
            </a:pPr>
            <a:endParaRPr lang="fr-FR" dirty="0"/>
          </a:p>
          <a:p>
            <a:pPr marL="0" indent="0">
              <a:buNone/>
            </a:pPr>
            <a:r>
              <a:rPr lang="fr-FR" sz="3600" dirty="0" smtClean="0">
                <a:latin typeface="Times New Roman"/>
                <a:cs typeface="Times New Roman"/>
              </a:rPr>
              <a:t>Rappel</a:t>
            </a:r>
            <a:endParaRPr lang="fr-FR" sz="3600" dirty="0">
              <a:latin typeface="Times New Roman"/>
              <a:cs typeface="Times New Roman"/>
            </a:endParaRPr>
          </a:p>
        </p:txBody>
      </p:sp>
    </p:spTree>
    <p:extLst>
      <p:ext uri="{BB962C8B-B14F-4D97-AF65-F5344CB8AC3E}">
        <p14:creationId xmlns:p14="http://schemas.microsoft.com/office/powerpoint/2010/main" val="23653132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a:cs typeface="Times New Roman"/>
              </a:rPr>
              <a:t>Le problème…</a:t>
            </a:r>
            <a:endParaRPr lang="fr-FR" dirty="0">
              <a:latin typeface="Times New Roman"/>
              <a:cs typeface="Times New Roman"/>
            </a:endParaRPr>
          </a:p>
        </p:txBody>
      </p:sp>
      <p:sp>
        <p:nvSpPr>
          <p:cNvPr id="3" name="Espace réservé du contenu 2"/>
          <p:cNvSpPr>
            <a:spLocks noGrp="1"/>
          </p:cNvSpPr>
          <p:nvPr>
            <p:ph idx="1"/>
          </p:nvPr>
        </p:nvSpPr>
        <p:spPr/>
        <p:txBody>
          <a:bodyPr/>
          <a:lstStyle/>
          <a:p>
            <a:endParaRPr lang="fr-FR" dirty="0" smtClean="0">
              <a:latin typeface="Times New Roman"/>
              <a:cs typeface="Times New Roman"/>
            </a:endParaRPr>
          </a:p>
          <a:p>
            <a:pPr algn="just"/>
            <a:r>
              <a:rPr lang="fr-FR" sz="3600" dirty="0" smtClean="0">
                <a:latin typeface="Times New Roman"/>
                <a:cs typeface="Times New Roman"/>
              </a:rPr>
              <a:t>Le système éducatif valorise la capacité à appuyer notre opinion sur des arguments solides</a:t>
            </a:r>
          </a:p>
          <a:p>
            <a:pPr algn="just"/>
            <a:r>
              <a:rPr lang="fr-FR" sz="3600" dirty="0" smtClean="0">
                <a:latin typeface="Times New Roman"/>
                <a:cs typeface="Times New Roman"/>
              </a:rPr>
              <a:t>Or, c’est ce que nous faisons spontanément…</a:t>
            </a:r>
            <a:endParaRPr lang="fr-FR" sz="3600" dirty="0">
              <a:latin typeface="Times New Roman"/>
              <a:cs typeface="Times New Roman"/>
            </a:endParaRPr>
          </a:p>
        </p:txBody>
      </p:sp>
    </p:spTree>
    <p:extLst>
      <p:ext uri="{BB962C8B-B14F-4D97-AF65-F5344CB8AC3E}">
        <p14:creationId xmlns:p14="http://schemas.microsoft.com/office/powerpoint/2010/main" val="23199265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86658"/>
            <a:ext cx="8229600" cy="5439505"/>
          </a:xfrm>
        </p:spPr>
        <p:txBody>
          <a:bodyPr>
            <a:normAutofit/>
          </a:bodyPr>
          <a:lstStyle/>
          <a:p>
            <a:pPr algn="just"/>
            <a:endParaRPr lang="fr-FR" sz="3600" dirty="0" smtClean="0">
              <a:latin typeface="Times New Roman"/>
              <a:cs typeface="Times New Roman"/>
            </a:endParaRPr>
          </a:p>
          <a:p>
            <a:pPr algn="just"/>
            <a:r>
              <a:rPr lang="fr-FR" sz="3600" dirty="0" smtClean="0">
                <a:latin typeface="Times New Roman"/>
                <a:cs typeface="Times New Roman"/>
              </a:rPr>
              <a:t>La pratique  du débat ne permet pas la prise de distance, le décentrement</a:t>
            </a:r>
          </a:p>
          <a:p>
            <a:pPr algn="just"/>
            <a:r>
              <a:rPr lang="fr-FR" sz="3600" dirty="0" smtClean="0">
                <a:latin typeface="Times New Roman"/>
                <a:cs typeface="Times New Roman"/>
              </a:rPr>
              <a:t>Le débat nous conforte dans nos habitudes (les humains argumentent comme ils respirent)</a:t>
            </a:r>
          </a:p>
          <a:p>
            <a:pPr marL="0" indent="0" algn="just">
              <a:buNone/>
            </a:pPr>
            <a:r>
              <a:rPr lang="fr-FR" sz="3600" dirty="0" smtClean="0">
                <a:latin typeface="Times New Roman"/>
                <a:cs typeface="Times New Roman"/>
              </a:rPr>
              <a:t>=&gt; privilégier des exercices qui invitent au changement de point de vue</a:t>
            </a:r>
            <a:endParaRPr lang="fr-FR" sz="3600" dirty="0">
              <a:latin typeface="Times New Roman"/>
              <a:cs typeface="Times New Roman"/>
            </a:endParaRPr>
          </a:p>
        </p:txBody>
      </p:sp>
    </p:spTree>
    <p:extLst>
      <p:ext uri="{BB962C8B-B14F-4D97-AF65-F5344CB8AC3E}">
        <p14:creationId xmlns:p14="http://schemas.microsoft.com/office/powerpoint/2010/main" val="3707668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a:cs typeface="Times New Roman"/>
              </a:rPr>
              <a:t>Quel révèle ce test? </a:t>
            </a:r>
            <a:endParaRPr lang="fr-FR" dirty="0">
              <a:latin typeface="Times New Roman"/>
              <a:cs typeface="Times New Roman"/>
            </a:endParaRPr>
          </a:p>
        </p:txBody>
      </p:sp>
      <p:sp>
        <p:nvSpPr>
          <p:cNvPr id="3" name="Espace réservé du contenu 2"/>
          <p:cNvSpPr>
            <a:spLocks noGrp="1"/>
          </p:cNvSpPr>
          <p:nvPr>
            <p:ph idx="1"/>
          </p:nvPr>
        </p:nvSpPr>
        <p:spPr/>
        <p:txBody>
          <a:bodyPr>
            <a:normAutofit fontScale="85000" lnSpcReduction="10000"/>
          </a:bodyPr>
          <a:lstStyle/>
          <a:p>
            <a:pPr marL="0" indent="0" algn="just">
              <a:buNone/>
            </a:pPr>
            <a:r>
              <a:rPr lang="fr-FR" dirty="0">
                <a:latin typeface="Times New Roman"/>
                <a:cs typeface="Times New Roman"/>
              </a:rPr>
              <a:t>Linda est une femme de 31 ans, célibataire, qui n’a pas peur de dire ce qu’elle pense. Elle a brillement obtenu un master en philosophie. Quand elle était étudiante, elle était très préoccupée par les questions de discrimination et de justice sociale. Elle a également participé à des manifestation anti-nucléaire.</a:t>
            </a:r>
          </a:p>
          <a:p>
            <a:pPr marL="0" indent="0" algn="just">
              <a:buNone/>
            </a:pPr>
            <a:endParaRPr lang="fr-FR" dirty="0">
              <a:latin typeface="Times New Roman"/>
              <a:cs typeface="Times New Roman"/>
            </a:endParaRPr>
          </a:p>
          <a:p>
            <a:pPr marL="0" indent="0" algn="just">
              <a:buNone/>
            </a:pPr>
            <a:r>
              <a:rPr lang="fr-FR" dirty="0">
                <a:latin typeface="Times New Roman"/>
                <a:cs typeface="Times New Roman"/>
              </a:rPr>
              <a:t>Lequel de ces scénarios est le plus probable? </a:t>
            </a:r>
          </a:p>
          <a:p>
            <a:pPr marL="514350" indent="-514350" algn="just">
              <a:buAutoNum type="alphaUcParenR"/>
            </a:pPr>
            <a:r>
              <a:rPr lang="fr-FR" dirty="0">
                <a:latin typeface="Times New Roman"/>
                <a:cs typeface="Times New Roman"/>
              </a:rPr>
              <a:t>Linda est employée de banque</a:t>
            </a:r>
          </a:p>
          <a:p>
            <a:pPr marL="514350" indent="-514350" algn="just">
              <a:buAutoNum type="alphaUcParenR"/>
            </a:pPr>
            <a:r>
              <a:rPr lang="fr-FR" dirty="0">
                <a:latin typeface="Times New Roman"/>
                <a:cs typeface="Times New Roman"/>
              </a:rPr>
              <a:t>Linda est employée de banque et engagée dans un mouvement féministe. </a:t>
            </a:r>
          </a:p>
          <a:p>
            <a:pPr marL="0" indent="0">
              <a:buNone/>
            </a:pPr>
            <a:endParaRPr lang="fr-FR" dirty="0"/>
          </a:p>
        </p:txBody>
      </p:sp>
    </p:spTree>
    <p:extLst>
      <p:ext uri="{BB962C8B-B14F-4D97-AF65-F5344CB8AC3E}">
        <p14:creationId xmlns:p14="http://schemas.microsoft.com/office/powerpoint/2010/main" val="733005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781"/>
            <a:ext cx="8229600" cy="1143000"/>
          </a:xfrm>
        </p:spPr>
        <p:txBody>
          <a:bodyPr/>
          <a:lstStyle/>
          <a:p>
            <a:r>
              <a:rPr lang="fr-FR" dirty="0" smtClean="0">
                <a:latin typeface="Times New Roman"/>
                <a:cs typeface="Times New Roman"/>
              </a:rPr>
              <a:t>Comment fonctionne l’empathie? </a:t>
            </a:r>
            <a:endParaRPr lang="fr-FR" dirty="0">
              <a:latin typeface="Times New Roman"/>
              <a:cs typeface="Times New Roman"/>
            </a:endParaRPr>
          </a:p>
        </p:txBody>
      </p:sp>
      <p:pic>
        <p:nvPicPr>
          <p:cNvPr id="4" name="Espace réservé du contenu 3" descr="Capture d’écran 2016-11-19 à 20.33.31.png"/>
          <p:cNvPicPr>
            <a:picLocks noGrp="1" noChangeAspect="1"/>
          </p:cNvPicPr>
          <p:nvPr>
            <p:ph idx="1"/>
          </p:nvPr>
        </p:nvPicPr>
        <p:blipFill rotWithShape="1">
          <a:blip r:embed="rId2">
            <a:extLst>
              <a:ext uri="{28A0092B-C50C-407E-A947-70E740481C1C}">
                <a14:useLocalDpi xmlns:a14="http://schemas.microsoft.com/office/drawing/2010/main" val="0"/>
              </a:ext>
            </a:extLst>
          </a:blip>
          <a:srcRect t="4188" r="3043" b="1047"/>
          <a:stretch/>
        </p:blipFill>
        <p:spPr>
          <a:xfrm>
            <a:off x="457200" y="1179286"/>
            <a:ext cx="7979229" cy="5551714"/>
          </a:xfrm>
        </p:spPr>
      </p:pic>
    </p:spTree>
    <p:extLst>
      <p:ext uri="{BB962C8B-B14F-4D97-AF65-F5344CB8AC3E}">
        <p14:creationId xmlns:p14="http://schemas.microsoft.com/office/powerpoint/2010/main" val="933255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latin typeface="Times New Roman"/>
              <a:cs typeface="Times New Roman"/>
            </a:endParaRPr>
          </a:p>
        </p:txBody>
      </p:sp>
      <p:sp>
        <p:nvSpPr>
          <p:cNvPr id="3" name="Espace réservé du contenu 2"/>
          <p:cNvSpPr>
            <a:spLocks noGrp="1"/>
          </p:cNvSpPr>
          <p:nvPr>
            <p:ph idx="1"/>
          </p:nvPr>
        </p:nvSpPr>
        <p:spPr/>
        <p:txBody>
          <a:bodyPr>
            <a:normAutofit/>
          </a:bodyPr>
          <a:lstStyle/>
          <a:p>
            <a:pPr marL="0" indent="0" algn="ctr">
              <a:buNone/>
            </a:pPr>
            <a:r>
              <a:rPr lang="fr-FR" sz="4800" dirty="0" smtClean="0">
                <a:latin typeface="Times New Roman"/>
                <a:cs typeface="Times New Roman"/>
              </a:rPr>
              <a:t>Exercer l’empathie</a:t>
            </a:r>
          </a:p>
          <a:p>
            <a:pPr marL="0" indent="0" algn="ctr">
              <a:buNone/>
            </a:pPr>
            <a:r>
              <a:rPr lang="fr-FR" sz="4800" dirty="0" smtClean="0">
                <a:latin typeface="Times New Roman"/>
                <a:cs typeface="Times New Roman"/>
              </a:rPr>
              <a:t>=</a:t>
            </a:r>
          </a:p>
          <a:p>
            <a:pPr marL="0" indent="0" algn="ctr">
              <a:buNone/>
            </a:pPr>
            <a:r>
              <a:rPr lang="fr-FR" sz="4800" dirty="0" smtClean="0">
                <a:latin typeface="Times New Roman"/>
                <a:cs typeface="Times New Roman"/>
              </a:rPr>
              <a:t>S’exercer à percevoir les deux points de vue sur des sujets sensibles</a:t>
            </a:r>
            <a:endParaRPr lang="fr-FR" sz="4800" dirty="0">
              <a:latin typeface="Times New Roman"/>
              <a:cs typeface="Times New Roman"/>
            </a:endParaRPr>
          </a:p>
        </p:txBody>
      </p:sp>
    </p:spTree>
    <p:extLst>
      <p:ext uri="{BB962C8B-B14F-4D97-AF65-F5344CB8AC3E}">
        <p14:creationId xmlns:p14="http://schemas.microsoft.com/office/powerpoint/2010/main" val="256055427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01016" y="467780"/>
            <a:ext cx="8421336" cy="5914085"/>
          </a:xfrm>
        </p:spPr>
        <p:txBody>
          <a:bodyPr>
            <a:normAutofit fontScale="92500" lnSpcReduction="10000"/>
          </a:bodyPr>
          <a:lstStyle/>
          <a:p>
            <a:pPr marL="0" indent="0" algn="just">
              <a:buNone/>
            </a:pPr>
            <a:r>
              <a:rPr lang="fr-FR" sz="4400" dirty="0" smtClean="0">
                <a:latin typeface="Times New Roman"/>
                <a:cs typeface="Times New Roman"/>
              </a:rPr>
              <a:t>L’idée n’est pas de trancher ces affaires en classe de s’exercer à fréquenter trois points de vue:</a:t>
            </a:r>
          </a:p>
          <a:p>
            <a:pPr marL="0" indent="0">
              <a:buNone/>
            </a:pPr>
            <a:endParaRPr lang="fr-FR" sz="4400" dirty="0">
              <a:latin typeface="Times New Roman"/>
              <a:cs typeface="Times New Roman"/>
            </a:endParaRPr>
          </a:p>
          <a:p>
            <a:r>
              <a:rPr lang="fr-FR" sz="4400" b="1" dirty="0" smtClean="0">
                <a:latin typeface="Times New Roman"/>
                <a:cs typeface="Times New Roman"/>
              </a:rPr>
              <a:t>égocentré</a:t>
            </a:r>
            <a:r>
              <a:rPr lang="fr-FR" sz="4400" dirty="0" smtClean="0">
                <a:latin typeface="Times New Roman"/>
                <a:cs typeface="Times New Roman"/>
              </a:rPr>
              <a:t> (trouver des arguments pour votre opinion)</a:t>
            </a:r>
          </a:p>
          <a:p>
            <a:r>
              <a:rPr lang="fr-FR" sz="4400" b="1" dirty="0" smtClean="0">
                <a:latin typeface="Times New Roman"/>
                <a:cs typeface="Times New Roman"/>
              </a:rPr>
              <a:t>hétérocentré </a:t>
            </a:r>
            <a:r>
              <a:rPr lang="fr-FR" sz="4400" dirty="0" smtClean="0">
                <a:latin typeface="Times New Roman"/>
                <a:cs typeface="Times New Roman"/>
              </a:rPr>
              <a:t>(trouver des arguments opposés </a:t>
            </a:r>
            <a:r>
              <a:rPr lang="fr-FR" sz="4400" smtClean="0">
                <a:latin typeface="Times New Roman"/>
                <a:cs typeface="Times New Roman"/>
              </a:rPr>
              <a:t>à votre </a:t>
            </a:r>
            <a:r>
              <a:rPr lang="fr-FR" sz="4400" dirty="0" smtClean="0">
                <a:latin typeface="Times New Roman"/>
                <a:cs typeface="Times New Roman"/>
              </a:rPr>
              <a:t>opinion)</a:t>
            </a:r>
            <a:endParaRPr lang="fr-FR" sz="4400" b="1" dirty="0" smtClean="0">
              <a:latin typeface="Times New Roman"/>
              <a:cs typeface="Times New Roman"/>
            </a:endParaRPr>
          </a:p>
          <a:p>
            <a:r>
              <a:rPr lang="fr-FR" sz="4400" b="1" dirty="0" smtClean="0">
                <a:latin typeface="Times New Roman"/>
                <a:cs typeface="Times New Roman"/>
              </a:rPr>
              <a:t>allocentré </a:t>
            </a:r>
            <a:r>
              <a:rPr lang="fr-FR" sz="4400" dirty="0" smtClean="0">
                <a:latin typeface="Times New Roman"/>
                <a:cs typeface="Times New Roman"/>
              </a:rPr>
              <a:t>(rendre un jugement)</a:t>
            </a:r>
          </a:p>
        </p:txBody>
      </p:sp>
    </p:spTree>
    <p:extLst>
      <p:ext uri="{BB962C8B-B14F-4D97-AF65-F5344CB8AC3E}">
        <p14:creationId xmlns:p14="http://schemas.microsoft.com/office/powerpoint/2010/main" val="106336779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buNone/>
            </a:pPr>
            <a:r>
              <a:rPr lang="fr-FR" sz="6000" b="1" dirty="0" smtClean="0">
                <a:latin typeface="Times New Roman"/>
                <a:cs typeface="Times New Roman"/>
              </a:rPr>
              <a:t>2. Théorie et pratique du désaccord</a:t>
            </a:r>
            <a:endParaRPr lang="fr-FR" sz="6000" b="1" dirty="0">
              <a:latin typeface="Times New Roman"/>
              <a:cs typeface="Times New Roman"/>
            </a:endParaRPr>
          </a:p>
        </p:txBody>
      </p:sp>
    </p:spTree>
    <p:extLst>
      <p:ext uri="{BB962C8B-B14F-4D97-AF65-F5344CB8AC3E}">
        <p14:creationId xmlns:p14="http://schemas.microsoft.com/office/powerpoint/2010/main" val="2260190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marL="0" indent="0" algn="just">
              <a:buNone/>
            </a:pPr>
            <a:r>
              <a:rPr lang="fr-FR" dirty="0">
                <a:latin typeface="Times New Roman"/>
                <a:cs typeface="Times New Roman"/>
              </a:rPr>
              <a:t>Présentez et justifiez votre jugement sur ce cas: </a:t>
            </a:r>
          </a:p>
          <a:p>
            <a:pPr marL="0" indent="0" algn="just">
              <a:buNone/>
            </a:pPr>
            <a:endParaRPr lang="fr-FR" dirty="0">
              <a:latin typeface="Times New Roman"/>
              <a:cs typeface="Times New Roman"/>
            </a:endParaRPr>
          </a:p>
          <a:p>
            <a:pPr marL="0" indent="0" algn="just">
              <a:buNone/>
            </a:pPr>
            <a:r>
              <a:rPr lang="fr-FR" dirty="0">
                <a:latin typeface="Times New Roman"/>
                <a:cs typeface="Times New Roman"/>
              </a:rPr>
              <a:t>Dans une école secondaire, un jeune garçon de 15 ans, Maxime, ne se considère plus comme un garçon. Il commence à s’habiller comme une fille et demande à ce que ses professeurs et ses camardes l’appellent Julie. </a:t>
            </a:r>
          </a:p>
          <a:p>
            <a:pPr marL="0" indent="0" algn="just">
              <a:buNone/>
            </a:pPr>
            <a:r>
              <a:rPr lang="fr-FR" dirty="0">
                <a:latin typeface="Times New Roman"/>
                <a:cs typeface="Times New Roman"/>
              </a:rPr>
              <a:t>La direction de l’établissement doit-elle accepter la demande de l’élève? </a:t>
            </a:r>
          </a:p>
          <a:p>
            <a:pPr marL="0" indent="0">
              <a:buNone/>
            </a:pPr>
            <a:endParaRPr lang="fr-FR" dirty="0"/>
          </a:p>
        </p:txBody>
      </p:sp>
    </p:spTree>
    <p:extLst>
      <p:ext uri="{BB962C8B-B14F-4D97-AF65-F5344CB8AC3E}">
        <p14:creationId xmlns:p14="http://schemas.microsoft.com/office/powerpoint/2010/main" val="72589112"/>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175</TotalTime>
  <Words>738</Words>
  <Application>Microsoft Macintosh PowerPoint</Application>
  <PresentationFormat>Présentation à l'écran (4:3)</PresentationFormat>
  <Paragraphs>119</Paragraphs>
  <Slides>31</Slides>
  <Notes>4</Notes>
  <HiddenSlides>0</HiddenSlides>
  <MMClips>0</MMClips>
  <ScaleCrop>false</ScaleCrop>
  <HeadingPairs>
    <vt:vector size="4" baseType="variant">
      <vt:variant>
        <vt:lpstr>Thème</vt:lpstr>
      </vt:variant>
      <vt:variant>
        <vt:i4>1</vt:i4>
      </vt:variant>
      <vt:variant>
        <vt:lpstr>Titres des diapositives</vt:lpstr>
      </vt:variant>
      <vt:variant>
        <vt:i4>31</vt:i4>
      </vt:variant>
    </vt:vector>
  </HeadingPairs>
  <TitlesOfParts>
    <vt:vector size="32" baseType="lpstr">
      <vt:lpstr>Thème Office</vt:lpstr>
      <vt:lpstr>Pratique du dialogue interculturel</vt:lpstr>
      <vt:lpstr>Présentation PowerPoint</vt:lpstr>
      <vt:lpstr>Présentation PowerPoint</vt:lpstr>
      <vt:lpstr>Quel révèle ce test? </vt:lpstr>
      <vt:lpstr>Comment fonctionne l’empathie? </vt:lpstr>
      <vt:lpstr>Présentation PowerPoint</vt:lpstr>
      <vt:lpstr>Présentation PowerPoint</vt:lpstr>
      <vt:lpstr>Présentation PowerPoint</vt:lpstr>
      <vt:lpstr>Présentation PowerPoint</vt:lpstr>
      <vt:lpstr>Les 3 types de désaccord</vt:lpstr>
      <vt:lpstr>La discussion</vt:lpstr>
      <vt:lpstr>Présentation PowerPoint</vt:lpstr>
      <vt:lpstr> La controverse </vt:lpstr>
      <vt:lpstr>La dispute</vt:lpstr>
      <vt:lpstr>Présentation PowerPoint</vt:lpstr>
      <vt:lpstr>Présentation PowerPoint</vt:lpstr>
      <vt:lpstr>Présentation PowerPoint</vt:lpstr>
      <vt:lpstr>Présentation PowerPoint</vt:lpstr>
      <vt:lpstr>Présentation PowerPoint</vt:lpstr>
      <vt:lpstr>Présentation PowerPoint</vt:lpstr>
      <vt:lpstr>Le point de départ de l’argumentation: le conflit cognitif</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Le problème…</vt:lpstr>
      <vt:lpstr>Présentation PowerPoint</vt:lpstr>
    </vt:vector>
  </TitlesOfParts>
  <Company>ULB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Pratique du dialogue interculturel</dc:title>
  <dc:creator>Victor Ferry</dc:creator>
  <cp:lastModifiedBy>Victor Ferry</cp:lastModifiedBy>
  <cp:revision>24</cp:revision>
  <dcterms:created xsi:type="dcterms:W3CDTF">2016-12-07T18:45:12Z</dcterms:created>
  <dcterms:modified xsi:type="dcterms:W3CDTF">2017-12-05T15:57:57Z</dcterms:modified>
</cp:coreProperties>
</file>