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08/03/2015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08/03/2015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08/03/2015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08/03/2015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08/03/2015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08/03/2015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08/03/2015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08/03/2015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08/03/2015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08/03/2015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08/03/2015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08/03/2015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1475656" y="-88900"/>
            <a:ext cx="6284784" cy="12954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ysClr val="windowText" lastClr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MA" sz="6000" b="1" kern="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ملخص متجهات الفضاء</a:t>
            </a:r>
            <a:endParaRPr kumimoji="0" lang="fr-F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75656" y="1206500"/>
            <a:ext cx="608174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MA" sz="3200" b="1" dirty="0" smtClean="0"/>
              <a:t>يرمز لمجموعة متجهات الفضاء بالرمز</a:t>
            </a:r>
            <a:r>
              <a:rPr lang="fr-FR" sz="3200" b="1" baseline="-25000" dirty="0" smtClean="0"/>
              <a:t>3 </a:t>
            </a:r>
            <a:r>
              <a:rPr lang="ar-MA" sz="3200" b="1" dirty="0" smtClean="0">
                <a:latin typeface="Cambria Math"/>
                <a:ea typeface="Cambria Math"/>
              </a:rPr>
              <a:t>𝒱</a:t>
            </a:r>
            <a:r>
              <a:rPr lang="ar-MA" sz="3200" b="1" dirty="0" smtClean="0"/>
              <a:t> </a:t>
            </a:r>
            <a:endParaRPr lang="fr-FR" sz="3200" b="1" dirty="0"/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blackWhite">
          <a:xfrm>
            <a:off x="4618048" y="1916832"/>
            <a:ext cx="4355976" cy="5334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kern="0" dirty="0" smtClean="0">
                <a:solidFill>
                  <a:srgbClr val="CC3300"/>
                </a:solidFill>
                <a:latin typeface="Times New Roman" pitchFamily="18" charset="0"/>
                <a:cs typeface="Arial" pitchFamily="34" charset="0"/>
              </a:rPr>
              <a:t>1) </a:t>
            </a:r>
            <a:r>
              <a:rPr lang="ar-MA" sz="3600" b="1" kern="0" dirty="0" err="1" smtClean="0">
                <a:solidFill>
                  <a:srgbClr val="CC3300"/>
                </a:solidFill>
                <a:latin typeface="Times New Roman" pitchFamily="18" charset="0"/>
                <a:cs typeface="Arial" pitchFamily="34" charset="0"/>
              </a:rPr>
              <a:t>إستقامية</a:t>
            </a:r>
            <a:r>
              <a:rPr lang="ar-MA" sz="3600" b="1" kern="0" dirty="0" smtClean="0">
                <a:solidFill>
                  <a:srgbClr val="CC3300"/>
                </a:solidFill>
                <a:latin typeface="Times New Roman" pitchFamily="18" charset="0"/>
                <a:cs typeface="Arial" pitchFamily="34" charset="0"/>
              </a:rPr>
              <a:t> متجهتين من </a:t>
            </a:r>
            <a:r>
              <a:rPr lang="fr-FR" sz="3600" b="1" kern="0" dirty="0" smtClean="0">
                <a:solidFill>
                  <a:srgbClr val="CC3300"/>
                </a:solidFill>
                <a:latin typeface="Cambria Math"/>
                <a:ea typeface="Cambria Math"/>
                <a:cs typeface="Arial" pitchFamily="34" charset="0"/>
              </a:rPr>
              <a:t>𝒱</a:t>
            </a:r>
            <a:r>
              <a:rPr lang="fr-FR" sz="3600" b="1" kern="0" baseline="-25000" dirty="0" smtClean="0">
                <a:solidFill>
                  <a:srgbClr val="CC3300"/>
                </a:solidFill>
                <a:latin typeface="Cambria Math"/>
                <a:ea typeface="Cambria Math"/>
                <a:cs typeface="Arial" pitchFamily="34" charset="0"/>
              </a:rPr>
              <a:t>3</a:t>
            </a:r>
            <a:r>
              <a:rPr kumimoji="0" lang="ar-MA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 </a:t>
            </a:r>
            <a:endParaRPr kumimoji="0" lang="fr-F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ZoneTexte 1"/>
              <p:cNvSpPr txBox="1"/>
              <p:nvPr/>
            </p:nvSpPr>
            <p:spPr>
              <a:xfrm>
                <a:off x="0" y="2636912"/>
                <a:ext cx="9144000" cy="1137363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r" rtl="1"/>
                <a:r>
                  <a:rPr lang="ar-MA" sz="3200" b="1" dirty="0" smtClean="0"/>
                  <a:t>تكون متجهتان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</a:rPr>
                          <m:t>𝒗</m:t>
                        </m:r>
                      </m:e>
                    </m:acc>
                    <m:r>
                      <a:rPr lang="ar-MA" sz="3200" b="1" i="1" smtClean="0">
                        <a:latin typeface="Cambria Math"/>
                      </a:rPr>
                      <m:t>و</m:t>
                    </m:r>
                    <m:r>
                      <a:rPr lang="ar-MA" sz="3200" b="1" i="0" smtClean="0">
                        <a:latin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</a:rPr>
                          <m:t>𝒖</m:t>
                        </m:r>
                      </m:e>
                    </m:acc>
                    <m:r>
                      <a:rPr lang="fr-FR" sz="3200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ar-MA" sz="3200" b="1" dirty="0" smtClean="0"/>
                  <a:t>من </a:t>
                </a:r>
                <a:r>
                  <a:rPr lang="fr-FR" sz="3200" b="1" dirty="0" smtClean="0">
                    <a:latin typeface="Cambria Math"/>
                    <a:ea typeface="Cambria Math"/>
                  </a:rPr>
                  <a:t>𝒱</a:t>
                </a:r>
                <a:r>
                  <a:rPr lang="fr-FR" sz="3200" b="1" baseline="-25000" dirty="0" smtClean="0">
                    <a:latin typeface="Cambria Math"/>
                    <a:ea typeface="Cambria Math"/>
                  </a:rPr>
                  <a:t>3</a:t>
                </a:r>
                <a:r>
                  <a:rPr lang="ar-MA" sz="3200" b="1" dirty="0" smtClean="0">
                    <a:latin typeface="Cambria Math"/>
                    <a:ea typeface="Cambria Math"/>
                  </a:rPr>
                  <a:t> </a:t>
                </a:r>
                <a:r>
                  <a:rPr lang="ar-MA" sz="3200" b="1" dirty="0" err="1" smtClean="0">
                    <a:latin typeface="Cambria Math"/>
                    <a:ea typeface="Cambria Math"/>
                  </a:rPr>
                  <a:t>مستقيميتين</a:t>
                </a:r>
                <a:r>
                  <a:rPr lang="ar-MA" sz="3200" b="1" dirty="0" smtClean="0">
                    <a:latin typeface="Cambria Math"/>
                    <a:ea typeface="Cambria Math"/>
                  </a:rPr>
                  <a:t> إذا وفقط إذا وجد </a:t>
                </a:r>
              </a:p>
              <a:p>
                <a:pPr algn="r" rtl="1"/>
                <a:r>
                  <a:rPr lang="ar-MA" sz="3200" b="1" dirty="0" smtClean="0">
                    <a:latin typeface="Cambria Math"/>
                    <a:ea typeface="Cambria Math"/>
                  </a:rPr>
                  <a:t>عدد حقيقي </a:t>
                </a:r>
                <a:r>
                  <a:rPr lang="ar-MA" sz="3200" b="1" dirty="0" smtClean="0">
                    <a:latin typeface="Cambria Math"/>
                    <a:ea typeface="Cambria Math"/>
                    <a:sym typeface="Symbol"/>
                  </a:rPr>
                  <a:t> بحيث: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  <a:ea typeface="Cambria Math"/>
                            <a:sym typeface="Symbol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  <a:ea typeface="Cambria Math"/>
                            <a:sym typeface="Symbol"/>
                          </a:rPr>
                          <m:t>𝒖</m:t>
                        </m:r>
                      </m:e>
                    </m:acc>
                    <m:r>
                      <a:rPr lang="fr-FR" sz="3200" b="1" i="1" smtClean="0">
                        <a:latin typeface="Cambria Math"/>
                        <a:ea typeface="Cambria Math"/>
                        <a:sym typeface="Symbol"/>
                      </a:rPr>
                      <m:t>=</m:t>
                    </m:r>
                    <m:r>
                      <a:rPr lang="fr-FR" sz="3200" b="1" i="1" smtClean="0">
                        <a:latin typeface="Cambria Math"/>
                        <a:ea typeface="Cambria Math"/>
                        <a:sym typeface="Symbol"/>
                      </a:rPr>
                      <m:t>𝜶</m:t>
                    </m:r>
                    <m:acc>
                      <m:accPr>
                        <m:chr m:val="⃗"/>
                        <m:ctrlPr>
                          <a:rPr lang="fr-FR" sz="3200" b="1" i="1" smtClean="0">
                            <a:latin typeface="Cambria Math"/>
                            <a:ea typeface="Cambria Math"/>
                            <a:sym typeface="Symbol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  <a:ea typeface="Cambria Math"/>
                            <a:sym typeface="Symbol"/>
                          </a:rPr>
                          <m:t>𝒗</m:t>
                        </m:r>
                      </m:e>
                    </m:acc>
                  </m:oMath>
                </a14:m>
                <a:r>
                  <a:rPr lang="ar-MA" sz="3200" b="1" dirty="0" smtClean="0">
                    <a:latin typeface="Cambria Math"/>
                    <a:ea typeface="Cambria Math"/>
                  </a:rPr>
                  <a:t> </a:t>
                </a:r>
                <a:endParaRPr lang="fr-FR" sz="3200" b="1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636912"/>
                <a:ext cx="9144000" cy="1137363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utoShape 3"/>
          <p:cNvSpPr>
            <a:spLocks noChangeArrowheads="1"/>
          </p:cNvSpPr>
          <p:nvPr/>
        </p:nvSpPr>
        <p:spPr bwMode="blackWhite">
          <a:xfrm>
            <a:off x="3465102" y="3923046"/>
            <a:ext cx="5638721" cy="5334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kern="0" dirty="0" smtClean="0">
                <a:solidFill>
                  <a:srgbClr val="CC3300"/>
                </a:solidFill>
                <a:latin typeface="Times New Roman" pitchFamily="18" charset="0"/>
                <a:cs typeface="Arial" pitchFamily="34" charset="0"/>
              </a:rPr>
              <a:t>2)تحديد متجهي لمستقيم في الفضاء </a:t>
            </a:r>
            <a:endParaRPr kumimoji="0" lang="fr-F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oneTexte 2"/>
              <p:cNvSpPr txBox="1"/>
              <p:nvPr/>
            </p:nvSpPr>
            <p:spPr>
              <a:xfrm>
                <a:off x="2483768" y="4581128"/>
                <a:ext cx="6620055" cy="216764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r" rtl="1"/>
                <a:r>
                  <a:rPr lang="ar-MA" sz="3200" b="1" dirty="0" smtClean="0"/>
                  <a:t>كل مستقيم </a:t>
                </a:r>
                <a:r>
                  <a:rPr lang="fr-FR" sz="3200" b="1" dirty="0" smtClean="0"/>
                  <a:t>(D)</a:t>
                </a:r>
                <a:r>
                  <a:rPr lang="ar-MA" sz="3200" b="1" dirty="0" smtClean="0"/>
                  <a:t> في الفضاء يحدد بنقطة </a:t>
                </a:r>
                <a:r>
                  <a:rPr lang="fr-FR" sz="3200" b="1" dirty="0" smtClean="0"/>
                  <a:t>A</a:t>
                </a:r>
              </a:p>
              <a:p>
                <a:pPr algn="r" rtl="1"/>
                <a:r>
                  <a:rPr lang="ar-MA" sz="3200" b="1" dirty="0" smtClean="0"/>
                  <a:t> وبمتجهة موجهة غير منعدمة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</a:rPr>
                          <m:t>𝒖</m:t>
                        </m:r>
                      </m:e>
                    </m:acc>
                    <m:r>
                      <a:rPr lang="ar-MA" sz="3200" b="1" i="1" smtClean="0">
                        <a:latin typeface="Cambria Math"/>
                      </a:rPr>
                      <m:t> </m:t>
                    </m:r>
                  </m:oMath>
                </a14:m>
                <a:endParaRPr lang="fr-FR" sz="3200" b="1" dirty="0" smtClean="0"/>
              </a:p>
              <a:p>
                <a:pPr algn="r" rtl="1"/>
                <a:r>
                  <a:rPr lang="ar-MA" sz="3200" b="1" dirty="0" smtClean="0"/>
                  <a:t>ويكون المستقيم </a:t>
                </a:r>
                <a:r>
                  <a:rPr lang="fr-FR" sz="3200" b="1" dirty="0" smtClean="0"/>
                  <a:t>(D)</a:t>
                </a:r>
                <a:r>
                  <a:rPr lang="ar-MA" sz="3200" b="1" dirty="0" smtClean="0"/>
                  <a:t> بذلك هو مجموعة النقط </a:t>
                </a:r>
                <a:r>
                  <a:rPr lang="fr-FR" sz="3200" b="1" dirty="0" smtClean="0"/>
                  <a:t>M</a:t>
                </a:r>
                <a:r>
                  <a:rPr lang="ar-MA" sz="3200" b="1" dirty="0" smtClean="0"/>
                  <a:t> بحيث:</a:t>
                </a:r>
                <a:r>
                  <a:rPr lang="fr-FR" sz="3200" b="1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32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</a:rPr>
                          <m:t>𝑨𝑴</m:t>
                        </m:r>
                      </m:e>
                    </m:acc>
                  </m:oMath>
                </a14:m>
                <a:r>
                  <a:rPr lang="ar-MA" sz="3200" b="1" dirty="0" smtClean="0"/>
                  <a:t>و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</a:rPr>
                          <m:t>𝒖</m:t>
                        </m:r>
                      </m:e>
                    </m:acc>
                  </m:oMath>
                </a14:m>
                <a:r>
                  <a:rPr lang="ar-MA" sz="3200" b="1" dirty="0" smtClean="0"/>
                  <a:t> مستقيميتان </a:t>
                </a:r>
                <a:endParaRPr lang="fr-FR" sz="3200" b="1" dirty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4581128"/>
                <a:ext cx="6620055" cy="216764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e 24"/>
          <p:cNvGrpSpPr/>
          <p:nvPr/>
        </p:nvGrpSpPr>
        <p:grpSpPr>
          <a:xfrm>
            <a:off x="179512" y="4163129"/>
            <a:ext cx="2736304" cy="1903550"/>
            <a:chOff x="107504" y="4163129"/>
            <a:chExt cx="2736304" cy="1903550"/>
          </a:xfrm>
        </p:grpSpPr>
        <p:cxnSp>
          <p:nvCxnSpPr>
            <p:cNvPr id="16" name="Connecteur droit avec flèche 15"/>
            <p:cNvCxnSpPr/>
            <p:nvPr/>
          </p:nvCxnSpPr>
          <p:spPr>
            <a:xfrm flipV="1">
              <a:off x="467544" y="4365104"/>
              <a:ext cx="792088" cy="504056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e 23"/>
            <p:cNvGrpSpPr/>
            <p:nvPr/>
          </p:nvGrpSpPr>
          <p:grpSpPr>
            <a:xfrm>
              <a:off x="107504" y="4163129"/>
              <a:ext cx="2736304" cy="1903550"/>
              <a:chOff x="179512" y="4163129"/>
              <a:chExt cx="2736304" cy="1903550"/>
            </a:xfrm>
          </p:grpSpPr>
          <p:grpSp>
            <p:nvGrpSpPr>
              <p:cNvPr id="20" name="Groupe 19"/>
              <p:cNvGrpSpPr/>
              <p:nvPr/>
            </p:nvGrpSpPr>
            <p:grpSpPr>
              <a:xfrm>
                <a:off x="179512" y="4163129"/>
                <a:ext cx="2736304" cy="1903550"/>
                <a:chOff x="179512" y="4163129"/>
                <a:chExt cx="2736304" cy="1903550"/>
              </a:xfrm>
            </p:grpSpPr>
            <p:cxnSp>
              <p:nvCxnSpPr>
                <p:cNvPr id="5" name="Connecteur droit 4"/>
                <p:cNvCxnSpPr/>
                <p:nvPr/>
              </p:nvCxnSpPr>
              <p:spPr>
                <a:xfrm flipV="1">
                  <a:off x="179512" y="4163129"/>
                  <a:ext cx="2736304" cy="190355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ZoneTexte 16"/>
                <p:cNvSpPr txBox="1"/>
                <p:nvPr/>
              </p:nvSpPr>
              <p:spPr>
                <a:xfrm>
                  <a:off x="179512" y="5507140"/>
                  <a:ext cx="57606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b="1" dirty="0" smtClean="0"/>
                    <a:t>(D)</a:t>
                  </a:r>
                  <a:endParaRPr lang="fr-FR" sz="2000" b="1" dirty="0"/>
                </a:p>
              </p:txBody>
            </p:sp>
            <p:sp>
              <p:nvSpPr>
                <p:cNvPr id="18" name="ZoneTexte 17"/>
                <p:cNvSpPr txBox="1"/>
                <p:nvPr/>
              </p:nvSpPr>
              <p:spPr>
                <a:xfrm>
                  <a:off x="971600" y="5219908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 smtClean="0"/>
                    <a:t>●</a:t>
                  </a:r>
                  <a:endParaRPr lang="fr-FR" dirty="0"/>
                </a:p>
              </p:txBody>
            </p:sp>
            <p:sp>
              <p:nvSpPr>
                <p:cNvPr id="19" name="ZoneTexte 18"/>
                <p:cNvSpPr txBox="1"/>
                <p:nvPr/>
              </p:nvSpPr>
              <p:spPr>
                <a:xfrm>
                  <a:off x="1979712" y="4509120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 smtClean="0"/>
                    <a:t>●</a:t>
                  </a:r>
                  <a:endParaRPr lang="fr-FR" dirty="0"/>
                </a:p>
              </p:txBody>
            </p:sp>
          </p:grpSp>
          <mc:AlternateContent xmlns:mc="http://schemas.openxmlformats.org/markup-compatibility/2006">
            <mc:Choice xmlns:a14="http://schemas.microsoft.com/office/drawing/2010/main" xmlns="" Requires="a14">
              <p:sp>
                <p:nvSpPr>
                  <p:cNvPr id="21" name="ZoneTexte 20"/>
                  <p:cNvSpPr txBox="1"/>
                  <p:nvPr/>
                </p:nvSpPr>
                <p:spPr>
                  <a:xfrm>
                    <a:off x="467544" y="4163129"/>
                    <a:ext cx="504056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fr-FR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fr-FR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𝒖</m:t>
                              </m:r>
                            </m:e>
                          </m:acc>
                        </m:oMath>
                      </m:oMathPara>
                    </a14:m>
                    <a:endParaRPr lang="fr-FR" sz="20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21" name="ZoneTexte 2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7544" y="4163129"/>
                    <a:ext cx="504056" cy="400110"/>
                  </a:xfrm>
                  <a:prstGeom prst="rect">
                    <a:avLst/>
                  </a:prstGeom>
                  <a:blipFill rotWithShape="1">
                    <a:blip r:embed="rId4" cstate="print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2" name="ZoneTexte 21"/>
              <p:cNvSpPr txBox="1"/>
              <p:nvPr/>
            </p:nvSpPr>
            <p:spPr>
              <a:xfrm>
                <a:off x="719572" y="5013176"/>
                <a:ext cx="5400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b="1" dirty="0" smtClean="0"/>
                  <a:t>A</a:t>
                </a:r>
                <a:endParaRPr lang="fr-FR" sz="2000" b="1" dirty="0"/>
              </a:p>
            </p:txBody>
          </p:sp>
          <p:sp>
            <p:nvSpPr>
              <p:cNvPr id="23" name="ZoneTexte 22"/>
              <p:cNvSpPr txBox="1"/>
              <p:nvPr/>
            </p:nvSpPr>
            <p:spPr>
              <a:xfrm>
                <a:off x="1709682" y="4309065"/>
                <a:ext cx="5400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b="1" dirty="0" smtClean="0"/>
                  <a:t>M</a:t>
                </a:r>
                <a:endParaRPr lang="fr-FR" sz="20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2298835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3" grpId="0" animBg="1"/>
      <p:bldP spid="2" grpId="0" animBg="1"/>
      <p:bldP spid="14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548680"/>
            <a:ext cx="914400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MA" sz="3200" b="1" dirty="0" smtClean="0"/>
              <a:t>يكون مستقيمان في الفضاء متوازيين إذا وفقط إذا كانت لهما متجهتان موجهتان </a:t>
            </a:r>
            <a:r>
              <a:rPr lang="ar-MA" sz="3200" b="1" dirty="0" err="1" smtClean="0"/>
              <a:t>مستقيميتان</a:t>
            </a:r>
            <a:r>
              <a:rPr lang="ar-MA" sz="3200" b="1" dirty="0" smtClean="0"/>
              <a:t> </a:t>
            </a:r>
            <a:endParaRPr lang="fr-FR" sz="3200" b="1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blackWhite">
          <a:xfrm>
            <a:off x="4537684" y="1772816"/>
            <a:ext cx="4537684" cy="5334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kern="0" dirty="0" smtClean="0">
                <a:solidFill>
                  <a:srgbClr val="CC3300"/>
                </a:solidFill>
                <a:latin typeface="Times New Roman" pitchFamily="18" charset="0"/>
                <a:cs typeface="Arial" pitchFamily="34" charset="0"/>
              </a:rPr>
              <a:t>3)</a:t>
            </a:r>
            <a:r>
              <a:rPr lang="ar-MA" sz="3600" b="1" kern="0" dirty="0" err="1" smtClean="0">
                <a:solidFill>
                  <a:srgbClr val="CC3300"/>
                </a:solidFill>
                <a:latin typeface="Times New Roman" pitchFamily="18" charset="0"/>
                <a:cs typeface="Arial" pitchFamily="34" charset="0"/>
              </a:rPr>
              <a:t>إستوائية</a:t>
            </a:r>
            <a:r>
              <a:rPr lang="ar-MA" sz="3600" b="1" kern="0" dirty="0" smtClean="0">
                <a:solidFill>
                  <a:srgbClr val="CC3300"/>
                </a:solidFill>
                <a:latin typeface="Times New Roman" pitchFamily="18" charset="0"/>
                <a:cs typeface="Arial" pitchFamily="34" charset="0"/>
              </a:rPr>
              <a:t> متجهات من </a:t>
            </a:r>
            <a:r>
              <a:rPr lang="fr-FR" sz="3600" b="1" kern="0" dirty="0" smtClean="0">
                <a:solidFill>
                  <a:srgbClr val="CC3300"/>
                </a:solidFill>
                <a:latin typeface="Cambria Math"/>
                <a:ea typeface="Cambria Math"/>
                <a:cs typeface="Arial" pitchFamily="34" charset="0"/>
              </a:rPr>
              <a:t>𝒱</a:t>
            </a:r>
            <a:r>
              <a:rPr lang="fr-FR" sz="3600" b="1" kern="0" baseline="-25000" dirty="0" smtClean="0">
                <a:solidFill>
                  <a:srgbClr val="CC3300"/>
                </a:solidFill>
                <a:latin typeface="Cambria Math"/>
                <a:ea typeface="Cambria Math"/>
                <a:cs typeface="Arial" pitchFamily="34" charset="0"/>
              </a:rPr>
              <a:t>3</a:t>
            </a:r>
            <a:r>
              <a:rPr lang="ar-MA" sz="3600" b="1" kern="0" dirty="0" smtClean="0">
                <a:solidFill>
                  <a:srgbClr val="CC3300"/>
                </a:solidFill>
                <a:latin typeface="Cambria Math"/>
                <a:ea typeface="Cambria Math"/>
                <a:cs typeface="Arial" pitchFamily="34" charset="0"/>
              </a:rPr>
              <a:t> </a:t>
            </a:r>
            <a:r>
              <a:rPr lang="ar-MA" sz="3600" b="1" kern="0" dirty="0" smtClean="0">
                <a:solidFill>
                  <a:srgbClr val="CC3300"/>
                </a:solidFill>
                <a:latin typeface="Times New Roman" pitchFamily="18" charset="0"/>
                <a:cs typeface="Arial" pitchFamily="34" charset="0"/>
              </a:rPr>
              <a:t> </a:t>
            </a:r>
            <a:endParaRPr kumimoji="0" lang="fr-F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283968" y="2434764"/>
            <a:ext cx="479140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MA" sz="3200" b="1" dirty="0" smtClean="0"/>
              <a:t>كل متجهتين من </a:t>
            </a:r>
            <a:r>
              <a:rPr lang="fr-FR" sz="3200" b="1" dirty="0" smtClean="0">
                <a:latin typeface="Cambria Math"/>
                <a:ea typeface="Cambria Math"/>
              </a:rPr>
              <a:t>𝒱</a:t>
            </a:r>
            <a:r>
              <a:rPr lang="fr-FR" sz="3200" b="1" baseline="-25000" dirty="0" smtClean="0">
                <a:latin typeface="Cambria Math"/>
                <a:ea typeface="Cambria Math"/>
              </a:rPr>
              <a:t> 3</a:t>
            </a:r>
            <a:r>
              <a:rPr lang="ar-MA" sz="3200" b="1" dirty="0" smtClean="0">
                <a:latin typeface="Cambria Math"/>
                <a:ea typeface="Cambria Math"/>
              </a:rPr>
              <a:t> </a:t>
            </a:r>
            <a:r>
              <a:rPr lang="ar-MA" sz="3200" b="1" dirty="0" err="1" smtClean="0">
                <a:latin typeface="Cambria Math"/>
                <a:ea typeface="Cambria Math"/>
              </a:rPr>
              <a:t>مستوائيتان</a:t>
            </a:r>
            <a:endParaRPr lang="fr-FR" sz="32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ZoneTexte 5"/>
              <p:cNvSpPr txBox="1"/>
              <p:nvPr/>
            </p:nvSpPr>
            <p:spPr>
              <a:xfrm>
                <a:off x="10789" y="3037984"/>
                <a:ext cx="9053789" cy="1077218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r" rtl="1"/>
                <a:r>
                  <a:rPr lang="ar-MA" sz="3200" b="1" dirty="0" smtClean="0"/>
                  <a:t>تكون ثلاث متجهات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</a:rPr>
                          <m:t>𝒖</m:t>
                        </m:r>
                      </m:e>
                    </m:acc>
                  </m:oMath>
                </a14:m>
                <a:r>
                  <a:rPr lang="ar-MA" sz="3200" b="1" dirty="0" smtClean="0"/>
                  <a:t>و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</a:rPr>
                          <m:t>𝒗</m:t>
                        </m:r>
                      </m:e>
                    </m:acc>
                  </m:oMath>
                </a14:m>
                <a:r>
                  <a:rPr lang="ar-MA" sz="3200" b="1" dirty="0" smtClean="0"/>
                  <a:t> و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</a:rPr>
                          <m:t>𝒘</m:t>
                        </m:r>
                      </m:e>
                    </m:acc>
                  </m:oMath>
                </a14:m>
                <a:r>
                  <a:rPr lang="ar-MA" sz="3200" b="1" dirty="0" smtClean="0"/>
                  <a:t> من </a:t>
                </a:r>
                <a:r>
                  <a:rPr lang="fr-FR" sz="3200" b="1" dirty="0" smtClean="0">
                    <a:latin typeface="Cambria Math"/>
                    <a:ea typeface="Cambria Math"/>
                  </a:rPr>
                  <a:t>𝒱</a:t>
                </a:r>
                <a:r>
                  <a:rPr lang="fr-FR" sz="3200" b="1" baseline="-25000" dirty="0" smtClean="0">
                    <a:latin typeface="Cambria Math"/>
                    <a:ea typeface="Cambria Math"/>
                  </a:rPr>
                  <a:t> 3</a:t>
                </a:r>
                <a:r>
                  <a:rPr lang="ar-MA" sz="3200" b="1" dirty="0" smtClean="0">
                    <a:latin typeface="Cambria Math"/>
                    <a:ea typeface="Cambria Math"/>
                  </a:rPr>
                  <a:t> </a:t>
                </a:r>
                <a:r>
                  <a:rPr lang="ar-MA" sz="3200" b="1" dirty="0" err="1" smtClean="0">
                    <a:latin typeface="Cambria Math"/>
                    <a:ea typeface="Cambria Math"/>
                  </a:rPr>
                  <a:t>مستوائية</a:t>
                </a:r>
                <a:r>
                  <a:rPr lang="ar-MA" sz="3200" b="1" dirty="0" smtClean="0">
                    <a:latin typeface="Cambria Math"/>
                    <a:ea typeface="Cambria Math"/>
                  </a:rPr>
                  <a:t> إذا وفقط إذا </a:t>
                </a:r>
              </a:p>
              <a:p>
                <a:pPr algn="r" rtl="1"/>
                <a:r>
                  <a:rPr lang="ar-MA" sz="3200" b="1" dirty="0" smtClean="0">
                    <a:latin typeface="Cambria Math"/>
                    <a:ea typeface="Cambria Math"/>
                  </a:rPr>
                  <a:t>وجد عددان حقيقيان </a:t>
                </a:r>
                <a:r>
                  <a:rPr lang="ar-MA" sz="3200" b="1" dirty="0" smtClean="0">
                    <a:latin typeface="Cambria Math"/>
                    <a:ea typeface="Cambria Math"/>
                    <a:sym typeface="Symbol"/>
                  </a:rPr>
                  <a:t> و بحيث: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  <a:ea typeface="Cambria Math"/>
                            <a:sym typeface="Symbol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  <a:ea typeface="Cambria Math"/>
                            <a:sym typeface="Symbol"/>
                          </a:rPr>
                          <m:t>𝒘</m:t>
                        </m:r>
                      </m:e>
                    </m:acc>
                    <m:r>
                      <a:rPr lang="fr-FR" sz="3200" b="1" i="1" smtClean="0">
                        <a:latin typeface="Cambria Math"/>
                        <a:ea typeface="Cambria Math"/>
                        <a:sym typeface="Symbol"/>
                      </a:rPr>
                      <m:t>=</m:t>
                    </m:r>
                    <m:r>
                      <a:rPr lang="fr-FR" sz="3200" b="1" i="1" smtClean="0">
                        <a:latin typeface="Cambria Math"/>
                        <a:ea typeface="Cambria Math"/>
                        <a:sym typeface="Symbol"/>
                      </a:rPr>
                      <m:t>𝜶</m:t>
                    </m:r>
                    <m:acc>
                      <m:accPr>
                        <m:chr m:val="⃗"/>
                        <m:ctrlPr>
                          <a:rPr lang="fr-FR" sz="3200" b="1" i="1" smtClean="0">
                            <a:latin typeface="Cambria Math"/>
                            <a:ea typeface="Cambria Math"/>
                            <a:sym typeface="Symbol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  <a:ea typeface="Cambria Math"/>
                            <a:sym typeface="Symbol"/>
                          </a:rPr>
                          <m:t>𝒖</m:t>
                        </m:r>
                      </m:e>
                    </m:acc>
                    <m:r>
                      <a:rPr lang="fr-FR" sz="3200" b="1" i="1" smtClean="0">
                        <a:latin typeface="Cambria Math"/>
                        <a:ea typeface="Cambria Math"/>
                        <a:sym typeface="Symbol"/>
                      </a:rPr>
                      <m:t>+</m:t>
                    </m:r>
                    <m:r>
                      <a:rPr lang="fr-FR" sz="3200" b="1" i="1" smtClean="0">
                        <a:latin typeface="Cambria Math"/>
                        <a:ea typeface="Cambria Math"/>
                        <a:sym typeface="Symbol"/>
                      </a:rPr>
                      <m:t>𝜷</m:t>
                    </m:r>
                    <m:acc>
                      <m:accPr>
                        <m:chr m:val="⃗"/>
                        <m:ctrlPr>
                          <a:rPr lang="fr-FR" sz="3200" b="1" i="1" smtClean="0">
                            <a:latin typeface="Cambria Math"/>
                            <a:ea typeface="Cambria Math"/>
                            <a:sym typeface="Symbol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  <a:ea typeface="Cambria Math"/>
                            <a:sym typeface="Symbol"/>
                          </a:rPr>
                          <m:t>𝒗</m:t>
                        </m:r>
                      </m:e>
                    </m:acc>
                  </m:oMath>
                </a14:m>
                <a:endParaRPr lang="fr-FR" sz="3200" b="1" dirty="0"/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9" y="3037984"/>
                <a:ext cx="9053789" cy="1077218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utoShape 3"/>
          <p:cNvSpPr>
            <a:spLocks noChangeArrowheads="1"/>
          </p:cNvSpPr>
          <p:nvPr/>
        </p:nvSpPr>
        <p:spPr bwMode="blackWhite">
          <a:xfrm>
            <a:off x="5605067" y="4287935"/>
            <a:ext cx="3460029" cy="5334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kern="0" dirty="0" smtClean="0">
                <a:solidFill>
                  <a:srgbClr val="CC3300"/>
                </a:solidFill>
                <a:latin typeface="Times New Roman" pitchFamily="18" charset="0"/>
                <a:cs typeface="Arial" pitchFamily="34" charset="0"/>
              </a:rPr>
              <a:t>4</a:t>
            </a:r>
            <a:r>
              <a:rPr lang="ar-MA" sz="3600" b="1" kern="0" dirty="0" smtClean="0">
                <a:solidFill>
                  <a:srgbClr val="CC3300"/>
                </a:solidFill>
                <a:latin typeface="Times New Roman" pitchFamily="18" charset="0"/>
                <a:cs typeface="Arial" pitchFamily="34" charset="0"/>
              </a:rPr>
              <a:t>)</a:t>
            </a:r>
            <a:r>
              <a:rPr lang="ar-MA" sz="3600" b="1" kern="0" dirty="0" err="1" smtClean="0">
                <a:solidFill>
                  <a:srgbClr val="CC3300"/>
                </a:solidFill>
                <a:latin typeface="Times New Roman" pitchFamily="18" charset="0"/>
                <a:cs typeface="Arial" pitchFamily="34" charset="0"/>
              </a:rPr>
              <a:t>إستوائية</a:t>
            </a:r>
            <a:r>
              <a:rPr lang="ar-MA" sz="3600" b="1" kern="0" dirty="0" smtClean="0">
                <a:solidFill>
                  <a:srgbClr val="CC3300"/>
                </a:solidFill>
                <a:latin typeface="Times New Roman" pitchFamily="18" charset="0"/>
                <a:cs typeface="Arial" pitchFamily="34" charset="0"/>
              </a:rPr>
              <a:t> أربع نقط</a:t>
            </a:r>
            <a:endParaRPr kumimoji="0" lang="fr-F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ZoneTexte 7"/>
              <p:cNvSpPr txBox="1"/>
              <p:nvPr/>
            </p:nvSpPr>
            <p:spPr>
              <a:xfrm>
                <a:off x="107504" y="5085184"/>
                <a:ext cx="8957074" cy="118276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r" rtl="1"/>
                <a:r>
                  <a:rPr lang="ar-MA" sz="3200" b="1" dirty="0" smtClean="0"/>
                  <a:t>تكون أربع نقط </a:t>
                </a:r>
                <a:r>
                  <a:rPr lang="fr-FR" sz="3200" b="1" dirty="0" smtClean="0"/>
                  <a:t>A</a:t>
                </a:r>
                <a:r>
                  <a:rPr lang="ar-MA" sz="3200" b="1" dirty="0" smtClean="0"/>
                  <a:t> و</a:t>
                </a:r>
                <a:r>
                  <a:rPr lang="fr-FR" sz="3200" b="1" dirty="0" smtClean="0"/>
                  <a:t>B</a:t>
                </a:r>
                <a:r>
                  <a:rPr lang="ar-MA" sz="3200" b="1" dirty="0" smtClean="0"/>
                  <a:t> و </a:t>
                </a:r>
                <a:r>
                  <a:rPr lang="fr-FR" sz="3200" b="1" dirty="0" smtClean="0"/>
                  <a:t>C</a:t>
                </a:r>
                <a:r>
                  <a:rPr lang="ar-MA" sz="3200" b="1" dirty="0" smtClean="0"/>
                  <a:t> و </a:t>
                </a:r>
                <a:r>
                  <a:rPr lang="fr-FR" sz="3200" b="1" dirty="0" smtClean="0"/>
                  <a:t>D</a:t>
                </a:r>
                <a:r>
                  <a:rPr lang="ar-MA" sz="3200" b="1" dirty="0" smtClean="0"/>
                  <a:t> </a:t>
                </a:r>
                <a:r>
                  <a:rPr lang="ar-MA" sz="3200" b="1" dirty="0" err="1" smtClean="0"/>
                  <a:t>مستوائية</a:t>
                </a:r>
                <a:r>
                  <a:rPr lang="ar-MA" sz="3200" b="1" dirty="0" smtClean="0"/>
                  <a:t> إذا وفقط إذا كانت المتجهات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ar-MA" sz="3200" b="1" dirty="0" smtClean="0"/>
                  <a:t> و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</a:rPr>
                          <m:t>𝑨𝑪</m:t>
                        </m:r>
                      </m:e>
                    </m:acc>
                  </m:oMath>
                </a14:m>
                <a:r>
                  <a:rPr lang="ar-MA" sz="3200" b="1" dirty="0" smtClean="0"/>
                  <a:t>و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</a:rPr>
                          <m:t>𝑨𝑫</m:t>
                        </m:r>
                      </m:e>
                    </m:acc>
                  </m:oMath>
                </a14:m>
                <a:r>
                  <a:rPr lang="ar-MA" sz="3200" b="1" dirty="0" smtClean="0"/>
                  <a:t> مستوائية </a:t>
                </a:r>
                <a:endParaRPr lang="fr-FR" sz="3200" b="1" dirty="0"/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085184"/>
                <a:ext cx="8957074" cy="118276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176241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blackWhite">
          <a:xfrm>
            <a:off x="3555339" y="160053"/>
            <a:ext cx="5588662" cy="5334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kern="0" dirty="0" smtClean="0">
                <a:solidFill>
                  <a:srgbClr val="CC3300"/>
                </a:solidFill>
                <a:latin typeface="Times New Roman" pitchFamily="18" charset="0"/>
                <a:cs typeface="Arial" pitchFamily="34" charset="0"/>
              </a:rPr>
              <a:t>5</a:t>
            </a:r>
            <a:r>
              <a:rPr lang="ar-MA" sz="3600" b="1" kern="0" dirty="0" smtClean="0">
                <a:solidFill>
                  <a:srgbClr val="CC3300"/>
                </a:solidFill>
                <a:latin typeface="Times New Roman" pitchFamily="18" charset="0"/>
                <a:cs typeface="Arial" pitchFamily="34" charset="0"/>
              </a:rPr>
              <a:t>)تحديد متجهي لمستوى في الفضاء</a:t>
            </a:r>
            <a:endParaRPr kumimoji="0" lang="fr-F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oneTexte 2"/>
              <p:cNvSpPr txBox="1"/>
              <p:nvPr/>
            </p:nvSpPr>
            <p:spPr>
              <a:xfrm>
                <a:off x="0" y="980728"/>
                <a:ext cx="9144000" cy="212340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r" rtl="1"/>
                <a:r>
                  <a:rPr lang="ar-MA" sz="3200" b="1" dirty="0" smtClean="0"/>
                  <a:t>كل مستوى </a:t>
                </a:r>
                <a:r>
                  <a:rPr lang="fr-FR" sz="3200" b="1" dirty="0" smtClean="0"/>
                  <a:t>(P)</a:t>
                </a:r>
                <a:r>
                  <a:rPr lang="ar-MA" sz="3200" b="1" dirty="0" smtClean="0"/>
                  <a:t> في الفضاء يحدد بنقطة </a:t>
                </a:r>
              </a:p>
              <a:p>
                <a:pPr algn="r" rtl="1"/>
                <a:r>
                  <a:rPr lang="ar-MA" sz="3200" b="1" dirty="0" smtClean="0"/>
                  <a:t>وبمتجهتين موجهتين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</a:rPr>
                          <m:t>𝒖</m:t>
                        </m:r>
                      </m:e>
                    </m:acc>
                  </m:oMath>
                </a14:m>
                <a:r>
                  <a:rPr lang="ar-MA" sz="3200" b="1" dirty="0" smtClean="0"/>
                  <a:t>و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</a:rPr>
                          <m:t>𝒗</m:t>
                        </m:r>
                      </m:e>
                    </m:acc>
                  </m:oMath>
                </a14:m>
                <a:r>
                  <a:rPr lang="ar-MA" sz="3200" b="1" dirty="0" smtClean="0"/>
                  <a:t> غير </a:t>
                </a:r>
                <a:r>
                  <a:rPr lang="ar-MA" sz="3200" b="1" dirty="0" err="1" smtClean="0"/>
                  <a:t>مستقيميتين</a:t>
                </a:r>
                <a:r>
                  <a:rPr lang="ar-MA" sz="3200" b="1" dirty="0" smtClean="0"/>
                  <a:t> </a:t>
                </a:r>
              </a:p>
              <a:p>
                <a:pPr algn="r" rtl="1"/>
                <a:r>
                  <a:rPr lang="ar-MA" sz="3200" b="1" dirty="0" smtClean="0"/>
                  <a:t>ويكون المستوى </a:t>
                </a:r>
                <a:r>
                  <a:rPr lang="fr-FR" sz="3200" b="1" dirty="0" smtClean="0"/>
                  <a:t>(P)</a:t>
                </a:r>
                <a:r>
                  <a:rPr lang="ar-MA" sz="3200" b="1" dirty="0" smtClean="0"/>
                  <a:t> </a:t>
                </a:r>
                <a:r>
                  <a:rPr lang="ar-MA" sz="3200" b="1" dirty="0" err="1" smtClean="0"/>
                  <a:t>بذالك</a:t>
                </a:r>
                <a:r>
                  <a:rPr lang="ar-MA" sz="3200" b="1" dirty="0" smtClean="0"/>
                  <a:t> هو مجموعة النقط </a:t>
                </a:r>
                <a:r>
                  <a:rPr lang="fr-FR" sz="3200" b="1" dirty="0" smtClean="0"/>
                  <a:t>M</a:t>
                </a:r>
                <a:r>
                  <a:rPr lang="ar-MA" sz="3200" b="1" dirty="0" smtClean="0"/>
                  <a:t> </a:t>
                </a:r>
              </a:p>
              <a:p>
                <a:pPr algn="r" rtl="1"/>
                <a:r>
                  <a:rPr lang="ar-MA" sz="3200" b="1" dirty="0" smtClean="0"/>
                  <a:t>بحيث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</a:rPr>
                          <m:t>𝑨𝑴</m:t>
                        </m:r>
                      </m:e>
                    </m:acc>
                  </m:oMath>
                </a14:m>
                <a:r>
                  <a:rPr lang="ar-MA" sz="3200" b="1" dirty="0" smtClean="0"/>
                  <a:t>و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smtClean="0">
                            <a:latin typeface="Cambria Math"/>
                          </a:rPr>
                          <m:t>𝒖</m:t>
                        </m:r>
                      </m:e>
                    </m:acc>
                  </m:oMath>
                </a14:m>
                <a:r>
                  <a:rPr lang="ar-MA" sz="3200" b="1" dirty="0" smtClean="0"/>
                  <a:t>و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ar-MA" sz="3200" b="1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3200" b="1" i="1" dirty="0" smtClean="0">
                            <a:latin typeface="Cambria Math"/>
                          </a:rPr>
                          <m:t>𝒗</m:t>
                        </m:r>
                      </m:e>
                    </m:acc>
                  </m:oMath>
                </a14:m>
                <a:r>
                  <a:rPr lang="ar-MA" sz="3200" b="1" dirty="0" smtClean="0"/>
                  <a:t> مستوائية </a:t>
                </a:r>
                <a:endParaRPr lang="fr-FR" sz="3200" b="1" dirty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80728"/>
                <a:ext cx="9144000" cy="212340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e 17"/>
          <p:cNvGrpSpPr/>
          <p:nvPr/>
        </p:nvGrpSpPr>
        <p:grpSpPr>
          <a:xfrm>
            <a:off x="382354" y="3263747"/>
            <a:ext cx="3888432" cy="2033519"/>
            <a:chOff x="539552" y="3441322"/>
            <a:chExt cx="3888432" cy="2033519"/>
          </a:xfrm>
        </p:grpSpPr>
        <p:sp>
          <p:nvSpPr>
            <p:cNvPr id="5" name="Parallélogramme 4"/>
            <p:cNvSpPr/>
            <p:nvPr/>
          </p:nvSpPr>
          <p:spPr>
            <a:xfrm>
              <a:off x="539552" y="3441322"/>
              <a:ext cx="3888432" cy="1944216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569456" y="5013176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/>
                <a:t>(P)</a:t>
              </a:r>
              <a:endParaRPr lang="fr-FR" sz="2400" b="1" dirty="0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1301621" y="4182597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/>
                <a:t>A ●</a:t>
              </a:r>
              <a:endParaRPr lang="fr-FR" sz="2400" b="1" dirty="0"/>
            </a:p>
          </p:txBody>
        </p:sp>
        <p:cxnSp>
          <p:nvCxnSpPr>
            <p:cNvPr id="9" name="Connecteur droit avec flèche 8"/>
            <p:cNvCxnSpPr/>
            <p:nvPr/>
          </p:nvCxnSpPr>
          <p:spPr>
            <a:xfrm>
              <a:off x="1769673" y="4437112"/>
              <a:ext cx="1794215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 flipV="1">
              <a:off x="1769673" y="3933056"/>
              <a:ext cx="897107" cy="480373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avec flèche 11"/>
            <p:cNvCxnSpPr/>
            <p:nvPr/>
          </p:nvCxnSpPr>
          <p:spPr>
            <a:xfrm>
              <a:off x="1742253" y="4457548"/>
              <a:ext cx="1168634" cy="48037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5" name="ZoneTexte 14"/>
                <p:cNvSpPr txBox="1"/>
                <p:nvPr/>
              </p:nvSpPr>
              <p:spPr>
                <a:xfrm>
                  <a:off x="1505560" y="3720932"/>
                  <a:ext cx="46805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sz="2400" b="1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fr-FR" sz="2400" b="1" i="1" smtClean="0">
                                <a:latin typeface="Cambria Math"/>
                              </a:rPr>
                              <m:t>𝒖</m:t>
                            </m:r>
                          </m:e>
                        </m:acc>
                      </m:oMath>
                    </m:oMathPara>
                  </a14:m>
                  <a:endParaRPr lang="fr-FR" sz="2400" b="1" dirty="0"/>
                </a:p>
              </p:txBody>
            </p:sp>
          </mc:Choice>
          <mc:Fallback>
            <p:sp>
              <p:nvSpPr>
                <p:cNvPr id="15" name="ZoneTexte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5560" y="3720932"/>
                  <a:ext cx="468052" cy="461665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6" name="ZoneTexte 15"/>
                <p:cNvSpPr txBox="1"/>
                <p:nvPr/>
              </p:nvSpPr>
              <p:spPr>
                <a:xfrm>
                  <a:off x="2003699" y="4782343"/>
                  <a:ext cx="46805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sz="2400" b="1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fr-FR" sz="2400" b="1" i="1" smtClean="0">
                                <a:latin typeface="Cambria Math"/>
                              </a:rPr>
                              <m:t>𝒗</m:t>
                            </m:r>
                          </m:e>
                        </m:acc>
                      </m:oMath>
                    </m:oMathPara>
                  </a14:m>
                  <a:endParaRPr lang="fr-FR" sz="2400" b="1" dirty="0"/>
                </a:p>
              </p:txBody>
            </p:sp>
          </mc:Choice>
          <mc:Fallback>
            <p:sp>
              <p:nvSpPr>
                <p:cNvPr id="16" name="ZoneTexte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03699" y="4782343"/>
                  <a:ext cx="468052" cy="461665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ZoneTexte 16"/>
            <p:cNvSpPr txBox="1"/>
            <p:nvPr/>
          </p:nvSpPr>
          <p:spPr>
            <a:xfrm>
              <a:off x="3478510" y="4031499"/>
              <a:ext cx="4680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/>
                <a:t>M</a:t>
              </a:r>
              <a:endParaRPr lang="fr-FR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7938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67</Words>
  <Application>Microsoft Office PowerPoint</Application>
  <PresentationFormat>Affichage à l'écran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Mohamed Mohachtou</dc:creator>
  <cp:lastModifiedBy>Administrateur</cp:lastModifiedBy>
  <cp:revision>14</cp:revision>
  <dcterms:created xsi:type="dcterms:W3CDTF">2012-03-21T21:18:09Z</dcterms:created>
  <dcterms:modified xsi:type="dcterms:W3CDTF">2015-03-08T18:03:51Z</dcterms:modified>
</cp:coreProperties>
</file>