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1" r:id="rId3"/>
    <p:sldId id="290" r:id="rId4"/>
    <p:sldId id="278" r:id="rId5"/>
    <p:sldId id="279" r:id="rId6"/>
    <p:sldId id="277" r:id="rId7"/>
    <p:sldId id="276" r:id="rId8"/>
    <p:sldId id="291" r:id="rId9"/>
    <p:sldId id="258" r:id="rId10"/>
    <p:sldId id="292" r:id="rId11"/>
    <p:sldId id="293" r:id="rId12"/>
    <p:sldId id="294" r:id="rId13"/>
    <p:sldId id="295" r:id="rId14"/>
    <p:sldId id="342" r:id="rId15"/>
    <p:sldId id="296" r:id="rId16"/>
    <p:sldId id="298" r:id="rId17"/>
    <p:sldId id="299" r:id="rId18"/>
    <p:sldId id="300" r:id="rId19"/>
    <p:sldId id="303" r:id="rId20"/>
    <p:sldId id="305" r:id="rId21"/>
    <p:sldId id="306" r:id="rId22"/>
    <p:sldId id="307" r:id="rId23"/>
    <p:sldId id="308" r:id="rId24"/>
    <p:sldId id="309" r:id="rId25"/>
    <p:sldId id="310" r:id="rId26"/>
    <p:sldId id="312" r:id="rId27"/>
    <p:sldId id="313" r:id="rId28"/>
    <p:sldId id="314" r:id="rId29"/>
    <p:sldId id="315" r:id="rId30"/>
    <p:sldId id="316" r:id="rId31"/>
    <p:sldId id="311" r:id="rId32"/>
    <p:sldId id="343" r:id="rId33"/>
    <p:sldId id="344" r:id="rId34"/>
    <p:sldId id="317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259" r:id="rId46"/>
    <p:sldId id="345" r:id="rId47"/>
    <p:sldId id="340" r:id="rId48"/>
    <p:sldId id="341" r:id="rId49"/>
    <p:sldId id="261" r:id="rId50"/>
    <p:sldId id="262" r:id="rId51"/>
    <p:sldId id="318" r:id="rId52"/>
    <p:sldId id="319" r:id="rId53"/>
    <p:sldId id="320" r:id="rId54"/>
    <p:sldId id="321" r:id="rId55"/>
    <p:sldId id="324" r:id="rId56"/>
    <p:sldId id="322" r:id="rId57"/>
    <p:sldId id="325" r:id="rId58"/>
    <p:sldId id="326" r:id="rId59"/>
    <p:sldId id="327" r:id="rId60"/>
    <p:sldId id="328" r:id="rId61"/>
    <p:sldId id="329" r:id="rId62"/>
    <p:sldId id="272" r:id="rId63"/>
    <p:sldId id="263" r:id="rId64"/>
    <p:sldId id="264" r:id="rId65"/>
    <p:sldId id="265" r:id="rId66"/>
    <p:sldId id="267" r:id="rId67"/>
    <p:sldId id="266" r:id="rId68"/>
    <p:sldId id="268" r:id="rId69"/>
    <p:sldId id="271" r:id="rId70"/>
    <p:sldId id="275" r:id="rId71"/>
    <p:sldId id="269" r:id="rId72"/>
    <p:sldId id="270" r:id="rId73"/>
    <p:sldId id="273" r:id="rId74"/>
    <p:sldId id="274" r:id="rId7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16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00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81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60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9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8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86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1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8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02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31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9EF30-C5C4-C148-9943-887BDE56A078}" type="datetimeFigureOut">
              <a:rPr lang="fr-FR" smtClean="0"/>
              <a:t>11/03/16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7FE3A-7AA4-4642-B2FD-42ECE272F7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6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Logique et Argumentation 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ESCG 2015-2016</a:t>
            </a:r>
          </a:p>
          <a:p>
            <a:r>
              <a:rPr lang="fr-FR" dirty="0" smtClean="0">
                <a:latin typeface="Times New Roman"/>
                <a:cs typeface="Times New Roman"/>
              </a:rPr>
              <a:t>Pr. Victor Ferry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227" y="424507"/>
            <a:ext cx="14351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2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1. Traduire des affirmations du langage naturel au langage formel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473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Exemple: </a:t>
            </a:r>
          </a:p>
          <a:p>
            <a:pPr marL="0" indent="0" algn="just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« Si Marie vient, Pierre viendra aussi. Mais si Pierre vient, alors Julien ne voudra pas venir. »</a:t>
            </a:r>
          </a:p>
          <a:p>
            <a:pPr marL="0" indent="0" algn="just">
              <a:buNone/>
            </a:pPr>
            <a:endParaRPr lang="fr-FR" sz="36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Traduction? </a:t>
            </a:r>
          </a:p>
          <a:p>
            <a:pPr marL="0" indent="0" algn="just">
              <a:buNone/>
            </a:pPr>
            <a:r>
              <a:rPr lang="fr-FR" sz="5400" dirty="0" smtClean="0">
                <a:latin typeface="Times New Roman"/>
                <a:cs typeface="Times New Roman"/>
              </a:rPr>
              <a:t>(M→P) </a:t>
            </a:r>
            <a:r>
              <a:rPr lang="en-GB" sz="5400" dirty="0" smtClean="0">
                <a:latin typeface="Times New Roman"/>
                <a:cs typeface="Times New Roman"/>
              </a:rPr>
              <a:t>° (P</a:t>
            </a:r>
            <a:r>
              <a:rPr lang="fr-FR" sz="5400" dirty="0" smtClean="0">
                <a:latin typeface="Times New Roman"/>
                <a:cs typeface="Times New Roman"/>
              </a:rPr>
              <a:t>→ ¬ J)</a:t>
            </a:r>
            <a:endParaRPr lang="fr-FR" sz="5400" dirty="0">
              <a:latin typeface="Times New Roman"/>
              <a:ea typeface="ＭＳ 明朝"/>
              <a:cs typeface="Times New Roman"/>
            </a:endParaRPr>
          </a:p>
          <a:p>
            <a:pPr marL="0" indent="0" algn="just">
              <a:buNone/>
            </a:pPr>
            <a:endParaRPr lang="fr-FR" sz="3600" dirty="0">
              <a:latin typeface="Times New Roman"/>
              <a:ea typeface="ＭＳ 明朝"/>
              <a:cs typeface="Times New Roman"/>
            </a:endParaRPr>
          </a:p>
          <a:p>
            <a:pPr marL="0" indent="0" algn="just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On se demande: où sont les propositions dans ce discours, quelles sont leurs relations logiques? </a:t>
            </a:r>
            <a:endParaRPr lang="fr-FR" sz="4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907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2. Établir la vérité des affirmations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240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1986"/>
            <a:ext cx="8229600" cy="56241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Exemple: 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« Si nous sommes mardi ou vendredi, alors il y a cours de Logique et Argumentation »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(M v V) → L</a:t>
            </a:r>
          </a:p>
          <a:p>
            <a:pPr marL="0" indent="0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               </a:t>
            </a:r>
            <a:r>
              <a:rPr lang="fr-FR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F     </a:t>
            </a:r>
            <a:r>
              <a:rPr lang="fr-FR" sz="48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800" dirty="0" smtClean="0">
                <a:latin typeface="Times New Roman"/>
                <a:cs typeface="Times New Roman"/>
              </a:rPr>
              <a:t>       </a:t>
            </a:r>
            <a:r>
              <a:rPr lang="fr-FR" sz="48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</a:p>
          <a:p>
            <a:pPr marL="0" indent="0">
              <a:buNone/>
            </a:pPr>
            <a:r>
              <a:rPr lang="fr-FR" sz="4800" dirty="0">
                <a:latin typeface="Times New Roman"/>
                <a:cs typeface="Times New Roman"/>
              </a:rPr>
              <a:t> </a:t>
            </a:r>
            <a:r>
              <a:rPr lang="fr-FR" sz="4800" dirty="0" smtClean="0">
                <a:latin typeface="Times New Roman"/>
                <a:cs typeface="Times New Roman"/>
              </a:rPr>
              <a:t>                   </a:t>
            </a:r>
            <a:r>
              <a:rPr lang="fr-FR" sz="48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V</a:t>
            </a:r>
          </a:p>
          <a:p>
            <a:pPr marL="0" indent="0">
              <a:buNone/>
            </a:pPr>
            <a:r>
              <a:rPr lang="fr-FR" sz="4800" dirty="0">
                <a:latin typeface="Times New Roman"/>
                <a:cs typeface="Times New Roman"/>
              </a:rPr>
              <a:t> </a:t>
            </a:r>
            <a:r>
              <a:rPr lang="fr-FR" sz="4800" dirty="0" smtClean="0">
                <a:latin typeface="Times New Roman"/>
                <a:cs typeface="Times New Roman"/>
              </a:rPr>
              <a:t>                             </a:t>
            </a:r>
            <a:r>
              <a:rPr lang="fr-FR" sz="48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endParaRPr lang="fr-FR" sz="4800" b="1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714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À vous!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=&gt; Exercice 1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117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61042"/>
            <a:ext cx="8229600" cy="5565121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Exercice 1</a:t>
            </a: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fr-FR" dirty="0" smtClean="0">
                <a:latin typeface="Times New Roman"/>
                <a:cs typeface="Times New Roman"/>
              </a:rPr>
              <a:t>Barack </a:t>
            </a:r>
            <a:r>
              <a:rPr lang="fr-FR" dirty="0">
                <a:latin typeface="Times New Roman"/>
                <a:cs typeface="Times New Roman"/>
              </a:rPr>
              <a:t>Obama est président des Etats-Unis ou le mois de mars est en été</a:t>
            </a:r>
            <a:r>
              <a:rPr lang="fr-FR" dirty="0" smtClean="0">
                <a:latin typeface="Times New Roman"/>
                <a:cs typeface="Times New Roman"/>
              </a:rPr>
              <a:t>.</a:t>
            </a:r>
            <a:endParaRPr lang="fr-FR" dirty="0"/>
          </a:p>
          <a:p>
            <a:pPr marL="0" indent="0" algn="ctr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O v M</a:t>
            </a: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                      </a:t>
            </a:r>
            <a:r>
              <a:rPr lang="fr-FR" sz="4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V    </a:t>
            </a:r>
            <a:r>
              <a:rPr lang="fr-FR" sz="4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</a:p>
          <a:p>
            <a:pPr marL="0" indent="0">
              <a:buNone/>
            </a:pPr>
            <a:r>
              <a:rPr lang="fr-FR" sz="4400" dirty="0">
                <a:latin typeface="Times New Roman"/>
                <a:cs typeface="Times New Roman"/>
              </a:rPr>
              <a:t> </a:t>
            </a:r>
            <a:r>
              <a:rPr lang="fr-FR" sz="4400" dirty="0" smtClean="0">
                <a:latin typeface="Times New Roman"/>
                <a:cs typeface="Times New Roman"/>
              </a:rPr>
              <a:t>                         </a:t>
            </a:r>
            <a:r>
              <a:rPr lang="fr-FR" sz="4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V</a:t>
            </a:r>
            <a:endParaRPr lang="fr-FR" sz="4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157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Si vous êtes surpris, </a:t>
            </a:r>
            <a:r>
              <a:rPr lang="fr-FR" sz="3600" dirty="0" smtClean="0">
                <a:latin typeface="Times New Roman"/>
                <a:cs typeface="Times New Roman"/>
              </a:rPr>
              <a:t>revoyez </a:t>
            </a:r>
            <a:r>
              <a:rPr lang="fr-FR" sz="3600" dirty="0">
                <a:latin typeface="Times New Roman"/>
                <a:cs typeface="Times New Roman"/>
              </a:rPr>
              <a:t>les tables de vérité. </a:t>
            </a:r>
            <a:r>
              <a:rPr lang="fr-FR" dirty="0">
                <a:latin typeface="Times New Roman"/>
                <a:cs typeface="Times New Roman"/>
              </a:rPr>
              <a:t/>
            </a:r>
            <a:br>
              <a:rPr lang="fr-FR" dirty="0">
                <a:latin typeface="Times New Roman"/>
                <a:cs typeface="Times New Roman"/>
              </a:rPr>
            </a:b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7730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15469"/>
              </p:ext>
            </p:extLst>
          </p:nvPr>
        </p:nvGraphicFramePr>
        <p:xfrm>
          <a:off x="567980" y="1468894"/>
          <a:ext cx="7765542" cy="4373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88514"/>
                <a:gridCol w="2588514"/>
                <a:gridCol w="2588514"/>
              </a:tblGrid>
              <a:tr h="679786"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 P </a:t>
                      </a:r>
                      <a:r>
                        <a:rPr lang="fr-FR" sz="3200" dirty="0" smtClean="0">
                          <a:effectLst/>
                          <a:latin typeface="Times New Roman"/>
                          <a:cs typeface="Times New Roman"/>
                        </a:rPr>
                        <a:t>∨</a:t>
                      </a:r>
                      <a:r>
                        <a:rPr lang="fr-FR" sz="2400" baseline="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 </a:t>
                      </a:r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</a:tr>
              <a:tr h="717297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67980" y="6037721"/>
            <a:ext cx="83150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Exemple: Nous allons au cinéma ou au restaurant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548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Si vous êtes surpris, </a:t>
            </a:r>
            <a:r>
              <a:rPr lang="fr-FR" sz="3600" dirty="0" smtClean="0">
                <a:latin typeface="Times New Roman"/>
                <a:cs typeface="Times New Roman"/>
              </a:rPr>
              <a:t>revoyez </a:t>
            </a:r>
            <a:r>
              <a:rPr lang="fr-FR" sz="3600" dirty="0">
                <a:latin typeface="Times New Roman"/>
                <a:cs typeface="Times New Roman"/>
              </a:rPr>
              <a:t>les tables de vérité. </a:t>
            </a:r>
            <a:r>
              <a:rPr lang="fr-FR" dirty="0">
                <a:latin typeface="Times New Roman"/>
                <a:cs typeface="Times New Roman"/>
              </a:rPr>
              <a:t/>
            </a:r>
            <a:br>
              <a:rPr lang="fr-FR" dirty="0">
                <a:latin typeface="Times New Roman"/>
                <a:cs typeface="Times New Roman"/>
              </a:rPr>
            </a:b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7730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319675"/>
              </p:ext>
            </p:extLst>
          </p:nvPr>
        </p:nvGraphicFramePr>
        <p:xfrm>
          <a:off x="567980" y="1468894"/>
          <a:ext cx="7765542" cy="4373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88514"/>
                <a:gridCol w="2588514"/>
                <a:gridCol w="2588514"/>
              </a:tblGrid>
              <a:tr h="679786"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 P </a:t>
                      </a:r>
                      <a:r>
                        <a:rPr lang="fr-FR" sz="3200" dirty="0" smtClean="0">
                          <a:effectLst/>
                          <a:latin typeface="Times New Roman"/>
                          <a:cs typeface="Times New Roman"/>
                        </a:rPr>
                        <a:t>∨</a:t>
                      </a:r>
                      <a:r>
                        <a:rPr lang="fr-FR" sz="2400" baseline="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 </a:t>
                      </a:r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    V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</a:tr>
              <a:tr h="717297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67980" y="6037721"/>
            <a:ext cx="83150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Exemple: Nous allons au cinéma ou au restaurant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115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Si vous êtes surpris, </a:t>
            </a:r>
            <a:r>
              <a:rPr lang="fr-FR" sz="3600" dirty="0" smtClean="0">
                <a:latin typeface="Times New Roman"/>
                <a:cs typeface="Times New Roman"/>
              </a:rPr>
              <a:t>revoyez </a:t>
            </a:r>
            <a:r>
              <a:rPr lang="fr-FR" sz="3600" dirty="0">
                <a:latin typeface="Times New Roman"/>
                <a:cs typeface="Times New Roman"/>
              </a:rPr>
              <a:t>les tables de vérité. </a:t>
            </a:r>
            <a:r>
              <a:rPr lang="fr-FR" dirty="0">
                <a:latin typeface="Times New Roman"/>
                <a:cs typeface="Times New Roman"/>
              </a:rPr>
              <a:t/>
            </a:r>
            <a:br>
              <a:rPr lang="fr-FR" dirty="0">
                <a:latin typeface="Times New Roman"/>
                <a:cs typeface="Times New Roman"/>
              </a:rPr>
            </a:b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7730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23407"/>
              </p:ext>
            </p:extLst>
          </p:nvPr>
        </p:nvGraphicFramePr>
        <p:xfrm>
          <a:off x="567980" y="1468894"/>
          <a:ext cx="7765542" cy="4373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88514"/>
                <a:gridCol w="2588514"/>
                <a:gridCol w="2588514"/>
              </a:tblGrid>
              <a:tr h="679786"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 P </a:t>
                      </a:r>
                      <a:r>
                        <a:rPr lang="fr-FR" sz="3200" dirty="0" smtClean="0">
                          <a:effectLst/>
                          <a:latin typeface="Times New Roman"/>
                          <a:cs typeface="Times New Roman"/>
                        </a:rPr>
                        <a:t>∨</a:t>
                      </a:r>
                      <a:r>
                        <a:rPr lang="fr-FR" sz="2400" baseline="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 </a:t>
                      </a:r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    V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    V</a:t>
                      </a:r>
                    </a:p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</a:tr>
              <a:tr h="717297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67980" y="6037721"/>
            <a:ext cx="83150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Exemple: Nous allons au cinéma ou au restaurant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115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Si vous êtes surpris, </a:t>
            </a:r>
            <a:r>
              <a:rPr lang="fr-FR" sz="3600" dirty="0" smtClean="0">
                <a:latin typeface="Times New Roman"/>
                <a:cs typeface="Times New Roman"/>
              </a:rPr>
              <a:t>revoyez </a:t>
            </a:r>
            <a:r>
              <a:rPr lang="fr-FR" sz="3600" dirty="0">
                <a:latin typeface="Times New Roman"/>
                <a:cs typeface="Times New Roman"/>
              </a:rPr>
              <a:t>les tables de vérité. </a:t>
            </a:r>
            <a:r>
              <a:rPr lang="fr-FR" dirty="0">
                <a:latin typeface="Times New Roman"/>
                <a:cs typeface="Times New Roman"/>
              </a:rPr>
              <a:t/>
            </a:r>
            <a:br>
              <a:rPr lang="fr-FR" dirty="0">
                <a:latin typeface="Times New Roman"/>
                <a:cs typeface="Times New Roman"/>
              </a:rPr>
            </a:b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7730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772110"/>
              </p:ext>
            </p:extLst>
          </p:nvPr>
        </p:nvGraphicFramePr>
        <p:xfrm>
          <a:off x="567980" y="1468894"/>
          <a:ext cx="7765542" cy="4373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88514"/>
                <a:gridCol w="2588514"/>
                <a:gridCol w="2588514"/>
              </a:tblGrid>
              <a:tr h="679786"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 P </a:t>
                      </a:r>
                      <a:r>
                        <a:rPr lang="fr-FR" sz="3200" dirty="0" smtClean="0">
                          <a:effectLst/>
                          <a:latin typeface="Times New Roman"/>
                          <a:cs typeface="Times New Roman"/>
                        </a:rPr>
                        <a:t>∨</a:t>
                      </a:r>
                      <a:r>
                        <a:rPr lang="fr-FR" sz="2400" baseline="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 </a:t>
                      </a:r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    V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    V</a:t>
                      </a:r>
                    </a:p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    V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</a:tr>
              <a:tr h="717297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67980" y="6037721"/>
            <a:ext cx="83150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Exemple: Nous allons au cinéma ou au restaurant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80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600" dirty="0" smtClean="0">
              <a:latin typeface="Times New Roman"/>
              <a:cs typeface="Times New Roman"/>
            </a:endParaRPr>
          </a:p>
          <a:p>
            <a:pPr marL="514350" indent="-514350">
              <a:buAutoNum type="arabicParenR"/>
            </a:pPr>
            <a:r>
              <a:rPr lang="fr-FR" sz="3600" dirty="0" smtClean="0">
                <a:latin typeface="Times New Roman"/>
                <a:cs typeface="Times New Roman"/>
              </a:rPr>
              <a:t>Résultat et feedback du second concours de plaidoiries</a:t>
            </a:r>
          </a:p>
          <a:p>
            <a:pPr marL="514350" indent="-514350">
              <a:buAutoNum type="arabicParenR"/>
            </a:pPr>
            <a:r>
              <a:rPr lang="fr-FR" sz="3600" dirty="0" smtClean="0">
                <a:latin typeface="Times New Roman"/>
                <a:cs typeface="Times New Roman"/>
              </a:rPr>
              <a:t>Logique formelle: révision et approfondissement 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369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Si vous êtes surpris, </a:t>
            </a:r>
            <a:r>
              <a:rPr lang="fr-FR" sz="3600" dirty="0" smtClean="0">
                <a:latin typeface="Times New Roman"/>
                <a:cs typeface="Times New Roman"/>
              </a:rPr>
              <a:t>revoyez </a:t>
            </a:r>
            <a:r>
              <a:rPr lang="fr-FR" sz="3600" dirty="0">
                <a:latin typeface="Times New Roman"/>
                <a:cs typeface="Times New Roman"/>
              </a:rPr>
              <a:t>les tables de vérité. </a:t>
            </a:r>
            <a:r>
              <a:rPr lang="fr-FR" dirty="0">
                <a:latin typeface="Times New Roman"/>
                <a:cs typeface="Times New Roman"/>
              </a:rPr>
              <a:t/>
            </a:r>
            <a:br>
              <a:rPr lang="fr-FR" dirty="0">
                <a:latin typeface="Times New Roman"/>
                <a:cs typeface="Times New Roman"/>
              </a:rPr>
            </a:b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7730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975707"/>
              </p:ext>
            </p:extLst>
          </p:nvPr>
        </p:nvGraphicFramePr>
        <p:xfrm>
          <a:off x="567980" y="1468894"/>
          <a:ext cx="7765542" cy="4373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88514"/>
                <a:gridCol w="2588514"/>
                <a:gridCol w="2588514"/>
              </a:tblGrid>
              <a:tr h="679786"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 P </a:t>
                      </a:r>
                      <a:r>
                        <a:rPr lang="fr-FR" sz="3200" dirty="0" smtClean="0">
                          <a:effectLst/>
                          <a:latin typeface="Times New Roman"/>
                          <a:cs typeface="Times New Roman"/>
                        </a:rPr>
                        <a:t>∨</a:t>
                      </a:r>
                      <a:r>
                        <a:rPr lang="fr-FR" sz="2400" baseline="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 </a:t>
                      </a:r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    V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    V</a:t>
                      </a:r>
                    </a:p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    V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</a:tr>
              <a:tr h="717297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    F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67980" y="6037721"/>
            <a:ext cx="83150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Exemple: Nous allons au cinéma ou au restaurant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737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79156"/>
            <a:ext cx="8229600" cy="54470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« Si </a:t>
            </a:r>
            <a:r>
              <a:rPr lang="fr-FR" dirty="0">
                <a:latin typeface="Times New Roman"/>
                <a:cs typeface="Times New Roman"/>
              </a:rPr>
              <a:t>l’ESCG est à Bruxelles et que Bruxelles est en Belgique alors la majorité des étudiants de l’ESCG sont de nationalité </a:t>
            </a:r>
            <a:r>
              <a:rPr lang="fr-FR" dirty="0" smtClean="0">
                <a:latin typeface="Times New Roman"/>
                <a:cs typeface="Times New Roman"/>
              </a:rPr>
              <a:t>Belge. »</a:t>
            </a: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(E </a:t>
            </a:r>
            <a:r>
              <a:rPr lang="en-GB" sz="4000" dirty="0" smtClean="0">
                <a:latin typeface="Times New Roman"/>
                <a:cs typeface="Times New Roman"/>
              </a:rPr>
              <a:t>° B) </a:t>
            </a:r>
            <a:r>
              <a:rPr lang="fr-FR" sz="4000" dirty="0" smtClean="0">
                <a:latin typeface="Times New Roman"/>
                <a:cs typeface="Times New Roman"/>
              </a:rPr>
              <a:t>→ N</a:t>
            </a:r>
          </a:p>
          <a:p>
            <a:pPr marL="0" indent="0">
              <a:buNone/>
            </a:pPr>
            <a:r>
              <a:rPr lang="fr-FR" dirty="0">
                <a:latin typeface="Times New Roman"/>
                <a:cs typeface="Times New Roman"/>
              </a:rPr>
              <a:t> </a:t>
            </a:r>
            <a:r>
              <a:rPr lang="fr-FR" dirty="0" smtClean="0">
                <a:latin typeface="Times New Roman"/>
                <a:cs typeface="Times New Roman"/>
              </a:rPr>
              <a:t>                         </a:t>
            </a:r>
            <a:r>
              <a:rPr lang="fr-FR" sz="4000" dirty="0" smtClean="0">
                <a:latin typeface="Times New Roman"/>
                <a:cs typeface="Times New Roman"/>
              </a:rPr>
              <a:t>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  V    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F</a:t>
            </a:r>
          </a:p>
          <a:p>
            <a:pPr marL="0" indent="0">
              <a:buNone/>
            </a:pPr>
            <a:r>
              <a:rPr lang="fr-FR" sz="4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       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V  </a:t>
            </a:r>
          </a:p>
          <a:p>
            <a:pPr marL="0" indent="0">
              <a:buNone/>
            </a:pPr>
            <a:r>
              <a:rPr lang="fr-FR" sz="40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               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</a:p>
          <a:p>
            <a:pPr marL="0" indent="0">
              <a:buNone/>
            </a:pP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139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1514"/>
            <a:ext cx="8229600" cy="559465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3. Établir les conditions de vérité d’une affirmation 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275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7742"/>
            <a:ext cx="8229600" cy="535842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Différence entre : </a:t>
            </a:r>
          </a:p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1) se demander si une affirmation donnée est vraie</a:t>
            </a:r>
          </a:p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2) se demander à quelles conditions une affirmation donnée est vraie</a:t>
            </a:r>
          </a:p>
          <a:p>
            <a:pPr marL="0" indent="0" algn="just">
              <a:buNone/>
            </a:pPr>
            <a:endParaRPr lang="fr-FR" sz="44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Pour établir les conditions de vérité d’une affirmation, on utilise une table de vérités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5951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Exemple 1: « Il fait beau »</a:t>
            </a: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1 seule proposition, 2 possibilités:</a:t>
            </a: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571256"/>
              </p:ext>
            </p:extLst>
          </p:nvPr>
        </p:nvGraphicFramePr>
        <p:xfrm>
          <a:off x="3030773" y="2834739"/>
          <a:ext cx="1340037" cy="27717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40037"/>
              </a:tblGrid>
              <a:tr h="923909">
                <a:tc>
                  <a:txBody>
                    <a:bodyPr/>
                    <a:lstStyle/>
                    <a:p>
                      <a:r>
                        <a:rPr lang="fr-FR" sz="48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fr-FR" sz="4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923909">
                <a:tc>
                  <a:txBody>
                    <a:bodyPr/>
                    <a:lstStyle/>
                    <a:p>
                      <a:r>
                        <a:rPr lang="fr-FR" sz="48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4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923909">
                <a:tc>
                  <a:txBody>
                    <a:bodyPr/>
                    <a:lstStyle/>
                    <a:p>
                      <a:r>
                        <a:rPr lang="fr-FR" sz="48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82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354" y="442928"/>
            <a:ext cx="8229600" cy="5683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« Il fait beau et chaud » </a:t>
            </a:r>
          </a:p>
          <a:p>
            <a:pPr marL="0" indent="0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4 possibilités: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Il est vrai qu’il fait beau et chaud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Il fait beau mais pas chaud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Il ne fait pas beau mais il fait chaud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Il ne fait ni beau ni chaud</a:t>
            </a:r>
            <a:endParaRPr lang="fr-FR" sz="4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0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355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Les tables de vérité: la conjonction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7730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36661"/>
              </p:ext>
            </p:extLst>
          </p:nvPr>
        </p:nvGraphicFramePr>
        <p:xfrm>
          <a:off x="663969" y="1600200"/>
          <a:ext cx="7765542" cy="37390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88514"/>
                <a:gridCol w="2588514"/>
                <a:gridCol w="2588514"/>
              </a:tblGrid>
              <a:tr h="919730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 P°Q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453795" y="6020363"/>
            <a:ext cx="51239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Exemple: Il fait beau et chaud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841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mes New Roman"/>
                <a:cs typeface="Times New Roman"/>
              </a:rPr>
              <a:t>Les tables de vérité: la conjonction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7730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171777"/>
              </p:ext>
            </p:extLst>
          </p:nvPr>
        </p:nvGraphicFramePr>
        <p:xfrm>
          <a:off x="663969" y="1600200"/>
          <a:ext cx="7765542" cy="38571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88514"/>
                <a:gridCol w="2588514"/>
                <a:gridCol w="2588514"/>
              </a:tblGrid>
              <a:tr h="919730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 P°Q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V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453795" y="6020363"/>
            <a:ext cx="51239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Exemple: Il fait beau et chaud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733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mes New Roman"/>
                <a:cs typeface="Times New Roman"/>
              </a:rPr>
              <a:t>Les tables de vérité: la conjonction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7730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91812"/>
              </p:ext>
            </p:extLst>
          </p:nvPr>
        </p:nvGraphicFramePr>
        <p:xfrm>
          <a:off x="663969" y="1600200"/>
          <a:ext cx="7765542" cy="39600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88514"/>
                <a:gridCol w="2588514"/>
                <a:gridCol w="2588514"/>
              </a:tblGrid>
              <a:tr h="919730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 P°Q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V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</a:t>
                      </a:r>
                    </a:p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453795" y="6020363"/>
            <a:ext cx="51239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Exemple: Il fait beau et chaud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07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mes New Roman"/>
                <a:cs typeface="Times New Roman"/>
              </a:rPr>
              <a:t>Les tables de vérité: la conjonction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7730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025889"/>
              </p:ext>
            </p:extLst>
          </p:nvPr>
        </p:nvGraphicFramePr>
        <p:xfrm>
          <a:off x="567980" y="1468894"/>
          <a:ext cx="7765542" cy="4373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88514"/>
                <a:gridCol w="2588514"/>
                <a:gridCol w="2588514"/>
              </a:tblGrid>
              <a:tr h="679786"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 P°Q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V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</a:t>
                      </a:r>
                    </a:p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</a:tr>
              <a:tr h="717297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453795" y="6020363"/>
            <a:ext cx="51239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Exemple: Il fait beau et chaud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950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Feedback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332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mes New Roman"/>
                <a:cs typeface="Times New Roman"/>
              </a:rPr>
              <a:t>Les tables de vérité: la conjonction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7730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595633"/>
              </p:ext>
            </p:extLst>
          </p:nvPr>
        </p:nvGraphicFramePr>
        <p:xfrm>
          <a:off x="567980" y="1468894"/>
          <a:ext cx="7765542" cy="4373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88514"/>
                <a:gridCol w="2588514"/>
                <a:gridCol w="2588514"/>
              </a:tblGrid>
              <a:tr h="679786"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/>
                          <a:cs typeface="Times New Roman"/>
                        </a:rPr>
                        <a:t> P°Q</a:t>
                      </a:r>
                      <a:endParaRPr lang="fr-FR" sz="4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V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</a:t>
                      </a:r>
                    </a:p>
                    <a:p>
                      <a:endParaRPr lang="fr-FR" sz="11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0482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</a:tr>
              <a:tr h="717297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40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453795" y="6020363"/>
            <a:ext cx="51239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Exemple: Il fait beau et chaud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069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algn="just">
              <a:buFont typeface="Symbol" charset="0"/>
              <a:buChar char=""/>
            </a:pPr>
            <a:r>
              <a:rPr lang="fr-FR" sz="4000" dirty="0" smtClean="0">
                <a:latin typeface="Times New Roman"/>
                <a:cs typeface="Times New Roman"/>
              </a:rPr>
              <a:t>Les tables de vérité rendent plus lisibles les conditions auxquelles une affirmation peut être vraie</a:t>
            </a:r>
          </a:p>
        </p:txBody>
      </p:sp>
    </p:spTree>
    <p:extLst>
      <p:ext uri="{BB962C8B-B14F-4D97-AF65-F5344CB8AC3E}">
        <p14:creationId xmlns:p14="http://schemas.microsoft.com/office/powerpoint/2010/main" val="15174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À vous!</a:t>
            </a: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Exercice 2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110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=&gt; Les </a:t>
            </a:r>
            <a:r>
              <a:rPr lang="fr-FR" dirty="0">
                <a:latin typeface="Times New Roman"/>
                <a:cs typeface="Times New Roman"/>
              </a:rPr>
              <a:t>tables de vérité peuvent également être utilisées pour tester la validité des arguments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424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4. Tester la validité des arguments à l’aide d’une table de vérité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648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100"/>
            <a:ext cx="8229600" cy="55060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P→Q/ ¬P // ¬Q</a:t>
            </a: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Valide? </a:t>
            </a:r>
          </a:p>
          <a:p>
            <a:pPr>
              <a:buFont typeface="Symbol" charset="0"/>
              <a:buChar char=""/>
            </a:pPr>
            <a:r>
              <a:rPr lang="fr-FR" dirty="0" smtClean="0">
                <a:latin typeface="Times New Roman"/>
                <a:cs typeface="Times New Roman"/>
              </a:rPr>
              <a:t>Table de vérités</a:t>
            </a:r>
          </a:p>
          <a:p>
            <a:pPr>
              <a:buFont typeface="Symbol" charset="0"/>
              <a:buChar char=""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Objectif: </a:t>
            </a:r>
            <a:r>
              <a:rPr lang="fr-FR" dirty="0">
                <a:latin typeface="Times New Roman"/>
                <a:cs typeface="Times New Roman"/>
              </a:rPr>
              <a:t>Passer en revue toutes les </a:t>
            </a:r>
            <a:r>
              <a:rPr lang="fr-FR" dirty="0" smtClean="0">
                <a:latin typeface="Times New Roman"/>
                <a:cs typeface="Times New Roman"/>
              </a:rPr>
              <a:t>possibilités.</a:t>
            </a:r>
            <a:endParaRPr lang="fr-FR" dirty="0">
              <a:latin typeface="Times New Roman"/>
              <a:cs typeface="Times New Roman"/>
            </a:endParaRPr>
          </a:p>
          <a:p>
            <a:pPr algn="just">
              <a:buFont typeface="Wingdings" charset="2"/>
              <a:buChar char="ü"/>
            </a:pPr>
            <a:r>
              <a:rPr lang="fr-FR" dirty="0">
                <a:latin typeface="Times New Roman"/>
                <a:cs typeface="Times New Roman"/>
              </a:rPr>
              <a:t>S’il est possible que l’argument </a:t>
            </a:r>
            <a:r>
              <a:rPr lang="fr-FR" dirty="0" smtClean="0">
                <a:latin typeface="Times New Roman"/>
                <a:cs typeface="Times New Roman"/>
              </a:rPr>
              <a:t>ait </a:t>
            </a:r>
            <a:r>
              <a:rPr lang="fr-FR" dirty="0">
                <a:latin typeface="Times New Roman"/>
                <a:cs typeface="Times New Roman"/>
              </a:rPr>
              <a:t>une conclusion fausse </a:t>
            </a:r>
            <a:r>
              <a:rPr lang="fr-FR" dirty="0" smtClean="0">
                <a:latin typeface="Times New Roman"/>
                <a:cs typeface="Times New Roman"/>
              </a:rPr>
              <a:t>avec des prémisses vraies, cela veut que l’argument peut conduire à de mauvais raisonnements. </a:t>
            </a:r>
          </a:p>
          <a:p>
            <a:pPr algn="just">
              <a:buFont typeface="Wingdings" charset="2"/>
              <a:buChar char="ü"/>
            </a:pPr>
            <a:r>
              <a:rPr lang="fr-FR" dirty="0" smtClean="0">
                <a:latin typeface="Times New Roman"/>
                <a:cs typeface="Times New Roman"/>
              </a:rPr>
              <a:t>Cela veut dire que l’argument est invalide.</a:t>
            </a: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3669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098177"/>
              </p:ext>
            </p:extLst>
          </p:nvPr>
        </p:nvGraphicFramePr>
        <p:xfrm>
          <a:off x="1299430" y="1889169"/>
          <a:ext cx="6925927" cy="3396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069"/>
                <a:gridCol w="823218"/>
                <a:gridCol w="1381831"/>
                <a:gridCol w="1764039"/>
                <a:gridCol w="1073885"/>
                <a:gridCol w="1073885"/>
              </a:tblGrid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→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Q     /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  ¬P</a:t>
                      </a:r>
                      <a:r>
                        <a:rPr lang="fr-FR" sz="3200" baseline="0" dirty="0" smtClean="0">
                          <a:latin typeface="Times New Roman"/>
                          <a:cs typeface="Times New Roman"/>
                        </a:rPr>
                        <a:t>      </a:t>
                      </a: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//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    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Q 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983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44894"/>
              </p:ext>
            </p:extLst>
          </p:nvPr>
        </p:nvGraphicFramePr>
        <p:xfrm>
          <a:off x="1313642" y="1771056"/>
          <a:ext cx="6925926" cy="3396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830"/>
                <a:gridCol w="656107"/>
                <a:gridCol w="1490438"/>
                <a:gridCol w="1016829"/>
                <a:gridCol w="1405944"/>
                <a:gridCol w="855889"/>
                <a:gridCol w="855889"/>
              </a:tblGrid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→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Q     /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     ¬ 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lang="fr-FR" sz="3200" baseline="0" dirty="0" smtClean="0">
                          <a:latin typeface="Times New Roman"/>
                          <a:cs typeface="Times New Roman"/>
                        </a:rPr>
                        <a:t>     </a:t>
                      </a: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//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    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Q 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     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      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84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226845"/>
              </p:ext>
            </p:extLst>
          </p:nvPr>
        </p:nvGraphicFramePr>
        <p:xfrm>
          <a:off x="1313642" y="1771056"/>
          <a:ext cx="6925926" cy="3396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830"/>
                <a:gridCol w="656107"/>
                <a:gridCol w="1490438"/>
                <a:gridCol w="1016829"/>
                <a:gridCol w="1405944"/>
                <a:gridCol w="855889"/>
                <a:gridCol w="855889"/>
              </a:tblGrid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→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Q     /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     ¬ 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lang="fr-FR" sz="3200" baseline="0" dirty="0" smtClean="0">
                          <a:latin typeface="Times New Roman"/>
                          <a:cs typeface="Times New Roman"/>
                        </a:rPr>
                        <a:t>     </a:t>
                      </a: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//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    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Q 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F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     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F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F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F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F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29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216119"/>
              </p:ext>
            </p:extLst>
          </p:nvPr>
        </p:nvGraphicFramePr>
        <p:xfrm>
          <a:off x="1313642" y="1771056"/>
          <a:ext cx="6925926" cy="3396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830"/>
                <a:gridCol w="656107"/>
                <a:gridCol w="1490438"/>
                <a:gridCol w="1016829"/>
                <a:gridCol w="1405944"/>
                <a:gridCol w="855889"/>
                <a:gridCol w="855889"/>
              </a:tblGrid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→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Q     /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     ¬ 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lang="fr-FR" sz="3200" baseline="0" dirty="0" smtClean="0">
                          <a:latin typeface="Times New Roman"/>
                          <a:cs typeface="Times New Roman"/>
                        </a:rPr>
                        <a:t>     </a:t>
                      </a: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//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    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latin typeface="Times New Roman"/>
                          <a:cs typeface="Times New Roman"/>
                        </a:rPr>
                        <a:t>Q </a:t>
                      </a:r>
                      <a:endParaRPr lang="fr-FR" sz="3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F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     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F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F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F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F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V  </a:t>
                      </a:r>
                      <a:r>
                        <a:rPr lang="fr-FR" sz="3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fr-FR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7928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V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F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06727" y="5433249"/>
            <a:ext cx="8937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Times New Roman"/>
                <a:cs typeface="Times New Roman"/>
              </a:rPr>
              <a:t>Invalide</a:t>
            </a:r>
            <a:r>
              <a:rPr lang="fr-FR" sz="3200" dirty="0" smtClean="0">
                <a:latin typeface="Times New Roman"/>
                <a:cs typeface="Times New Roman"/>
              </a:rPr>
              <a:t>, car il est possible que ses prémisses soient vraies et que sa conclusion soit fausse</a:t>
            </a:r>
            <a:r>
              <a:rPr lang="fr-FR" dirty="0" smtClean="0">
                <a:latin typeface="Times New Roman"/>
                <a:cs typeface="Times New Roman"/>
              </a:rPr>
              <a:t>.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494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099"/>
            <a:ext cx="8018627" cy="55060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1. N’inventez pas de faits, exploitez les faits existants</a:t>
            </a:r>
          </a:p>
          <a:p>
            <a:pPr marL="742950" indent="-742950" algn="just">
              <a:buAutoNum type="arabicPeriod"/>
            </a:pPr>
            <a:endParaRPr lang="fr-FR" sz="3600" dirty="0">
              <a:latin typeface="Times New Roman"/>
              <a:cs typeface="Times New Roman"/>
            </a:endParaRPr>
          </a:p>
          <a:p>
            <a:pPr algn="just">
              <a:buFont typeface="Symbol" charset="0"/>
              <a:buChar char=""/>
            </a:pPr>
            <a:r>
              <a:rPr lang="fr-FR" sz="3600" dirty="0" smtClean="0">
                <a:latin typeface="Times New Roman"/>
                <a:cs typeface="Times New Roman"/>
              </a:rPr>
              <a:t>Je ne veux plus voir dans vos plaidoiries de faits qui ne sont pas dans l’énoncé </a:t>
            </a:r>
          </a:p>
          <a:p>
            <a:pPr marL="0" indent="0" algn="just">
              <a:buNone/>
            </a:pPr>
            <a:endParaRPr lang="fr-FR" sz="36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Pourquoi? </a:t>
            </a:r>
          </a:p>
          <a:p>
            <a:pPr marL="0" indent="0" algn="just">
              <a:buNone/>
            </a:pPr>
            <a:r>
              <a:rPr lang="fr-FR" sz="3600" dirty="0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r>
              <a:rPr lang="fr-FR" sz="36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 capacité à tirer les faits à votre avantage est utile. </a:t>
            </a: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Inventez des faits est une solution de facilité et une mauvaise habitude.  </a:t>
            </a:r>
            <a:endParaRPr lang="fr-FR"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185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Exercice 3 </a:t>
            </a:r>
          </a:p>
          <a:p>
            <a:pPr marL="0" indent="0">
              <a:buNone/>
            </a:pPr>
            <a:r>
              <a:rPr lang="fr-FR" dirty="0">
                <a:latin typeface="Times New Roman"/>
                <a:cs typeface="Times New Roman"/>
              </a:rPr>
              <a:t>T</a:t>
            </a:r>
            <a:r>
              <a:rPr lang="fr-FR" dirty="0" smtClean="0">
                <a:latin typeface="Times New Roman"/>
                <a:cs typeface="Times New Roman"/>
              </a:rPr>
              <a:t>estez la validité de l’argument suivant: </a:t>
            </a: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« Ou bien Marc est incompétent, ou bien </a:t>
            </a:r>
            <a:r>
              <a:rPr lang="fr-FR" dirty="0">
                <a:latin typeface="Times New Roman"/>
                <a:cs typeface="Times New Roman"/>
              </a:rPr>
              <a:t>il obtiendra un </a:t>
            </a:r>
            <a:r>
              <a:rPr lang="fr-FR" dirty="0" smtClean="0">
                <a:latin typeface="Times New Roman"/>
                <a:cs typeface="Times New Roman"/>
              </a:rPr>
              <a:t>poste </a:t>
            </a:r>
            <a:r>
              <a:rPr lang="fr-FR" dirty="0">
                <a:latin typeface="Times New Roman"/>
                <a:cs typeface="Times New Roman"/>
              </a:rPr>
              <a:t>important. Marc </a:t>
            </a:r>
            <a:r>
              <a:rPr lang="fr-FR" dirty="0" smtClean="0">
                <a:latin typeface="Times New Roman"/>
                <a:cs typeface="Times New Roman"/>
              </a:rPr>
              <a:t>est incompétent</a:t>
            </a:r>
            <a:r>
              <a:rPr lang="fr-FR" dirty="0">
                <a:latin typeface="Times New Roman"/>
                <a:cs typeface="Times New Roman"/>
              </a:rPr>
              <a:t>. Donc il n’obtiendra pas de </a:t>
            </a:r>
            <a:r>
              <a:rPr lang="fr-FR" dirty="0" smtClean="0">
                <a:latin typeface="Times New Roman"/>
                <a:cs typeface="Times New Roman"/>
              </a:rPr>
              <a:t>poste </a:t>
            </a:r>
            <a:r>
              <a:rPr lang="fr-FR" dirty="0">
                <a:latin typeface="Times New Roman"/>
                <a:cs typeface="Times New Roman"/>
              </a:rPr>
              <a:t>important ». </a:t>
            </a:r>
            <a:endParaRPr lang="en-GB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833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737730"/>
              </p:ext>
            </p:extLst>
          </p:nvPr>
        </p:nvGraphicFramePr>
        <p:xfrm>
          <a:off x="870655" y="1600200"/>
          <a:ext cx="73393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762"/>
                <a:gridCol w="679248"/>
                <a:gridCol w="2096807"/>
                <a:gridCol w="1838583"/>
                <a:gridCol w="701212"/>
                <a:gridCol w="11517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M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P        /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 M      //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fr-FR" sz="3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¬</a:t>
                      </a:r>
                      <a:r>
                        <a:rPr lang="en-GB" sz="36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83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003775"/>
              </p:ext>
            </p:extLst>
          </p:nvPr>
        </p:nvGraphicFramePr>
        <p:xfrm>
          <a:off x="870655" y="1600200"/>
          <a:ext cx="73393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762"/>
                <a:gridCol w="679248"/>
                <a:gridCol w="2096807"/>
                <a:gridCol w="1838583"/>
                <a:gridCol w="701212"/>
                <a:gridCol w="11517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M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P        //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 M      //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fr-FR" sz="3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¬</a:t>
                      </a:r>
                      <a:r>
                        <a:rPr lang="en-GB" sz="36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 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 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 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 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905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369360"/>
              </p:ext>
            </p:extLst>
          </p:nvPr>
        </p:nvGraphicFramePr>
        <p:xfrm>
          <a:off x="870655" y="1600200"/>
          <a:ext cx="73393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762"/>
                <a:gridCol w="679248"/>
                <a:gridCol w="2096807"/>
                <a:gridCol w="1838583"/>
                <a:gridCol w="701212"/>
                <a:gridCol w="11517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M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P        //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 M      //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fr-FR" sz="3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¬</a:t>
                      </a:r>
                      <a:r>
                        <a:rPr lang="en-GB" sz="36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  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  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  F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  F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415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35201"/>
              </p:ext>
            </p:extLst>
          </p:nvPr>
        </p:nvGraphicFramePr>
        <p:xfrm>
          <a:off x="870655" y="1600200"/>
          <a:ext cx="73393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762"/>
                <a:gridCol w="679248"/>
                <a:gridCol w="2096807"/>
                <a:gridCol w="1838583"/>
                <a:gridCol w="701212"/>
                <a:gridCol w="11517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M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P        //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 M      //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fr-FR" sz="3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¬</a:t>
                      </a:r>
                      <a:r>
                        <a:rPr lang="en-GB" sz="36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  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lang="fr-FR" sz="3600" b="1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  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  F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  F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290449" y="5197020"/>
            <a:ext cx="5118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Times New Roman"/>
                <a:cs typeface="Times New Roman"/>
              </a:rPr>
              <a:t>L’argument est invalide.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830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Les tables de vérité indirectes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352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354" y="442928"/>
            <a:ext cx="8229600" cy="5683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« Il fait beau et chaud » </a:t>
            </a:r>
          </a:p>
          <a:p>
            <a:pPr marL="0" indent="0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4 possibilités: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Il est vrai qu’il fait beau et chaud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Il fait beau mais pas chaud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Il ne fait pas beau mais il fait chaud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Il ne fait ni beau ni chaud</a:t>
            </a:r>
            <a:endParaRPr lang="fr-FR" sz="4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0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942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6800"/>
            <a:ext cx="8229600" cy="5299364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« Il fait beau et chaud et clair »</a:t>
            </a:r>
          </a:p>
          <a:p>
            <a:pPr marL="0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Il est vrai qu’il fait beau et chaud et clair</a:t>
            </a:r>
          </a:p>
          <a:p>
            <a:pPr marL="0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Il est vrai qu’il fait beau et chaud, mais pas clair…</a:t>
            </a:r>
          </a:p>
          <a:p>
            <a:pPr marL="0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8 possibilités = 8 lignes pour la table de vérités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1206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7742"/>
            <a:ext cx="8686800" cy="58171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« S’il fait beau et chaud et clair, alors Thomas va se promener »</a:t>
            </a:r>
          </a:p>
          <a:p>
            <a:pPr marL="0" indent="0">
              <a:buNone/>
            </a:pPr>
            <a:endParaRPr lang="fr-FR" sz="40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4000" dirty="0">
                <a:latin typeface="Times New Roman"/>
                <a:cs typeface="Times New Roman"/>
              </a:rPr>
              <a:t>La formule pour le déterminer </a:t>
            </a:r>
            <a:r>
              <a:rPr lang="fr-FR" sz="4000" dirty="0" smtClean="0">
                <a:latin typeface="Times New Roman"/>
                <a:cs typeface="Times New Roman"/>
              </a:rPr>
              <a:t>est le nombre de lignes pour la table est :</a:t>
            </a:r>
          </a:p>
          <a:p>
            <a:pPr marL="0" indent="0" algn="just">
              <a:buNone/>
            </a:pPr>
            <a:endParaRPr lang="fr-FR" sz="4000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fr-FR" sz="5200" b="1" dirty="0" smtClean="0">
                <a:latin typeface="Times New Roman"/>
                <a:cs typeface="Times New Roman"/>
              </a:rPr>
              <a:t> </a:t>
            </a:r>
            <a:r>
              <a:rPr lang="fr-FR" sz="5200" b="1" dirty="0">
                <a:latin typeface="Times New Roman"/>
                <a:cs typeface="Times New Roman"/>
              </a:rPr>
              <a:t>L=2</a:t>
            </a:r>
            <a:r>
              <a:rPr lang="fr-FR" sz="5200" b="1" baseline="30000" dirty="0">
                <a:latin typeface="Times New Roman"/>
                <a:cs typeface="Times New Roman"/>
              </a:rPr>
              <a:t>n </a:t>
            </a:r>
            <a:endParaRPr lang="fr-FR" sz="5200" b="1" baseline="30000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fr-FR" sz="4000" b="1" baseline="30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4000" dirty="0">
                <a:latin typeface="Times New Roman"/>
                <a:cs typeface="Times New Roman"/>
              </a:rPr>
              <a:t>(L= nombre de ligne et n= nombre de propositions</a:t>
            </a:r>
            <a:r>
              <a:rPr lang="fr-FR" sz="4000" dirty="0" smtClean="0">
                <a:latin typeface="Times New Roman"/>
                <a:cs typeface="Times New Roman"/>
              </a:rPr>
              <a:t>)</a:t>
            </a:r>
          </a:p>
          <a:p>
            <a:pPr marL="0" indent="0" algn="just">
              <a:buNone/>
            </a:pPr>
            <a:endParaRPr lang="fr-FR" sz="40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En l’occurrence, il faudrait une table de 16 lignes…</a:t>
            </a:r>
            <a:endParaRPr lang="fr-FR" sz="4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952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6328"/>
            <a:ext cx="8229600" cy="52698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Combien de lignes comportera la table de vérité de l’argument suivant?</a:t>
            </a:r>
          </a:p>
          <a:p>
            <a:pPr marL="0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dirty="0">
                <a:latin typeface="Times New Roman"/>
                <a:cs typeface="Times New Roman"/>
              </a:rPr>
              <a:t>« Si Marie vient, Pierre viendra aussi. Mais si Pierre vient, alors c’est Arthur ou Julien qui ne viendront pas. Donc si Marie vient, Arthur ou Julien ne viendront pas. »</a:t>
            </a:r>
          </a:p>
          <a:p>
            <a:pPr marL="0" indent="0" algn="ctr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16 lignes ! </a:t>
            </a: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Tester la validité de cet argument à l’aide d’une table de vérité classique prendrait trop de temps et comprendrait un trop grand risque d’erreur…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601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1514"/>
            <a:ext cx="8229600" cy="63264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(1) « Seulement 2 semaines après que le banquier de chez </a:t>
            </a:r>
            <a:r>
              <a:rPr lang="fr-FR" i="1" dirty="0" smtClean="0">
                <a:latin typeface="Times New Roman"/>
                <a:cs typeface="Times New Roman"/>
              </a:rPr>
              <a:t>Money Partner </a:t>
            </a:r>
            <a:r>
              <a:rPr lang="fr-FR" dirty="0" smtClean="0">
                <a:latin typeface="Times New Roman"/>
                <a:cs typeface="Times New Roman"/>
              </a:rPr>
              <a:t>ait assuré mon client de la santé financière de </a:t>
            </a:r>
            <a:r>
              <a:rPr lang="fr-FR" i="1" dirty="0" smtClean="0">
                <a:latin typeface="Times New Roman"/>
                <a:cs typeface="Times New Roman"/>
              </a:rPr>
              <a:t>Greenfoot</a:t>
            </a:r>
            <a:r>
              <a:rPr lang="fr-FR" dirty="0" smtClean="0">
                <a:latin typeface="Times New Roman"/>
                <a:cs typeface="Times New Roman"/>
              </a:rPr>
              <a:t>, cette entreprise a fait faillite. Cette coïncidence est pour le moins suspecte. » </a:t>
            </a: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(2) </a:t>
            </a:r>
            <a:r>
              <a:rPr lang="fr-FR" dirty="0">
                <a:latin typeface="Times New Roman"/>
                <a:cs typeface="Times New Roman"/>
              </a:rPr>
              <a:t>« Seulement 2 semaines après que le </a:t>
            </a:r>
            <a:r>
              <a:rPr lang="fr-FR" dirty="0" smtClean="0">
                <a:latin typeface="Times New Roman"/>
                <a:cs typeface="Times New Roman"/>
              </a:rPr>
              <a:t>banquier de chez </a:t>
            </a:r>
            <a:r>
              <a:rPr lang="fr-FR" i="1" dirty="0" smtClean="0">
                <a:latin typeface="Times New Roman"/>
                <a:cs typeface="Times New Roman"/>
              </a:rPr>
              <a:t>Money Partner </a:t>
            </a:r>
            <a:r>
              <a:rPr lang="fr-FR" dirty="0" smtClean="0">
                <a:latin typeface="Times New Roman"/>
                <a:cs typeface="Times New Roman"/>
              </a:rPr>
              <a:t>ait encouragé mon client à conclure l’affaire avec </a:t>
            </a:r>
            <a:r>
              <a:rPr lang="fr-FR" i="1" dirty="0">
                <a:latin typeface="Times New Roman"/>
                <a:cs typeface="Times New Roman"/>
              </a:rPr>
              <a:t>Greenfoot</a:t>
            </a:r>
            <a:r>
              <a:rPr lang="fr-FR" dirty="0">
                <a:latin typeface="Times New Roman"/>
                <a:cs typeface="Times New Roman"/>
              </a:rPr>
              <a:t>, cette entreprise a fait faillite. Cette coïncidence est pour le moins </a:t>
            </a:r>
            <a:r>
              <a:rPr lang="fr-FR" dirty="0" smtClean="0">
                <a:latin typeface="Times New Roman"/>
                <a:cs typeface="Times New Roman"/>
              </a:rPr>
              <a:t>suspecte.</a:t>
            </a:r>
            <a:r>
              <a:rPr lang="fr-FR" dirty="0">
                <a:latin typeface="Times New Roman"/>
                <a:cs typeface="Times New Roman"/>
              </a:rPr>
              <a:t> </a:t>
            </a:r>
            <a:r>
              <a:rPr lang="fr-FR" dirty="0" smtClean="0">
                <a:latin typeface="Times New Roman"/>
                <a:cs typeface="Times New Roman"/>
              </a:rPr>
              <a:t>»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rgbClr val="008000"/>
                </a:solidFill>
                <a:latin typeface="Times New Roman"/>
                <a:cs typeface="Times New Roman"/>
              </a:rPr>
              <a:t>(2) Est moins solide que (1) car il peut être contredit par les faits…</a:t>
            </a:r>
            <a:endParaRPr lang="fr-FR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35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4342"/>
            <a:ext cx="8229600" cy="5771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b="1" dirty="0" smtClean="0">
                <a:latin typeface="Times New Roman"/>
                <a:cs typeface="Times New Roman"/>
              </a:rPr>
              <a:t>La méthode de la table de vérité indirecte</a:t>
            </a:r>
          </a:p>
          <a:p>
            <a:pPr marL="0" indent="0" algn="ctr">
              <a:buNone/>
            </a:pPr>
            <a:endParaRPr lang="fr-FR" sz="3600" b="1" dirty="0" smtClean="0">
              <a:latin typeface="Times New Roman"/>
              <a:cs typeface="Times New Roman"/>
            </a:endParaRPr>
          </a:p>
          <a:p>
            <a:pPr algn="just"/>
            <a:r>
              <a:rPr lang="fr-FR" sz="3600" dirty="0" smtClean="0">
                <a:latin typeface="Times New Roman"/>
                <a:cs typeface="Times New Roman"/>
              </a:rPr>
              <a:t>Faire l’hypothèse que l’argument est invalide (c’est-à-dire, qu’il a des prémisses vraies et une conclusion fausse)</a:t>
            </a:r>
          </a:p>
          <a:p>
            <a:pPr algn="just"/>
            <a:r>
              <a:rPr lang="fr-FR" sz="3600" dirty="0" smtClean="0">
                <a:latin typeface="Times New Roman"/>
                <a:cs typeface="Times New Roman"/>
              </a:rPr>
              <a:t>Montrer que cette hypothèse mène à une contradiction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305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90572"/>
            <a:ext cx="8229600" cy="5535592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/>
                <a:cs typeface="Times New Roman"/>
              </a:rPr>
              <a:t>« Si Marie vient, Pierre viendra aussi. Mais si Pierre vient, alors c’est Arthur ou Julien qui ne viendront pas. Donc si Marie vient, Arthur ou Julien ne viendront pas. »</a:t>
            </a:r>
          </a:p>
          <a:p>
            <a:pPr marL="0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Traduction? </a:t>
            </a:r>
          </a:p>
          <a:p>
            <a:pPr marL="0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M→P / P→ (</a:t>
            </a:r>
            <a:r>
              <a:rPr lang="fr-FR" sz="4000" dirty="0" smtClean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endParaRPr lang="fr-FR" sz="36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123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61042"/>
            <a:ext cx="8229600" cy="55651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Faire l’hypothèse que l’argument est invalide:</a:t>
            </a:r>
          </a:p>
          <a:p>
            <a:pPr marL="0" indent="0">
              <a:buNone/>
            </a:pPr>
            <a:endParaRPr lang="fr-FR" sz="4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3600" dirty="0">
                <a:latin typeface="Times New Roman"/>
                <a:cs typeface="Times New Roman"/>
              </a:rPr>
              <a:t>M→P / P→ (</a:t>
            </a:r>
            <a:r>
              <a:rPr lang="fr-FR" sz="4000" dirty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dirty="0" smtClean="0">
                <a:latin typeface="Times New Roman"/>
                <a:cs typeface="Times New Roman"/>
              </a:rPr>
              <a:t>  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V                        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endParaRPr lang="fr-FR" sz="4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591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latin typeface="Times New Roman"/>
                <a:cs typeface="Times New Roman"/>
              </a:rPr>
              <a:t>M→P / P→ (</a:t>
            </a:r>
            <a:r>
              <a:rPr lang="fr-FR" sz="4000" dirty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r>
              <a:rPr lang="fr-FR" sz="4000" dirty="0">
                <a:latin typeface="Times New Roman"/>
                <a:cs typeface="Times New Roman"/>
              </a:rPr>
              <a:t>   </a:t>
            </a:r>
            <a:r>
              <a:rPr lang="fr-FR" sz="4000" b="1" dirty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>
                <a:latin typeface="Times New Roman"/>
                <a:cs typeface="Times New Roman"/>
              </a:rPr>
              <a:t>       </a:t>
            </a:r>
            <a:r>
              <a:rPr lang="fr-FR" sz="4000" b="1" dirty="0">
                <a:solidFill>
                  <a:srgbClr val="008000"/>
                </a:solidFill>
                <a:latin typeface="Times New Roman"/>
                <a:cs typeface="Times New Roman"/>
              </a:rPr>
              <a:t> V                          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endParaRPr lang="fr-FR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576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latin typeface="Times New Roman"/>
                <a:cs typeface="Times New Roman"/>
              </a:rPr>
              <a:t>M→P / P→ (</a:t>
            </a:r>
            <a:r>
              <a:rPr lang="fr-FR" sz="4000" dirty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r>
              <a:rPr lang="fr-FR" sz="4000" dirty="0">
                <a:latin typeface="Times New Roman"/>
                <a:cs typeface="Times New Roman"/>
              </a:rPr>
              <a:t>   </a:t>
            </a:r>
            <a:r>
              <a:rPr lang="fr-FR" sz="4000" b="1" dirty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>
                <a:latin typeface="Times New Roman"/>
                <a:cs typeface="Times New Roman"/>
              </a:rPr>
              <a:t>       </a:t>
            </a:r>
            <a:r>
              <a:rPr lang="fr-FR" sz="4000" b="1" dirty="0">
                <a:solidFill>
                  <a:srgbClr val="008000"/>
                </a:solidFill>
                <a:latin typeface="Times New Roman"/>
                <a:cs typeface="Times New Roman"/>
              </a:rPr>
              <a:t> V                 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     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endParaRPr lang="fr-FR" sz="4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65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latin typeface="Times New Roman"/>
                <a:cs typeface="Times New Roman"/>
              </a:rPr>
              <a:t>M→P / P→ (</a:t>
            </a:r>
            <a:r>
              <a:rPr lang="fr-FR" sz="4000" dirty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r>
              <a:rPr lang="fr-FR" sz="4000" dirty="0">
                <a:latin typeface="Times New Roman"/>
                <a:cs typeface="Times New Roman"/>
              </a:rPr>
              <a:t>   </a:t>
            </a:r>
            <a:r>
              <a:rPr lang="fr-FR" sz="4000" b="1" dirty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>
                <a:latin typeface="Times New Roman"/>
                <a:cs typeface="Times New Roman"/>
              </a:rPr>
              <a:t>       </a:t>
            </a:r>
            <a:r>
              <a:rPr lang="fr-FR" sz="4000" b="1" dirty="0">
                <a:solidFill>
                  <a:srgbClr val="008000"/>
                </a:solidFill>
                <a:latin typeface="Times New Roman"/>
                <a:cs typeface="Times New Roman"/>
              </a:rPr>
              <a:t> V                 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FF</a:t>
            </a:r>
            <a:endParaRPr lang="fr-FR" sz="4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521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latin typeface="Times New Roman"/>
                <a:cs typeface="Times New Roman"/>
              </a:rPr>
              <a:t>M→P / P→ (</a:t>
            </a:r>
            <a:r>
              <a:rPr lang="fr-FR" sz="4000" dirty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r>
              <a:rPr lang="fr-FR" sz="4000" dirty="0">
                <a:latin typeface="Times New Roman"/>
                <a:cs typeface="Times New Roman"/>
              </a:rPr>
              <a:t>   </a:t>
            </a:r>
            <a:r>
              <a:rPr lang="fr-FR" sz="4000" b="1" dirty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>
                <a:latin typeface="Times New Roman"/>
                <a:cs typeface="Times New Roman"/>
              </a:rPr>
              <a:t>       </a:t>
            </a:r>
            <a:r>
              <a:rPr lang="fr-FR" sz="4000" b="1" dirty="0">
                <a:solidFill>
                  <a:srgbClr val="008000"/>
                </a:solidFill>
                <a:latin typeface="Times New Roman"/>
                <a:cs typeface="Times New Roman"/>
              </a:rPr>
              <a:t> V                 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endParaRPr lang="fr-FR" sz="40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2436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latin typeface="Times New Roman"/>
                <a:cs typeface="Times New Roman"/>
              </a:rPr>
              <a:t>M→P / P→ (</a:t>
            </a:r>
            <a:r>
              <a:rPr lang="fr-FR" sz="4000" dirty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dirty="0" smtClean="0"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latin typeface="Times New Roman"/>
                <a:cs typeface="Times New Roman"/>
              </a:rPr>
              <a:t>       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endParaRPr lang="fr-FR" sz="40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155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latin typeface="Times New Roman"/>
                <a:cs typeface="Times New Roman"/>
              </a:rPr>
              <a:t>M→P / P→ (</a:t>
            </a:r>
            <a:r>
              <a:rPr lang="fr-FR" sz="4000" dirty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dirty="0" smtClean="0"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latin typeface="Times New Roman"/>
                <a:cs typeface="Times New Roman"/>
              </a:rPr>
              <a:t>       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endParaRPr lang="fr-FR" sz="40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492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latin typeface="Times New Roman"/>
                <a:cs typeface="Times New Roman"/>
              </a:rPr>
              <a:t>M→P / P→ (</a:t>
            </a:r>
            <a:r>
              <a:rPr lang="fr-FR" sz="4000" dirty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dirty="0" smtClean="0"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latin typeface="Times New Roman"/>
                <a:cs typeface="Times New Roman"/>
              </a:rPr>
              <a:t> 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endParaRPr lang="fr-FR" sz="40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993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2. </a:t>
            </a:r>
            <a:r>
              <a:rPr lang="fr-FR" sz="4000" dirty="0">
                <a:latin typeface="Times New Roman"/>
                <a:cs typeface="Times New Roman"/>
              </a:rPr>
              <a:t>A</a:t>
            </a:r>
            <a:r>
              <a:rPr lang="fr-FR" sz="4000" dirty="0" smtClean="0">
                <a:latin typeface="Times New Roman"/>
                <a:cs typeface="Times New Roman"/>
              </a:rPr>
              <a:t>ttention à votre</a:t>
            </a:r>
            <a:r>
              <a:rPr lang="fr-FR" sz="4000" i="1" dirty="0" smtClean="0">
                <a:latin typeface="Times New Roman"/>
                <a:cs typeface="Times New Roman"/>
              </a:rPr>
              <a:t> ethos </a:t>
            </a:r>
            <a:r>
              <a:rPr lang="fr-FR" sz="4000" dirty="0" smtClean="0">
                <a:latin typeface="Times New Roman"/>
                <a:cs typeface="Times New Roman"/>
              </a:rPr>
              <a:t>! 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1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latin typeface="Times New Roman"/>
                <a:cs typeface="Times New Roman"/>
              </a:rPr>
              <a:t>M→P / P→ (</a:t>
            </a:r>
            <a:r>
              <a:rPr lang="fr-FR" sz="4000" dirty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dirty="0" smtClean="0"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b="1" dirty="0" smtClean="0">
                <a:latin typeface="Times New Roman"/>
                <a:cs typeface="Times New Roman"/>
              </a:rPr>
              <a:t>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endParaRPr lang="fr-FR" sz="40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488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3872"/>
            <a:ext cx="8229600" cy="5742292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>
                <a:latin typeface="Times New Roman"/>
                <a:cs typeface="Times New Roman"/>
              </a:rPr>
              <a:t>M→P / P→ (</a:t>
            </a:r>
            <a:r>
              <a:rPr lang="fr-FR" sz="4000" dirty="0">
                <a:latin typeface="Times New Roman"/>
                <a:cs typeface="Times New Roman"/>
              </a:rPr>
              <a:t>¬ A v ¬J) // M→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4000" dirty="0">
                <a:latin typeface="Times New Roman"/>
                <a:cs typeface="Times New Roman"/>
              </a:rPr>
              <a:t>¬ A v ¬J) </a:t>
            </a:r>
            <a:endParaRPr lang="fr-FR" sz="4000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dirty="0" smtClean="0"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b="1" dirty="0" smtClean="0">
                <a:latin typeface="Times New Roman"/>
                <a:cs typeface="Times New Roman"/>
              </a:rPr>
              <a:t>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r>
              <a:rPr lang="fr-FR" sz="4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 </a:t>
            </a:r>
            <a:r>
              <a:rPr lang="fr-FR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F</a:t>
            </a:r>
            <a:r>
              <a:rPr lang="fr-FR" sz="4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</a:t>
            </a:r>
            <a:endParaRPr lang="fr-FR" sz="40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Contradiction.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Donc l’argument </a:t>
            </a:r>
            <a:r>
              <a:rPr lang="fr-FR" b="1" dirty="0" smtClean="0">
                <a:latin typeface="Times New Roman"/>
                <a:cs typeface="Times New Roman"/>
              </a:rPr>
              <a:t>ne peut pas avoir </a:t>
            </a:r>
            <a:r>
              <a:rPr lang="fr-FR" dirty="0" smtClean="0">
                <a:latin typeface="Times New Roman"/>
                <a:cs typeface="Times New Roman"/>
              </a:rPr>
              <a:t>des prémisses fausses et une conclusion vraie. </a:t>
            </a:r>
          </a:p>
          <a:p>
            <a:pPr marL="0" indent="0">
              <a:buNone/>
            </a:pPr>
            <a:r>
              <a:rPr lang="fr-FR" b="1" dirty="0" smtClean="0">
                <a:latin typeface="Times New Roman"/>
                <a:cs typeface="Times New Roman"/>
              </a:rPr>
              <a:t>Donc d’argument est </a:t>
            </a:r>
            <a:r>
              <a:rPr lang="fr-F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valide.</a:t>
            </a:r>
            <a:endParaRPr lang="fr-FR" b="1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Bouée 3"/>
          <p:cNvSpPr/>
          <p:nvPr/>
        </p:nvSpPr>
        <p:spPr>
          <a:xfrm>
            <a:off x="457200" y="885855"/>
            <a:ext cx="1344282" cy="1122084"/>
          </a:xfrm>
          <a:prstGeom prst="donut">
            <a:avLst>
              <a:gd name="adj" fmla="val 131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7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Exercice 4.1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179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2928"/>
            <a:ext cx="8229600" cy="5683235"/>
          </a:xfrm>
        </p:spPr>
        <p:txBody>
          <a:bodyPr/>
          <a:lstStyle/>
          <a:p>
            <a:pPr marL="0" indent="0">
              <a:buNone/>
            </a:pP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A</a:t>
            </a:r>
            <a:r>
              <a:rPr lang="fr-FR" sz="6600" dirty="0">
                <a:solidFill>
                  <a:srgbClr val="3366FF"/>
                </a:solidFill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MS Reference Sans Serif"/>
                <a:ea typeface="Times New Roman"/>
                <a:cs typeface="MS Reference Sans Serif"/>
              </a:rPr>
              <a:t>∧</a:t>
            </a:r>
            <a:r>
              <a:rPr lang="fr-FR" sz="6600" dirty="0">
                <a:solidFill>
                  <a:srgbClr val="3366FF"/>
                </a:solidFill>
                <a:latin typeface="Cambria"/>
                <a:ea typeface="ＭＳ 明朝"/>
                <a:cs typeface="Times New Roman"/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B / C v D // A 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Times New Roman"/>
                <a:cs typeface="Times New Roman"/>
              </a:rPr>
              <a:t>→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ＭＳ 明朝"/>
                <a:cs typeface="Times New Roman"/>
              </a:rPr>
              <a:t> </a:t>
            </a:r>
            <a:r>
              <a:rPr lang="fr-FR" sz="66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C</a:t>
            </a:r>
          </a:p>
          <a:p>
            <a:pPr marL="0" indent="0">
              <a:buNone/>
            </a:pPr>
            <a:r>
              <a:rPr lang="fr-FR" sz="6600" dirty="0">
                <a:latin typeface="Times New Roman"/>
                <a:cs typeface="Times New Roman"/>
              </a:rPr>
              <a:t> </a:t>
            </a:r>
            <a:endParaRPr lang="fr-FR" sz="4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571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2928"/>
            <a:ext cx="8229600" cy="5683235"/>
          </a:xfrm>
        </p:spPr>
        <p:txBody>
          <a:bodyPr/>
          <a:lstStyle/>
          <a:p>
            <a:pPr marL="0" indent="0">
              <a:buNone/>
            </a:pP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A</a:t>
            </a:r>
            <a:r>
              <a:rPr lang="fr-FR" sz="6600" dirty="0">
                <a:solidFill>
                  <a:srgbClr val="3366FF"/>
                </a:solidFill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MS Reference Sans Serif"/>
                <a:ea typeface="Times New Roman"/>
                <a:cs typeface="MS Reference Sans Serif"/>
              </a:rPr>
              <a:t>∧</a:t>
            </a:r>
            <a:r>
              <a:rPr lang="fr-FR" sz="6600" dirty="0">
                <a:solidFill>
                  <a:srgbClr val="3366FF"/>
                </a:solidFill>
                <a:latin typeface="Cambria"/>
                <a:ea typeface="ＭＳ 明朝"/>
                <a:cs typeface="Times New Roman"/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B / C v D // A 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Times New Roman"/>
                <a:cs typeface="Times New Roman"/>
              </a:rPr>
              <a:t>→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ＭＳ 明朝"/>
                <a:cs typeface="Times New Roman"/>
              </a:rPr>
              <a:t> </a:t>
            </a:r>
            <a:r>
              <a:rPr lang="fr-FR" sz="66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C</a:t>
            </a:r>
          </a:p>
          <a:p>
            <a:pPr marL="0" indent="0">
              <a:buNone/>
            </a:pPr>
            <a:r>
              <a:rPr lang="fr-FR" sz="6600" dirty="0">
                <a:latin typeface="Times New Roman"/>
                <a:cs typeface="Times New Roman"/>
              </a:rPr>
              <a:t> </a:t>
            </a:r>
            <a:r>
              <a:rPr lang="fr-FR" sz="6600" dirty="0" smtClean="0">
                <a:latin typeface="Times New Roman"/>
                <a:cs typeface="Times New Roman"/>
              </a:rPr>
              <a:t>  </a:t>
            </a:r>
            <a:r>
              <a:rPr lang="fr-FR" sz="6600" b="1" dirty="0" smtClean="0">
                <a:latin typeface="Times New Roman"/>
                <a:cs typeface="Times New Roman"/>
              </a:rPr>
              <a:t>V  </a:t>
            </a:r>
            <a:r>
              <a:rPr lang="fr-FR" sz="6600" dirty="0" smtClean="0">
                <a:latin typeface="Times New Roman"/>
                <a:cs typeface="Times New Roman"/>
              </a:rPr>
              <a:t>       </a:t>
            </a:r>
            <a:r>
              <a:rPr lang="fr-FR" sz="6600" b="1" dirty="0" smtClean="0">
                <a:latin typeface="Times New Roman"/>
                <a:cs typeface="Times New Roman"/>
              </a:rPr>
              <a:t>V            F           </a:t>
            </a:r>
            <a:endParaRPr lang="fr-FR" sz="40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64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2928"/>
            <a:ext cx="8229600" cy="5683235"/>
          </a:xfrm>
        </p:spPr>
        <p:txBody>
          <a:bodyPr/>
          <a:lstStyle/>
          <a:p>
            <a:pPr marL="0" indent="0">
              <a:buNone/>
            </a:pP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A</a:t>
            </a:r>
            <a:r>
              <a:rPr lang="fr-FR" sz="6600" dirty="0">
                <a:solidFill>
                  <a:srgbClr val="3366FF"/>
                </a:solidFill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MS Reference Sans Serif"/>
                <a:ea typeface="Times New Roman"/>
                <a:cs typeface="MS Reference Sans Serif"/>
              </a:rPr>
              <a:t>∧</a:t>
            </a:r>
            <a:r>
              <a:rPr lang="fr-FR" sz="6600" dirty="0">
                <a:solidFill>
                  <a:srgbClr val="3366FF"/>
                </a:solidFill>
                <a:latin typeface="Cambria"/>
                <a:ea typeface="ＭＳ 明朝"/>
                <a:cs typeface="Times New Roman"/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B / C v D // A 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Times New Roman"/>
                <a:cs typeface="Times New Roman"/>
              </a:rPr>
              <a:t>→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ＭＳ 明朝"/>
                <a:cs typeface="Times New Roman"/>
              </a:rPr>
              <a:t> </a:t>
            </a:r>
            <a:r>
              <a:rPr lang="fr-FR" sz="66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C</a:t>
            </a:r>
          </a:p>
          <a:p>
            <a:pPr marL="0" indent="0">
              <a:buNone/>
            </a:pPr>
            <a:r>
              <a:rPr lang="fr-FR" sz="6600" dirty="0">
                <a:latin typeface="Times New Roman"/>
                <a:cs typeface="Times New Roman"/>
              </a:rPr>
              <a:t> </a:t>
            </a:r>
            <a:r>
              <a:rPr lang="fr-FR" sz="6600" dirty="0" smtClean="0">
                <a:latin typeface="Times New Roman"/>
                <a:cs typeface="Times New Roman"/>
              </a:rPr>
              <a:t>  </a:t>
            </a:r>
            <a:r>
              <a:rPr lang="fr-FR" sz="6600" b="1" dirty="0" smtClean="0">
                <a:latin typeface="Times New Roman"/>
                <a:cs typeface="Times New Roman"/>
              </a:rPr>
              <a:t>V  </a:t>
            </a:r>
            <a:r>
              <a:rPr lang="fr-FR" sz="6600" dirty="0" smtClean="0">
                <a:latin typeface="Times New Roman"/>
                <a:cs typeface="Times New Roman"/>
              </a:rPr>
              <a:t>       </a:t>
            </a:r>
            <a:r>
              <a:rPr lang="fr-FR" sz="6600" b="1" dirty="0" smtClean="0">
                <a:latin typeface="Times New Roman"/>
                <a:cs typeface="Times New Roman"/>
              </a:rPr>
              <a:t>V        </a:t>
            </a:r>
            <a:r>
              <a:rPr lang="fr-FR" sz="6600" dirty="0" smtClean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 F  </a:t>
            </a:r>
            <a:r>
              <a:rPr lang="fr-FR" sz="6600" dirty="0" smtClean="0">
                <a:latin typeface="Times New Roman"/>
                <a:cs typeface="Times New Roman"/>
              </a:rPr>
              <a:t>F</a:t>
            </a:r>
            <a:r>
              <a:rPr lang="fr-FR" sz="6600" b="1" dirty="0" smtClean="0">
                <a:latin typeface="Times New Roman"/>
                <a:cs typeface="Times New Roman"/>
              </a:rPr>
              <a:t>         </a:t>
            </a:r>
            <a:endParaRPr lang="fr-FR" sz="40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94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2928"/>
            <a:ext cx="8229600" cy="5683235"/>
          </a:xfrm>
        </p:spPr>
        <p:txBody>
          <a:bodyPr/>
          <a:lstStyle/>
          <a:p>
            <a:pPr marL="0" indent="0">
              <a:buNone/>
            </a:pP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A</a:t>
            </a:r>
            <a:r>
              <a:rPr lang="fr-FR" sz="6600" dirty="0">
                <a:solidFill>
                  <a:srgbClr val="3366FF"/>
                </a:solidFill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MS Reference Sans Serif"/>
                <a:ea typeface="Times New Roman"/>
                <a:cs typeface="MS Reference Sans Serif"/>
              </a:rPr>
              <a:t>∧</a:t>
            </a:r>
            <a:r>
              <a:rPr lang="fr-FR" sz="6600" dirty="0">
                <a:solidFill>
                  <a:srgbClr val="3366FF"/>
                </a:solidFill>
                <a:latin typeface="Cambria"/>
                <a:ea typeface="ＭＳ 明朝"/>
                <a:cs typeface="Times New Roman"/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B / C v D // A 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Times New Roman"/>
                <a:cs typeface="Times New Roman"/>
              </a:rPr>
              <a:t>→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ＭＳ 明朝"/>
                <a:cs typeface="Times New Roman"/>
              </a:rPr>
              <a:t> </a:t>
            </a:r>
            <a:r>
              <a:rPr lang="fr-FR" sz="66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C</a:t>
            </a:r>
          </a:p>
          <a:p>
            <a:pPr marL="0" indent="0">
              <a:buNone/>
            </a:pPr>
            <a:r>
              <a:rPr lang="fr-FR" sz="6600" dirty="0">
                <a:latin typeface="Times New Roman"/>
                <a:cs typeface="Times New Roman"/>
              </a:rPr>
              <a:t> </a:t>
            </a:r>
            <a:r>
              <a:rPr lang="fr-FR" sz="6600" dirty="0" smtClean="0">
                <a:latin typeface="Times New Roman"/>
                <a:cs typeface="Times New Roman"/>
              </a:rPr>
              <a:t>  </a:t>
            </a:r>
            <a:r>
              <a:rPr lang="fr-FR" sz="6600" b="1" dirty="0" smtClean="0">
                <a:latin typeface="Times New Roman"/>
                <a:cs typeface="Times New Roman"/>
              </a:rPr>
              <a:t>V  </a:t>
            </a:r>
            <a:r>
              <a:rPr lang="fr-FR" sz="6600" dirty="0" smtClean="0">
                <a:latin typeface="Times New Roman"/>
                <a:cs typeface="Times New Roman"/>
              </a:rPr>
              <a:t>    F </a:t>
            </a:r>
            <a:r>
              <a:rPr lang="fr-FR" sz="6600" b="1" dirty="0" smtClean="0">
                <a:latin typeface="Times New Roman"/>
                <a:cs typeface="Times New Roman"/>
              </a:rPr>
              <a:t>V </a:t>
            </a:r>
            <a:r>
              <a:rPr lang="fr-FR" sz="6600" dirty="0" smtClean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    </a:t>
            </a:r>
            <a:r>
              <a:rPr lang="fr-FR" sz="6600" dirty="0" smtClean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 F  </a:t>
            </a:r>
            <a:r>
              <a:rPr lang="fr-FR" sz="6600" dirty="0" smtClean="0">
                <a:latin typeface="Times New Roman"/>
                <a:cs typeface="Times New Roman"/>
              </a:rPr>
              <a:t>F</a:t>
            </a:r>
            <a:r>
              <a:rPr lang="fr-FR" sz="6600" b="1" dirty="0" smtClean="0">
                <a:latin typeface="Times New Roman"/>
                <a:cs typeface="Times New Roman"/>
              </a:rPr>
              <a:t>         </a:t>
            </a:r>
            <a:endParaRPr lang="fr-FR" sz="40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8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2928"/>
            <a:ext cx="8229600" cy="5683235"/>
          </a:xfrm>
        </p:spPr>
        <p:txBody>
          <a:bodyPr/>
          <a:lstStyle/>
          <a:p>
            <a:pPr marL="0" indent="0">
              <a:buNone/>
            </a:pP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A</a:t>
            </a:r>
            <a:r>
              <a:rPr lang="fr-FR" sz="6600" dirty="0">
                <a:solidFill>
                  <a:srgbClr val="3366FF"/>
                </a:solidFill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MS Reference Sans Serif"/>
                <a:ea typeface="Times New Roman"/>
                <a:cs typeface="MS Reference Sans Serif"/>
              </a:rPr>
              <a:t>∧</a:t>
            </a:r>
            <a:r>
              <a:rPr lang="fr-FR" sz="6600" dirty="0">
                <a:solidFill>
                  <a:srgbClr val="3366FF"/>
                </a:solidFill>
                <a:latin typeface="Cambria"/>
                <a:ea typeface="ＭＳ 明朝"/>
                <a:cs typeface="Times New Roman"/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B / C v D // A 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Times New Roman"/>
                <a:cs typeface="Times New Roman"/>
              </a:rPr>
              <a:t>→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ＭＳ 明朝"/>
                <a:cs typeface="Times New Roman"/>
              </a:rPr>
              <a:t> </a:t>
            </a:r>
            <a:r>
              <a:rPr lang="fr-FR" sz="66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C</a:t>
            </a:r>
          </a:p>
          <a:p>
            <a:pPr marL="0" indent="0">
              <a:buNone/>
            </a:pPr>
            <a:r>
              <a:rPr lang="fr-FR" sz="6600" dirty="0" smtClean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V</a:t>
            </a:r>
            <a:r>
              <a:rPr lang="fr-FR" sz="6600" dirty="0" smtClean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 </a:t>
            </a:r>
            <a:r>
              <a:rPr lang="fr-FR" sz="6600" dirty="0" smtClean="0">
                <a:latin typeface="Times New Roman"/>
                <a:cs typeface="Times New Roman"/>
              </a:rPr>
              <a:t>  F </a:t>
            </a:r>
            <a:r>
              <a:rPr lang="fr-FR" sz="6600" b="1" dirty="0" smtClean="0">
                <a:latin typeface="Times New Roman"/>
                <a:cs typeface="Times New Roman"/>
              </a:rPr>
              <a:t>V </a:t>
            </a:r>
            <a:r>
              <a:rPr lang="fr-FR" sz="6600" dirty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    </a:t>
            </a:r>
            <a:r>
              <a:rPr lang="fr-FR" sz="6600" dirty="0" smtClean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 F  </a:t>
            </a:r>
            <a:r>
              <a:rPr lang="fr-FR" sz="6600" dirty="0" smtClean="0">
                <a:latin typeface="Times New Roman"/>
                <a:cs typeface="Times New Roman"/>
              </a:rPr>
              <a:t>F</a:t>
            </a:r>
            <a:r>
              <a:rPr lang="fr-FR" sz="6600" b="1" dirty="0" smtClean="0">
                <a:latin typeface="Times New Roman"/>
                <a:cs typeface="Times New Roman"/>
              </a:rPr>
              <a:t>         </a:t>
            </a:r>
            <a:endParaRPr lang="fr-FR" sz="40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85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2928"/>
            <a:ext cx="8229600" cy="56832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A</a:t>
            </a:r>
            <a:r>
              <a:rPr lang="fr-FR" sz="6600" dirty="0">
                <a:solidFill>
                  <a:srgbClr val="3366FF"/>
                </a:solidFill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MS Reference Sans Serif"/>
                <a:ea typeface="Times New Roman"/>
                <a:cs typeface="MS Reference Sans Serif"/>
              </a:rPr>
              <a:t>∧</a:t>
            </a:r>
            <a:r>
              <a:rPr lang="fr-FR" sz="6600" dirty="0">
                <a:solidFill>
                  <a:srgbClr val="3366FF"/>
                </a:solidFill>
                <a:latin typeface="Cambria"/>
                <a:ea typeface="ＭＳ 明朝"/>
                <a:cs typeface="Times New Roman"/>
              </a:rPr>
              <a:t> </a:t>
            </a:r>
            <a:r>
              <a:rPr lang="fr-FR" sz="6600" dirty="0">
                <a:solidFill>
                  <a:srgbClr val="3366FF"/>
                </a:solidFill>
                <a:latin typeface="Times New Roman"/>
                <a:cs typeface="Times New Roman"/>
              </a:rPr>
              <a:t>B / C v D // A 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Times New Roman"/>
                <a:cs typeface="Times New Roman"/>
              </a:rPr>
              <a:t>→</a:t>
            </a:r>
            <a:r>
              <a:rPr lang="fr-FR" sz="6600" dirty="0">
                <a:solidFill>
                  <a:srgbClr val="3366FF"/>
                </a:solidFill>
                <a:latin typeface="Times New Roman"/>
                <a:ea typeface="ＭＳ 明朝"/>
                <a:cs typeface="Times New Roman"/>
              </a:rPr>
              <a:t> </a:t>
            </a:r>
            <a:r>
              <a:rPr lang="fr-FR" sz="66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C</a:t>
            </a:r>
          </a:p>
          <a:p>
            <a:pPr marL="0" indent="0">
              <a:buNone/>
            </a:pPr>
            <a:r>
              <a:rPr lang="fr-FR" sz="6600" dirty="0" smtClean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V</a:t>
            </a:r>
            <a:r>
              <a:rPr lang="fr-FR" sz="6600" dirty="0" smtClean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 </a:t>
            </a:r>
            <a:r>
              <a:rPr lang="fr-FR" sz="6600" dirty="0" smtClean="0">
                <a:latin typeface="Times New Roman"/>
                <a:cs typeface="Times New Roman"/>
              </a:rPr>
              <a:t>  F </a:t>
            </a:r>
            <a:r>
              <a:rPr lang="fr-FR" sz="6600" b="1" dirty="0" smtClean="0">
                <a:latin typeface="Times New Roman"/>
                <a:cs typeface="Times New Roman"/>
              </a:rPr>
              <a:t>V </a:t>
            </a:r>
            <a:r>
              <a:rPr lang="fr-FR" sz="6600" dirty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    </a:t>
            </a:r>
            <a:r>
              <a:rPr lang="fr-FR" sz="6600" dirty="0" smtClean="0">
                <a:latin typeface="Times New Roman"/>
                <a:cs typeface="Times New Roman"/>
              </a:rPr>
              <a:t>V</a:t>
            </a:r>
            <a:r>
              <a:rPr lang="fr-FR" sz="6600" b="1" dirty="0" smtClean="0">
                <a:latin typeface="Times New Roman"/>
                <a:cs typeface="Times New Roman"/>
              </a:rPr>
              <a:t> F  </a:t>
            </a:r>
            <a:r>
              <a:rPr lang="fr-FR" sz="6600" dirty="0" smtClean="0">
                <a:latin typeface="Times New Roman"/>
                <a:cs typeface="Times New Roman"/>
              </a:rPr>
              <a:t>F</a:t>
            </a:r>
            <a:r>
              <a:rPr lang="fr-FR" sz="6600" b="1" dirty="0" smtClean="0">
                <a:latin typeface="Times New Roman"/>
                <a:cs typeface="Times New Roman"/>
              </a:rPr>
              <a:t>         </a:t>
            </a:r>
            <a:endParaRPr lang="fr-FR" sz="40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>
                <a:latin typeface="Times New Roman"/>
                <a:cs typeface="Times New Roman"/>
              </a:rPr>
              <a:t>Nous avons fait l’hypothèse que l’argument était invalide</a:t>
            </a:r>
          </a:p>
          <a:p>
            <a:r>
              <a:rPr lang="fr-FR" dirty="0" smtClean="0">
                <a:latin typeface="Times New Roman"/>
                <a:cs typeface="Times New Roman"/>
              </a:rPr>
              <a:t>Nous ne sommes pas tombés sur une contradiction</a:t>
            </a:r>
          </a:p>
          <a:p>
            <a:r>
              <a:rPr lang="fr-FR" dirty="0" smtClean="0">
                <a:latin typeface="Times New Roman"/>
                <a:cs typeface="Times New Roman"/>
              </a:rPr>
              <a:t>L’argument est donc </a:t>
            </a:r>
            <a:r>
              <a:rPr lang="fr-FR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invalide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4168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Exercice 4.2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169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278" y="531514"/>
            <a:ext cx="9070722" cy="599429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sz="5900" dirty="0" smtClean="0">
                <a:latin typeface="Times New Roman"/>
                <a:cs typeface="Times New Roman"/>
              </a:rPr>
              <a:t>Attention aux arguments tirés du lieu du blâme:</a:t>
            </a:r>
          </a:p>
          <a:p>
            <a:pPr marL="0" indent="0">
              <a:buNone/>
            </a:pPr>
            <a:endParaRPr lang="fr-FR" sz="59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5900" dirty="0" smtClean="0">
                <a:latin typeface="Times New Roman"/>
                <a:cs typeface="Times New Roman"/>
              </a:rPr>
              <a:t>«</a:t>
            </a:r>
            <a:r>
              <a:rPr lang="fr-FR" sz="5900" dirty="0">
                <a:latin typeface="Times New Roman"/>
                <a:cs typeface="Times New Roman"/>
              </a:rPr>
              <a:t> </a:t>
            </a:r>
            <a:r>
              <a:rPr lang="fr-FR" sz="5900" dirty="0" smtClean="0">
                <a:latin typeface="Times New Roman"/>
                <a:cs typeface="Times New Roman"/>
              </a:rPr>
              <a:t>Comment un chef d’entreprise responsable peut se baser sur simple email pour prendre une décision aussi importante que la signature d’un gros contrat? </a:t>
            </a:r>
            <a:r>
              <a:rPr lang="fr-FR" sz="5900" dirty="0">
                <a:latin typeface="Times New Roman"/>
                <a:cs typeface="Times New Roman"/>
              </a:rPr>
              <a:t>Monsieur Turner est </a:t>
            </a:r>
            <a:r>
              <a:rPr lang="fr-FR" sz="5900" dirty="0" smtClean="0">
                <a:latin typeface="Times New Roman"/>
                <a:cs typeface="Times New Roman"/>
              </a:rPr>
              <a:t>un incompétent</a:t>
            </a:r>
            <a:r>
              <a:rPr lang="fr-FR" sz="5900" dirty="0">
                <a:latin typeface="Times New Roman"/>
                <a:cs typeface="Times New Roman"/>
              </a:rPr>
              <a:t>, à la limite de la </a:t>
            </a:r>
            <a:r>
              <a:rPr lang="fr-FR" sz="5900" dirty="0" smtClean="0">
                <a:latin typeface="Times New Roman"/>
                <a:cs typeface="Times New Roman"/>
              </a:rPr>
              <a:t>débilité. Tout ce qui arrive est de sa faute et c’est bien fait pour lui. »</a:t>
            </a:r>
          </a:p>
          <a:p>
            <a:pPr marL="0" indent="0" algn="just">
              <a:buNone/>
            </a:pPr>
            <a:endParaRPr lang="fr-FR" sz="46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5100" dirty="0" smtClean="0">
                <a:latin typeface="Times New Roman"/>
                <a:cs typeface="Times New Roman"/>
              </a:rPr>
              <a:t>1. Il faut pratiquer le blâme avec modération, sinon il y a un risque pour votre </a:t>
            </a:r>
            <a:r>
              <a:rPr lang="fr-FR" sz="5100" i="1" dirty="0" smtClean="0">
                <a:latin typeface="Times New Roman"/>
                <a:cs typeface="Times New Roman"/>
              </a:rPr>
              <a:t>ethos </a:t>
            </a:r>
            <a:r>
              <a:rPr lang="fr-FR" sz="5100" dirty="0" smtClean="0">
                <a:latin typeface="Times New Roman"/>
                <a:cs typeface="Times New Roman"/>
              </a:rPr>
              <a:t>(en apparaissant comme acharné, insensible ou antipathique).</a:t>
            </a:r>
          </a:p>
          <a:p>
            <a:pPr marL="0" indent="0" algn="just">
              <a:buNone/>
            </a:pPr>
            <a:endParaRPr lang="fr-FR" sz="51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5100" dirty="0" smtClean="0">
                <a:latin typeface="Times New Roman"/>
                <a:cs typeface="Times New Roman"/>
              </a:rPr>
              <a:t>2. Il faut tenir compte des </a:t>
            </a:r>
            <a:r>
              <a:rPr lang="fr-FR" sz="5100" i="1" dirty="0" smtClean="0">
                <a:latin typeface="Times New Roman"/>
                <a:cs typeface="Times New Roman"/>
              </a:rPr>
              <a:t>émotions qui conviennent </a:t>
            </a:r>
            <a:r>
              <a:rPr lang="fr-FR" sz="5100" dirty="0" smtClean="0">
                <a:latin typeface="Times New Roman"/>
                <a:cs typeface="Times New Roman"/>
              </a:rPr>
              <a:t>(cela ne coût rien de faire preuve d’empathie pour l’autre et cela vous</a:t>
            </a:r>
            <a:r>
              <a:rPr lang="fr-FR" sz="5100" dirty="0">
                <a:latin typeface="Times New Roman"/>
                <a:cs typeface="Times New Roman"/>
              </a:rPr>
              <a:t> </a:t>
            </a:r>
            <a:r>
              <a:rPr lang="fr-FR" sz="5100" dirty="0" smtClean="0">
                <a:latin typeface="Times New Roman"/>
                <a:cs typeface="Times New Roman"/>
              </a:rPr>
              <a:t>permet d’apparaître plus sympathique et plus juste).</a:t>
            </a:r>
            <a:endParaRPr lang="fr-FR" sz="5100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147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884615"/>
              </p:ext>
            </p:extLst>
          </p:nvPr>
        </p:nvGraphicFramePr>
        <p:xfrm>
          <a:off x="236260" y="547996"/>
          <a:ext cx="8686800" cy="2286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200"/>
                <a:gridCol w="965200"/>
                <a:gridCol w="1318175"/>
                <a:gridCol w="612225"/>
                <a:gridCol w="965200"/>
                <a:gridCol w="1228162"/>
                <a:gridCol w="702238"/>
                <a:gridCol w="965200"/>
                <a:gridCol w="965200"/>
              </a:tblGrid>
              <a:tr h="1143371"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 / 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B//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143371">
                <a:tc>
                  <a:txBody>
                    <a:bodyPr/>
                    <a:lstStyle/>
                    <a:p>
                      <a:endParaRPr lang="fr-FR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57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656392"/>
              </p:ext>
            </p:extLst>
          </p:nvPr>
        </p:nvGraphicFramePr>
        <p:xfrm>
          <a:off x="236260" y="547996"/>
          <a:ext cx="8686800" cy="2286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200"/>
                <a:gridCol w="965200"/>
                <a:gridCol w="1318175"/>
                <a:gridCol w="612225"/>
                <a:gridCol w="965200"/>
                <a:gridCol w="1228162"/>
                <a:gridCol w="702238"/>
                <a:gridCol w="965200"/>
                <a:gridCol w="965200"/>
              </a:tblGrid>
              <a:tr h="1143371"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 / 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B//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143371">
                <a:tc>
                  <a:txBody>
                    <a:bodyPr/>
                    <a:lstStyle/>
                    <a:p>
                      <a:endParaRPr lang="fr-FR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 F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41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187046"/>
              </p:ext>
            </p:extLst>
          </p:nvPr>
        </p:nvGraphicFramePr>
        <p:xfrm>
          <a:off x="236260" y="547996"/>
          <a:ext cx="8686800" cy="2286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200"/>
                <a:gridCol w="965200"/>
                <a:gridCol w="1318175"/>
                <a:gridCol w="612225"/>
                <a:gridCol w="965200"/>
                <a:gridCol w="1228162"/>
                <a:gridCol w="702238"/>
                <a:gridCol w="965200"/>
                <a:gridCol w="965200"/>
              </a:tblGrid>
              <a:tr h="1143371"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 / 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B//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143371">
                <a:tc>
                  <a:txBody>
                    <a:bodyPr/>
                    <a:lstStyle/>
                    <a:p>
                      <a:endParaRPr lang="fr-FR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 F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6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68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349156"/>
              </p:ext>
            </p:extLst>
          </p:nvPr>
        </p:nvGraphicFramePr>
        <p:xfrm>
          <a:off x="236260" y="547996"/>
          <a:ext cx="8686800" cy="2286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200"/>
                <a:gridCol w="965200"/>
                <a:gridCol w="1318175"/>
                <a:gridCol w="612225"/>
                <a:gridCol w="965200"/>
                <a:gridCol w="1228162"/>
                <a:gridCol w="702238"/>
                <a:gridCol w="965200"/>
                <a:gridCol w="965200"/>
              </a:tblGrid>
              <a:tr h="1143371"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 / 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B//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143371">
                <a:tc>
                  <a:txBody>
                    <a:bodyPr/>
                    <a:lstStyle/>
                    <a:p>
                      <a:endParaRPr lang="fr-FR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6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6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 F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6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633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756607"/>
              </p:ext>
            </p:extLst>
          </p:nvPr>
        </p:nvGraphicFramePr>
        <p:xfrm>
          <a:off x="236260" y="547996"/>
          <a:ext cx="8686800" cy="2286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200"/>
                <a:gridCol w="965200"/>
                <a:gridCol w="1318175"/>
                <a:gridCol w="612225"/>
                <a:gridCol w="965200"/>
                <a:gridCol w="1228162"/>
                <a:gridCol w="702238"/>
                <a:gridCol w="965200"/>
                <a:gridCol w="965200"/>
              </a:tblGrid>
              <a:tr h="1143371"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 / 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B//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→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fr-FR" sz="6600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143371"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6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6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0" dirty="0" smtClean="0">
                          <a:latin typeface="Times New Roman"/>
                          <a:cs typeface="Times New Roman"/>
                        </a:rPr>
                        <a:t>V</a:t>
                      </a:r>
                      <a:endParaRPr lang="fr-FR" sz="6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b="1" dirty="0" smtClean="0">
                          <a:latin typeface="Times New Roman"/>
                          <a:cs typeface="Times New Roman"/>
                        </a:rPr>
                        <a:t> F</a:t>
                      </a:r>
                      <a:endParaRPr lang="fr-FR" sz="6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6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6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Bouée 2"/>
          <p:cNvSpPr/>
          <p:nvPr/>
        </p:nvSpPr>
        <p:spPr>
          <a:xfrm>
            <a:off x="236260" y="1712654"/>
            <a:ext cx="3189510" cy="1122084"/>
          </a:xfrm>
          <a:prstGeom prst="donut">
            <a:avLst>
              <a:gd name="adj" fmla="val 131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20181" y="3189081"/>
            <a:ext cx="56111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Contradiction.</a:t>
            </a:r>
          </a:p>
          <a:p>
            <a:r>
              <a:rPr lang="fr-FR" sz="3200" dirty="0" smtClean="0">
                <a:latin typeface="Times New Roman"/>
                <a:cs typeface="Times New Roman"/>
              </a:rPr>
              <a:t>Donc l’argument ne peut pas avoir des prémisses vraies et une conclusion fausse.</a:t>
            </a:r>
          </a:p>
          <a:p>
            <a:r>
              <a:rPr lang="fr-FR" sz="3200" dirty="0" smtClean="0">
                <a:latin typeface="Times New Roman"/>
                <a:cs typeface="Times New Roman"/>
              </a:rPr>
              <a:t>Donc l’argument est </a:t>
            </a:r>
            <a:r>
              <a:rPr lang="fr-FR" sz="3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valide.</a:t>
            </a:r>
            <a:endParaRPr lang="fr-FR" sz="32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605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Logique formelle: rappel et approfondissement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571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1985"/>
            <a:ext cx="8229600" cy="59352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1. Traduire un discours en langage formel (</a:t>
            </a:r>
            <a:r>
              <a:rPr lang="fr-FR" sz="36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rappel</a:t>
            </a:r>
            <a:r>
              <a:rPr lang="fr-FR" sz="3600" dirty="0" smtClean="0"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2. Établir la vérité des affirmations (</a:t>
            </a:r>
            <a:r>
              <a:rPr lang="fr-FR" sz="36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rappel</a:t>
            </a:r>
            <a:r>
              <a:rPr lang="fr-FR" sz="3600" dirty="0" smtClean="0">
                <a:latin typeface="Times New Roman"/>
                <a:cs typeface="Times New Roman"/>
              </a:rPr>
              <a:t>)</a:t>
            </a:r>
            <a:endParaRPr lang="fr-FR" sz="36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3. Établir les conditions de vérité d’une affirmation 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3600" dirty="0">
                <a:solidFill>
                  <a:srgbClr val="008000"/>
                </a:solidFill>
                <a:latin typeface="Times New Roman"/>
                <a:cs typeface="Times New Roman"/>
              </a:rPr>
              <a:t>rappel</a:t>
            </a:r>
            <a:r>
              <a:rPr lang="fr-FR" sz="3600" dirty="0">
                <a:latin typeface="Times New Roman"/>
                <a:cs typeface="Times New Roman"/>
              </a:rPr>
              <a:t>)</a:t>
            </a:r>
          </a:p>
          <a:p>
            <a:pPr marL="0" indent="0" algn="just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4. Tester la validité des arguments avec une table de vérité (</a:t>
            </a:r>
            <a:r>
              <a:rPr lang="fr-FR" sz="36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rappel</a:t>
            </a:r>
            <a:r>
              <a:rPr lang="fr-FR" sz="3600" dirty="0" smtClean="0">
                <a:latin typeface="Times New Roman"/>
                <a:cs typeface="Times New Roman"/>
              </a:rPr>
              <a:t>)</a:t>
            </a:r>
          </a:p>
          <a:p>
            <a:pPr marL="0" indent="0" algn="just">
              <a:buNone/>
            </a:pPr>
            <a:r>
              <a:rPr lang="fr-FR" sz="3600" dirty="0">
                <a:latin typeface="Times New Roman"/>
                <a:cs typeface="Times New Roman"/>
              </a:rPr>
              <a:t>5</a:t>
            </a:r>
            <a:r>
              <a:rPr lang="fr-FR" sz="3600" dirty="0" smtClean="0">
                <a:latin typeface="Times New Roman"/>
                <a:cs typeface="Times New Roman"/>
              </a:rPr>
              <a:t>. Tester la validité des arguments à l’aide d’une </a:t>
            </a:r>
            <a:r>
              <a:rPr lang="fr-FR" sz="3600" i="1" dirty="0" smtClean="0">
                <a:latin typeface="Times New Roman"/>
                <a:cs typeface="Times New Roman"/>
              </a:rPr>
              <a:t>table de vérité indirecte </a:t>
            </a:r>
            <a:r>
              <a:rPr lang="fr-FR" sz="3600" dirty="0">
                <a:latin typeface="Times New Roman"/>
                <a:cs typeface="Times New Roman"/>
              </a:rPr>
              <a:t>(</a:t>
            </a:r>
            <a:r>
              <a:rPr lang="fr-FR" sz="36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nouveau !!</a:t>
            </a:r>
            <a:r>
              <a:rPr lang="fr-FR" sz="3600" dirty="0">
                <a:latin typeface="Times New Roman"/>
                <a:cs typeface="Times New Roman"/>
              </a:rPr>
              <a:t> )</a:t>
            </a:r>
          </a:p>
          <a:p>
            <a:pPr marL="0" indent="0" algn="just">
              <a:buNone/>
            </a:pPr>
            <a:endParaRPr lang="fr-FR" sz="3600" dirty="0">
              <a:solidFill>
                <a:srgbClr val="FF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128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1745</Words>
  <Application>Microsoft Macintosh PowerPoint</Application>
  <PresentationFormat>Présentation à l'écran (4:3)</PresentationFormat>
  <Paragraphs>676</Paragraphs>
  <Slides>74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74</vt:i4>
      </vt:variant>
    </vt:vector>
  </HeadingPairs>
  <TitlesOfParts>
    <vt:vector size="75" baseType="lpstr">
      <vt:lpstr>Thème Office</vt:lpstr>
      <vt:lpstr>Logique et Argumentation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Si vous êtes surpris, revoyez les tables de vérité.  </vt:lpstr>
      <vt:lpstr>Si vous êtes surpris, revoyez les tables de vérité.  </vt:lpstr>
      <vt:lpstr>Si vous êtes surpris, revoyez les tables de vérité.  </vt:lpstr>
      <vt:lpstr>Si vous êtes surpris, revoyez les tables de vérité.  </vt:lpstr>
      <vt:lpstr>Si vous êtes surpris, revoyez les tables de vérité.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tables de vérité: la conjonction</vt:lpstr>
      <vt:lpstr>Les tables de vérité: la conjonction</vt:lpstr>
      <vt:lpstr>Les tables de vérité: la conjonction</vt:lpstr>
      <vt:lpstr>Les tables de vérité: la conjonction</vt:lpstr>
      <vt:lpstr>Les tables de vérité: la conjonction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Victor Ferry</dc:creator>
  <cp:lastModifiedBy>Victor Ferry</cp:lastModifiedBy>
  <cp:revision>48</cp:revision>
  <dcterms:created xsi:type="dcterms:W3CDTF">2016-03-07T16:01:25Z</dcterms:created>
  <dcterms:modified xsi:type="dcterms:W3CDTF">2016-03-11T18:37:52Z</dcterms:modified>
</cp:coreProperties>
</file>